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82" r:id="rId7"/>
    <p:sldId id="283" r:id="rId8"/>
    <p:sldId id="284" r:id="rId9"/>
    <p:sldId id="285" r:id="rId10"/>
    <p:sldId id="263" r:id="rId11"/>
    <p:sldId id="265" r:id="rId12"/>
    <p:sldId id="288" r:id="rId13"/>
    <p:sldId id="275" r:id="rId14"/>
    <p:sldId id="276" r:id="rId15"/>
    <p:sldId id="278" r:id="rId16"/>
    <p:sldId id="280" r:id="rId17"/>
    <p:sldId id="28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FC4CD-45F6-46D8-A6A4-1DF369CFEF64}" v="8" dt="2022-08-17T17:10:13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5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Watson" userId="a7b26f18-851c-40c9-9b03-089d93b9ada2" providerId="ADAL" clId="{3F8FC4CD-45F6-46D8-A6A4-1DF369CFEF64}"/>
    <pc:docChg chg="addSld delSld modSld sldOrd">
      <pc:chgData name="Maria Watson" userId="a7b26f18-851c-40c9-9b03-089d93b9ada2" providerId="ADAL" clId="{3F8FC4CD-45F6-46D8-A6A4-1DF369CFEF64}" dt="2022-08-17T17:10:37.135" v="34" actId="1076"/>
      <pc:docMkLst>
        <pc:docMk/>
      </pc:docMkLst>
      <pc:sldChg chg="modSp mod">
        <pc:chgData name="Maria Watson" userId="a7b26f18-851c-40c9-9b03-089d93b9ada2" providerId="ADAL" clId="{3F8FC4CD-45F6-46D8-A6A4-1DF369CFEF64}" dt="2022-08-17T17:04:52.268" v="2" actId="6549"/>
        <pc:sldMkLst>
          <pc:docMk/>
          <pc:sldMk cId="2332936211" sldId="263"/>
        </pc:sldMkLst>
        <pc:spChg chg="mod">
          <ac:chgData name="Maria Watson" userId="a7b26f18-851c-40c9-9b03-089d93b9ada2" providerId="ADAL" clId="{3F8FC4CD-45F6-46D8-A6A4-1DF369CFEF64}" dt="2022-08-17T17:04:52.268" v="2" actId="6549"/>
          <ac:spMkLst>
            <pc:docMk/>
            <pc:sldMk cId="2332936211" sldId="263"/>
            <ac:spMk id="6" creationId="{782D1720-2F4A-CB41-A7C1-E757417376EF}"/>
          </ac:spMkLst>
        </pc:spChg>
      </pc:sldChg>
      <pc:sldChg chg="add ord">
        <pc:chgData name="Maria Watson" userId="a7b26f18-851c-40c9-9b03-089d93b9ada2" providerId="ADAL" clId="{3F8FC4CD-45F6-46D8-A6A4-1DF369CFEF64}" dt="2022-08-17T17:07:40.950" v="9"/>
        <pc:sldMkLst>
          <pc:docMk/>
          <pc:sldMk cId="3819930690" sldId="275"/>
        </pc:sldMkLst>
      </pc:sldChg>
      <pc:sldChg chg="add del">
        <pc:chgData name="Maria Watson" userId="a7b26f18-851c-40c9-9b03-089d93b9ada2" providerId="ADAL" clId="{3F8FC4CD-45F6-46D8-A6A4-1DF369CFEF64}" dt="2022-08-17T17:07:52.229" v="10"/>
        <pc:sldMkLst>
          <pc:docMk/>
          <pc:sldMk cId="2752362657" sldId="276"/>
        </pc:sldMkLst>
      </pc:sldChg>
      <pc:sldChg chg="add">
        <pc:chgData name="Maria Watson" userId="a7b26f18-851c-40c9-9b03-089d93b9ada2" providerId="ADAL" clId="{3F8FC4CD-45F6-46D8-A6A4-1DF369CFEF64}" dt="2022-08-17T17:08:25.194" v="13"/>
        <pc:sldMkLst>
          <pc:docMk/>
          <pc:sldMk cId="168862509" sldId="278"/>
        </pc:sldMkLst>
      </pc:sldChg>
      <pc:sldChg chg="addSp modSp add mod">
        <pc:chgData name="Maria Watson" userId="a7b26f18-851c-40c9-9b03-089d93b9ada2" providerId="ADAL" clId="{3F8FC4CD-45F6-46D8-A6A4-1DF369CFEF64}" dt="2022-08-17T17:10:37.135" v="34" actId="1076"/>
        <pc:sldMkLst>
          <pc:docMk/>
          <pc:sldMk cId="3258754773" sldId="280"/>
        </pc:sldMkLst>
        <pc:spChg chg="add mod">
          <ac:chgData name="Maria Watson" userId="a7b26f18-851c-40c9-9b03-089d93b9ada2" providerId="ADAL" clId="{3F8FC4CD-45F6-46D8-A6A4-1DF369CFEF64}" dt="2022-08-17T17:10:37.135" v="34" actId="1076"/>
          <ac:spMkLst>
            <pc:docMk/>
            <pc:sldMk cId="3258754773" sldId="280"/>
            <ac:spMk id="9" creationId="{F828BD80-4AE9-8B67-7341-D187C4C6CFCB}"/>
          </ac:spMkLst>
        </pc:spChg>
        <pc:cxnChg chg="add mod">
          <ac:chgData name="Maria Watson" userId="a7b26f18-851c-40c9-9b03-089d93b9ada2" providerId="ADAL" clId="{3F8FC4CD-45F6-46D8-A6A4-1DF369CFEF64}" dt="2022-08-17T17:10:32.858" v="33" actId="1076"/>
          <ac:cxnSpMkLst>
            <pc:docMk/>
            <pc:sldMk cId="3258754773" sldId="280"/>
            <ac:cxnSpMk id="10" creationId="{DB69BE74-43C9-730F-1EEF-86C90F22F226}"/>
          </ac:cxnSpMkLst>
        </pc:cxnChg>
      </pc:sldChg>
      <pc:sldChg chg="new del ord">
        <pc:chgData name="Maria Watson" userId="a7b26f18-851c-40c9-9b03-089d93b9ada2" providerId="ADAL" clId="{3F8FC4CD-45F6-46D8-A6A4-1DF369CFEF64}" dt="2022-08-17T17:08:29.361" v="14" actId="2696"/>
        <pc:sldMkLst>
          <pc:docMk/>
          <pc:sldMk cId="1297639452" sldId="289"/>
        </pc:sldMkLst>
      </pc:sldChg>
      <pc:sldChg chg="new del">
        <pc:chgData name="Maria Watson" userId="a7b26f18-851c-40c9-9b03-089d93b9ada2" providerId="ADAL" clId="{3F8FC4CD-45F6-46D8-A6A4-1DF369CFEF64}" dt="2022-08-17T17:09:03.406" v="16" actId="2696"/>
        <pc:sldMkLst>
          <pc:docMk/>
          <pc:sldMk cId="3798581083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C26B-EEEE-4CBF-9CF3-46B0C5FC45B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111F-58C2-45E4-A002-C07733D6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36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D6BA-A778-4D42-9601-E3A7B1313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98438-A1B2-924E-8249-02340A935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7328-56F8-9C43-8704-F9F6CAC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442F-ECDE-EE47-A95E-7B6177DC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45838-28A4-8A44-90FA-B63101FE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8237-CAC8-1640-BC80-79ACC43A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6CBBA-2E6A-904D-A95D-4032F6C1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8554-DE64-A342-862F-FD34D4F8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305DD-85F9-F44E-8BE3-6EA35ED5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890A6-1C46-B044-A206-0EBA5CB6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E9A6B-DCA5-DB40-B120-35C72F0B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8A60D-88A7-B841-9688-872E0577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CE47D-02EE-A041-A366-96C1901B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CDF1-682D-3F41-AE42-0FA8702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2EB00-6D2E-1743-81EB-8367A86C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76069" y="365126"/>
            <a:ext cx="11226073" cy="48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3333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958943" y="62849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76250" y="846667"/>
            <a:ext cx="22996629" cy="48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996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867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60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60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76069" y="1780236"/>
            <a:ext cx="11226073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996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867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60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60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476068" y="6234799"/>
            <a:ext cx="1503123" cy="38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17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243F-06CB-5440-A904-3CD4F782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D6AE-C5C6-604F-A3B5-3555F2C2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A8B9-DFF4-994C-B5FE-29840DE4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022A8-0893-C34E-838B-F336012A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C6783-2375-AA49-B64D-B91525A8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3989-1F21-1947-AEDF-86FACF1F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2DE08-2496-B54C-8E94-5883F4CC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6FA7-998B-834C-B3B5-805FBE84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8097-2F4E-704A-8C7F-9F73BCFE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9AD-FAFE-9643-9475-1BEACC87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D4E8-BE69-4040-9EE7-64EF574B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627F-2890-434C-9A53-9CD80A853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1E689-592A-4144-ABB7-6C67FDAC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058AA-AFEB-EB40-AE4E-EBAA6571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0CD20-9E73-DA4E-A4DD-FF913B74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5ED2-CB3C-0746-98F6-CF687224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D90D-7440-2142-A050-2DCE7EF0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5EA7-3FB5-954B-9457-715E5711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04737-DE24-4346-9A1D-E76508561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D1798-B451-5C4F-82CB-09762E694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38148-ABFB-244C-9293-9F526AFA8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AFB8A-7FD2-1F4D-86F8-28F112AC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61328-8C3A-2640-A19E-29D5C4EB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D4600-AA5E-8944-9CD5-08972E76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FF50-B13D-E449-B12F-3850097D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38565-E01A-024A-81CA-F4CD70F7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D318-75AA-464E-B125-727B8472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5DD08-552E-B042-B420-D4B3D6DA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D64FC-8588-AB4B-B039-BD9EE2A3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4B1EA-6A32-8C44-8FD7-49140732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C40B-47E3-3248-B739-43C3B9B3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9161-0901-D246-9B92-116A139C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263E-D511-3245-93A0-19975FD6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FFEC5-C054-8340-8564-CF703C1F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56EB8-2EA4-594F-85CA-EC331A3C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A87E-40B7-AC4E-9BFA-67E49DAF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E1881-3B81-724D-BD3B-8356A65F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4C21-8D18-3947-AA87-B6817651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280DF-74B1-E547-AAAA-79DE98822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70396-02B8-A04A-9446-1D81CE46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B7FDA-2CC4-D34E-8A47-4A84B860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4D46-3795-534A-861A-8875B4E2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98C7E-9BEF-D842-B7A4-9E216DF0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DAF77-D49C-1349-AC44-5DBEEC7C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0964-1FDF-C040-B086-5C0C7AB0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DD23-F296-2E42-94EF-D5E0A7B2F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E1D6-90CC-C14C-B211-12833DE4C1E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84CC-472B-FC41-A8C0-4C847E43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95F6-B67A-7247-AC4F-2F4E459C4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B6E8-C173-4342-8FE9-51CD1FF2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interfoli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B930D7-5E09-C643-9606-E988092C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38" y="2113005"/>
            <a:ext cx="5137079" cy="13017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CD7F2E-B182-124F-9F92-81C751F4A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360" y="3722816"/>
            <a:ext cx="7669938" cy="201071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96FF"/>
                </a:solidFill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Faculty Activity Reporting with Faculty 180 </a:t>
            </a:r>
          </a:p>
          <a:p>
            <a:pPr algn="l"/>
            <a:r>
              <a:rPr lang="en-US" sz="2000" dirty="0">
                <a:solidFill>
                  <a:srgbClr val="0096FF"/>
                </a:solidFill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Faculty Candidate</a:t>
            </a:r>
          </a:p>
          <a:p>
            <a:pPr algn="l"/>
            <a:r>
              <a:rPr lang="en-US" sz="2000" dirty="0">
                <a:solidFill>
                  <a:srgbClr val="0096FF"/>
                </a:solidFill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Required Actions – A Step by Step Guide</a:t>
            </a:r>
          </a:p>
          <a:p>
            <a:pPr algn="l"/>
            <a:endParaRPr lang="en-US" sz="800" dirty="0">
              <a:solidFill>
                <a:srgbClr val="0096FF"/>
              </a:solidFill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Purdue University Northwest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862AB0-5350-5242-899A-5640692D3207}"/>
              </a:ext>
            </a:extLst>
          </p:cNvPr>
          <p:cNvCxnSpPr>
            <a:cxnSpLocks/>
          </p:cNvCxnSpPr>
          <p:nvPr/>
        </p:nvCxnSpPr>
        <p:spPr>
          <a:xfrm>
            <a:off x="3236360" y="3441843"/>
            <a:ext cx="71097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77978E-17C0-7047-8F67-0D7D3C4EAEE3}"/>
              </a:ext>
            </a:extLst>
          </p:cNvPr>
          <p:cNvCxnSpPr>
            <a:cxnSpLocks/>
          </p:cNvCxnSpPr>
          <p:nvPr/>
        </p:nvCxnSpPr>
        <p:spPr>
          <a:xfrm>
            <a:off x="188360" y="6325087"/>
            <a:ext cx="1181005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2F6D9-91D5-784C-8E1A-A4BC38C8215A}"/>
              </a:ext>
            </a:extLst>
          </p:cNvPr>
          <p:cNvCxnSpPr>
            <a:cxnSpLocks/>
          </p:cNvCxnSpPr>
          <p:nvPr/>
        </p:nvCxnSpPr>
        <p:spPr>
          <a:xfrm>
            <a:off x="188360" y="6262101"/>
            <a:ext cx="11810051" cy="0"/>
          </a:xfrm>
          <a:prstGeom prst="line">
            <a:avLst/>
          </a:prstGeom>
          <a:ln w="6350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5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2D1720-2F4A-CB41-A7C1-E757417376EF}"/>
              </a:ext>
            </a:extLst>
          </p:cNvPr>
          <p:cNvSpPr txBox="1"/>
          <p:nvPr/>
        </p:nvSpPr>
        <p:spPr>
          <a:xfrm>
            <a:off x="3113127" y="2305097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Here is where you will start to upload or add your scholarly contributions and creative productions via a manual upload or importing them in the system.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Please click on the blue arrow head to open the criteria box.</a:t>
            </a:r>
          </a:p>
          <a:p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>
            <a:off x="2344175" y="1311667"/>
            <a:ext cx="573296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42" y="-676369"/>
            <a:ext cx="5649113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422C0-4829-39CD-8915-3913B36E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471" y="843871"/>
            <a:ext cx="5274783" cy="9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42" y="-954678"/>
            <a:ext cx="5811061" cy="847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783" y="1928085"/>
            <a:ext cx="491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Please select the “Add” button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>
            <a:off x="459727" y="1411875"/>
            <a:ext cx="57329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474" y="5635666"/>
            <a:ext cx="313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Here is where you can manually input your scholarly contributions.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7958" y="4043082"/>
            <a:ext cx="31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Here is where you can import your scholarly contributions.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DA1C0-8192-F7D9-8BA1-30FA993A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10" y="488423"/>
            <a:ext cx="6947847" cy="128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F625A3-D028-DC05-79EC-E009A561E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6" y="2367221"/>
            <a:ext cx="7401582" cy="3250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 flipH="1">
            <a:off x="4884328" y="3128709"/>
            <a:ext cx="428922" cy="4649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 flipV="1">
            <a:off x="3950874" y="4500042"/>
            <a:ext cx="0" cy="7133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E9AB23-9C0E-8194-0B23-AC8B285535F1}"/>
              </a:ext>
            </a:extLst>
          </p:cNvPr>
          <p:cNvSpPr txBox="1"/>
          <p:nvPr/>
        </p:nvSpPr>
        <p:spPr>
          <a:xfrm>
            <a:off x="3683280" y="5428797"/>
            <a:ext cx="313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If you are entering a manual input, select the appropriate category from the dropdown arrow and select “Continue”</a:t>
            </a:r>
          </a:p>
        </p:txBody>
      </p:sp>
    </p:spTree>
    <p:extLst>
      <p:ext uri="{BB962C8B-B14F-4D97-AF65-F5344CB8AC3E}">
        <p14:creationId xmlns:p14="http://schemas.microsoft.com/office/powerpoint/2010/main" val="116952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4C619D-29FB-DECD-823C-B1B6F01602C3}"/>
              </a:ext>
            </a:extLst>
          </p:cNvPr>
          <p:cNvSpPr txBox="1"/>
          <p:nvPr/>
        </p:nvSpPr>
        <p:spPr>
          <a:xfrm>
            <a:off x="8147958" y="1020482"/>
            <a:ext cx="3136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Please complete the sections that are marked with a * as these are required fields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Please note that each activity section may have more than one required field and they are all not depicted in this </a:t>
            </a:r>
            <a:r>
              <a:rPr lang="en-US">
                <a:solidFill>
                  <a:srgbClr val="0432FF"/>
                </a:solidFill>
              </a:rPr>
              <a:t>help guide.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19D30-0B8F-1F3C-6628-AA98BAE8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9" y="229072"/>
            <a:ext cx="6916115" cy="3429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BB9147-6B3A-6D50-C0C2-2CC72943C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9" y="3827341"/>
            <a:ext cx="4667901" cy="1743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2EDFA8-4A74-8D37-D8E9-BF35C68E91E4}"/>
              </a:ext>
            </a:extLst>
          </p:cNvPr>
          <p:cNvSpPr txBox="1"/>
          <p:nvPr/>
        </p:nvSpPr>
        <p:spPr>
          <a:xfrm>
            <a:off x="4824214" y="399085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Any attachments can be uploaded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0955B-8C53-A59D-AB05-0481FAD789AA}"/>
              </a:ext>
            </a:extLst>
          </p:cNvPr>
          <p:cNvSpPr txBox="1"/>
          <p:nvPr/>
        </p:nvSpPr>
        <p:spPr>
          <a:xfrm>
            <a:off x="5468258" y="4960355"/>
            <a:ext cx="3548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When you are done, please either “</a:t>
            </a:r>
            <a:r>
              <a:rPr lang="en-US" b="1" dirty="0">
                <a:solidFill>
                  <a:srgbClr val="0432FF"/>
                </a:solidFill>
              </a:rPr>
              <a:t>Save and Add Another</a:t>
            </a:r>
            <a:r>
              <a:rPr lang="en-US" dirty="0">
                <a:solidFill>
                  <a:srgbClr val="0432FF"/>
                </a:solidFill>
              </a:rPr>
              <a:t>” if you are entering more manual entries or “</a:t>
            </a:r>
            <a:r>
              <a:rPr lang="en-US" b="1" dirty="0">
                <a:solidFill>
                  <a:srgbClr val="0432FF"/>
                </a:solidFill>
              </a:rPr>
              <a:t>Save and Go Back</a:t>
            </a:r>
            <a:r>
              <a:rPr lang="en-US" dirty="0">
                <a:solidFill>
                  <a:srgbClr val="0432FF"/>
                </a:solidFill>
              </a:rPr>
              <a:t>” to get back to the Activities list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BAD79-9595-3089-AE81-E741FC351016}"/>
              </a:ext>
            </a:extLst>
          </p:cNvPr>
          <p:cNvCxnSpPr>
            <a:cxnSpLocks/>
          </p:cNvCxnSpPr>
          <p:nvPr/>
        </p:nvCxnSpPr>
        <p:spPr>
          <a:xfrm flipH="1">
            <a:off x="2870200" y="4314024"/>
            <a:ext cx="190555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2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40" y="3393426"/>
            <a:ext cx="2442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you’re done adding all your information, you can preview your Annual Review Vita.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the point where you can still make edits and changes to your information before you submit.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4" y="836530"/>
            <a:ext cx="10201194" cy="2429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95" y="3586420"/>
            <a:ext cx="4334480" cy="1914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 flipV="1">
            <a:off x="7321402" y="5395352"/>
            <a:ext cx="325677" cy="42653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3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9052" y="1039660"/>
            <a:ext cx="2680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satisfied with your entries and wish to make no further changes or edits, please click on “Submit.”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concludes Part 1 (Faculty Input) of the Faculty Annual Review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72" y="661728"/>
            <a:ext cx="7610129" cy="47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352" y="4249251"/>
            <a:ext cx="6099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2 of the Faculty Annual Review Process (Work Flow for Review by Department Chair):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you “Submit” your Faculty Annual Review through the FAR module, please click on “Home.” You will see a case that has been created through the RPT module. You will see your department name highlighted. Click on “Faculty Annual Review with Vita.”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5" y="209550"/>
            <a:ext cx="11049902" cy="39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376" y="4103711"/>
            <a:ext cx="423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upload your Vita, please click on “Regenerate”. Your Vita will upload from the Faculty Annual Review Module with the current date.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272013"/>
            <a:ext cx="11446625" cy="372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3708" y="4166166"/>
            <a:ext cx="423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“Submit” so your department chair can view your submission.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590267" y="2342948"/>
            <a:ext cx="1183028" cy="565802"/>
          </a:xfrm>
          <a:custGeom>
            <a:avLst/>
            <a:gdLst>
              <a:gd name="connsiteX0" fmla="*/ 925333 w 1183028"/>
              <a:gd name="connsiteY0" fmla="*/ 1241 h 565802"/>
              <a:gd name="connsiteX1" fmla="*/ 385006 w 1183028"/>
              <a:gd name="connsiteY1" fmla="*/ 9554 h 565802"/>
              <a:gd name="connsiteX2" fmla="*/ 360068 w 1183028"/>
              <a:gd name="connsiteY2" fmla="*/ 17867 h 565802"/>
              <a:gd name="connsiteX3" fmla="*/ 301878 w 1183028"/>
              <a:gd name="connsiteY3" fmla="*/ 26179 h 565802"/>
              <a:gd name="connsiteX4" fmla="*/ 268628 w 1183028"/>
              <a:gd name="connsiteY4" fmla="*/ 34492 h 565802"/>
              <a:gd name="connsiteX5" fmla="*/ 227064 w 1183028"/>
              <a:gd name="connsiteY5" fmla="*/ 42805 h 565802"/>
              <a:gd name="connsiteX6" fmla="*/ 202126 w 1183028"/>
              <a:gd name="connsiteY6" fmla="*/ 59430 h 565802"/>
              <a:gd name="connsiteX7" fmla="*/ 168875 w 1183028"/>
              <a:gd name="connsiteY7" fmla="*/ 67743 h 565802"/>
              <a:gd name="connsiteX8" fmla="*/ 143937 w 1183028"/>
              <a:gd name="connsiteY8" fmla="*/ 76056 h 565802"/>
              <a:gd name="connsiteX9" fmla="*/ 94060 w 1183028"/>
              <a:gd name="connsiteY9" fmla="*/ 117619 h 565802"/>
              <a:gd name="connsiteX10" fmla="*/ 85748 w 1183028"/>
              <a:gd name="connsiteY10" fmla="*/ 142557 h 565802"/>
              <a:gd name="connsiteX11" fmla="*/ 60809 w 1183028"/>
              <a:gd name="connsiteY11" fmla="*/ 159183 h 565802"/>
              <a:gd name="connsiteX12" fmla="*/ 44184 w 1183028"/>
              <a:gd name="connsiteY12" fmla="*/ 209059 h 565802"/>
              <a:gd name="connsiteX13" fmla="*/ 35871 w 1183028"/>
              <a:gd name="connsiteY13" fmla="*/ 233997 h 565802"/>
              <a:gd name="connsiteX14" fmla="*/ 10933 w 1183028"/>
              <a:gd name="connsiteY14" fmla="*/ 267248 h 565802"/>
              <a:gd name="connsiteX15" fmla="*/ 10933 w 1183028"/>
              <a:gd name="connsiteY15" fmla="*/ 416877 h 565802"/>
              <a:gd name="connsiteX16" fmla="*/ 27558 w 1183028"/>
              <a:gd name="connsiteY16" fmla="*/ 441816 h 565802"/>
              <a:gd name="connsiteX17" fmla="*/ 44184 w 1183028"/>
              <a:gd name="connsiteY17" fmla="*/ 458441 h 565802"/>
              <a:gd name="connsiteX18" fmla="*/ 69122 w 1183028"/>
              <a:gd name="connsiteY18" fmla="*/ 466754 h 565802"/>
              <a:gd name="connsiteX19" fmla="*/ 85748 w 1183028"/>
              <a:gd name="connsiteY19" fmla="*/ 483379 h 565802"/>
              <a:gd name="connsiteX20" fmla="*/ 143937 w 1183028"/>
              <a:gd name="connsiteY20" fmla="*/ 500005 h 565802"/>
              <a:gd name="connsiteX21" fmla="*/ 202126 w 1183028"/>
              <a:gd name="connsiteY21" fmla="*/ 524943 h 565802"/>
              <a:gd name="connsiteX22" fmla="*/ 285253 w 1183028"/>
              <a:gd name="connsiteY22" fmla="*/ 541568 h 565802"/>
              <a:gd name="connsiteX23" fmla="*/ 326817 w 1183028"/>
              <a:gd name="connsiteY23" fmla="*/ 549881 h 565802"/>
              <a:gd name="connsiteX24" fmla="*/ 360068 w 1183028"/>
              <a:gd name="connsiteY24" fmla="*/ 558194 h 565802"/>
              <a:gd name="connsiteX25" fmla="*/ 983522 w 1183028"/>
              <a:gd name="connsiteY25" fmla="*/ 533256 h 565802"/>
              <a:gd name="connsiteX26" fmla="*/ 1008460 w 1183028"/>
              <a:gd name="connsiteY26" fmla="*/ 524943 h 565802"/>
              <a:gd name="connsiteX27" fmla="*/ 1025086 w 1183028"/>
              <a:gd name="connsiteY27" fmla="*/ 508317 h 565802"/>
              <a:gd name="connsiteX28" fmla="*/ 1074962 w 1183028"/>
              <a:gd name="connsiteY28" fmla="*/ 475067 h 565802"/>
              <a:gd name="connsiteX29" fmla="*/ 1116526 w 1183028"/>
              <a:gd name="connsiteY29" fmla="*/ 433503 h 565802"/>
              <a:gd name="connsiteX30" fmla="*/ 1124838 w 1183028"/>
              <a:gd name="connsiteY30" fmla="*/ 408565 h 565802"/>
              <a:gd name="connsiteX31" fmla="*/ 1141464 w 1183028"/>
              <a:gd name="connsiteY31" fmla="*/ 391939 h 565802"/>
              <a:gd name="connsiteX32" fmla="*/ 1158089 w 1183028"/>
              <a:gd name="connsiteY32" fmla="*/ 367001 h 565802"/>
              <a:gd name="connsiteX33" fmla="*/ 1183028 w 1183028"/>
              <a:gd name="connsiteY33" fmla="*/ 317125 h 565802"/>
              <a:gd name="connsiteX34" fmla="*/ 1174715 w 1183028"/>
              <a:gd name="connsiteY34" fmla="*/ 167496 h 565802"/>
              <a:gd name="connsiteX35" fmla="*/ 1149777 w 1183028"/>
              <a:gd name="connsiteY35" fmla="*/ 142557 h 565802"/>
              <a:gd name="connsiteX36" fmla="*/ 1141464 w 1183028"/>
              <a:gd name="connsiteY36" fmla="*/ 117619 h 565802"/>
              <a:gd name="connsiteX37" fmla="*/ 1074962 w 1183028"/>
              <a:gd name="connsiteY37" fmla="*/ 67743 h 565802"/>
              <a:gd name="connsiteX38" fmla="*/ 1050024 w 1183028"/>
              <a:gd name="connsiteY38" fmla="*/ 59430 h 565802"/>
              <a:gd name="connsiteX39" fmla="*/ 1025086 w 1183028"/>
              <a:gd name="connsiteY39" fmla="*/ 42805 h 565802"/>
              <a:gd name="connsiteX40" fmla="*/ 1000148 w 1183028"/>
              <a:gd name="connsiteY40" fmla="*/ 34492 h 565802"/>
              <a:gd name="connsiteX41" fmla="*/ 925333 w 1183028"/>
              <a:gd name="connsiteY41" fmla="*/ 1241 h 56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83028" h="565802">
                <a:moveTo>
                  <a:pt x="925333" y="1241"/>
                </a:moveTo>
                <a:cubicBezTo>
                  <a:pt x="822809" y="-2915"/>
                  <a:pt x="565058" y="4258"/>
                  <a:pt x="385006" y="9554"/>
                </a:cubicBezTo>
                <a:cubicBezTo>
                  <a:pt x="376247" y="9812"/>
                  <a:pt x="368660" y="16149"/>
                  <a:pt x="360068" y="17867"/>
                </a:cubicBezTo>
                <a:cubicBezTo>
                  <a:pt x="340855" y="21709"/>
                  <a:pt x="321156" y="22674"/>
                  <a:pt x="301878" y="26179"/>
                </a:cubicBezTo>
                <a:cubicBezTo>
                  <a:pt x="290638" y="28223"/>
                  <a:pt x="279780" y="32014"/>
                  <a:pt x="268628" y="34492"/>
                </a:cubicBezTo>
                <a:cubicBezTo>
                  <a:pt x="254835" y="37557"/>
                  <a:pt x="240919" y="40034"/>
                  <a:pt x="227064" y="42805"/>
                </a:cubicBezTo>
                <a:cubicBezTo>
                  <a:pt x="218751" y="48347"/>
                  <a:pt x="211309" y="55495"/>
                  <a:pt x="202126" y="59430"/>
                </a:cubicBezTo>
                <a:cubicBezTo>
                  <a:pt x="191625" y="63930"/>
                  <a:pt x="179860" y="64604"/>
                  <a:pt x="168875" y="67743"/>
                </a:cubicBezTo>
                <a:cubicBezTo>
                  <a:pt x="160450" y="70150"/>
                  <a:pt x="152250" y="73285"/>
                  <a:pt x="143937" y="76056"/>
                </a:cubicBezTo>
                <a:cubicBezTo>
                  <a:pt x="86419" y="162329"/>
                  <a:pt x="178440" y="33239"/>
                  <a:pt x="94060" y="117619"/>
                </a:cubicBezTo>
                <a:cubicBezTo>
                  <a:pt x="87864" y="123815"/>
                  <a:pt x="91222" y="135715"/>
                  <a:pt x="85748" y="142557"/>
                </a:cubicBezTo>
                <a:cubicBezTo>
                  <a:pt x="79507" y="150359"/>
                  <a:pt x="69122" y="153641"/>
                  <a:pt x="60809" y="159183"/>
                </a:cubicBezTo>
                <a:lnTo>
                  <a:pt x="44184" y="209059"/>
                </a:lnTo>
                <a:cubicBezTo>
                  <a:pt x="41413" y="217372"/>
                  <a:pt x="41128" y="226987"/>
                  <a:pt x="35871" y="233997"/>
                </a:cubicBezTo>
                <a:lnTo>
                  <a:pt x="10933" y="267248"/>
                </a:lnTo>
                <a:cubicBezTo>
                  <a:pt x="-1739" y="330607"/>
                  <a:pt x="-5435" y="329580"/>
                  <a:pt x="10933" y="416877"/>
                </a:cubicBezTo>
                <a:cubicBezTo>
                  <a:pt x="12774" y="426697"/>
                  <a:pt x="21317" y="434014"/>
                  <a:pt x="27558" y="441816"/>
                </a:cubicBezTo>
                <a:cubicBezTo>
                  <a:pt x="32454" y="447936"/>
                  <a:pt x="37464" y="454409"/>
                  <a:pt x="44184" y="458441"/>
                </a:cubicBezTo>
                <a:cubicBezTo>
                  <a:pt x="51698" y="462949"/>
                  <a:pt x="60809" y="463983"/>
                  <a:pt x="69122" y="466754"/>
                </a:cubicBezTo>
                <a:cubicBezTo>
                  <a:pt x="74664" y="472296"/>
                  <a:pt x="79028" y="479347"/>
                  <a:pt x="85748" y="483379"/>
                </a:cubicBezTo>
                <a:cubicBezTo>
                  <a:pt x="96914" y="490079"/>
                  <a:pt x="134274" y="496381"/>
                  <a:pt x="143937" y="500005"/>
                </a:cubicBezTo>
                <a:cubicBezTo>
                  <a:pt x="183725" y="514925"/>
                  <a:pt x="166351" y="516687"/>
                  <a:pt x="202126" y="524943"/>
                </a:cubicBezTo>
                <a:cubicBezTo>
                  <a:pt x="229660" y="531297"/>
                  <a:pt x="257544" y="536026"/>
                  <a:pt x="285253" y="541568"/>
                </a:cubicBezTo>
                <a:cubicBezTo>
                  <a:pt x="299108" y="544339"/>
                  <a:pt x="313110" y="546454"/>
                  <a:pt x="326817" y="549881"/>
                </a:cubicBezTo>
                <a:lnTo>
                  <a:pt x="360068" y="558194"/>
                </a:lnTo>
                <a:cubicBezTo>
                  <a:pt x="425887" y="556340"/>
                  <a:pt x="790437" y="588422"/>
                  <a:pt x="983522" y="533256"/>
                </a:cubicBezTo>
                <a:cubicBezTo>
                  <a:pt x="991947" y="530849"/>
                  <a:pt x="1000147" y="527714"/>
                  <a:pt x="1008460" y="524943"/>
                </a:cubicBezTo>
                <a:cubicBezTo>
                  <a:pt x="1014002" y="519401"/>
                  <a:pt x="1018816" y="513020"/>
                  <a:pt x="1025086" y="508317"/>
                </a:cubicBezTo>
                <a:cubicBezTo>
                  <a:pt x="1041071" y="496328"/>
                  <a:pt x="1060833" y="489196"/>
                  <a:pt x="1074962" y="475067"/>
                </a:cubicBezTo>
                <a:lnTo>
                  <a:pt x="1116526" y="433503"/>
                </a:lnTo>
                <a:cubicBezTo>
                  <a:pt x="1119297" y="425190"/>
                  <a:pt x="1120330" y="416079"/>
                  <a:pt x="1124838" y="408565"/>
                </a:cubicBezTo>
                <a:cubicBezTo>
                  <a:pt x="1128870" y="401844"/>
                  <a:pt x="1136568" y="398059"/>
                  <a:pt x="1141464" y="391939"/>
                </a:cubicBezTo>
                <a:cubicBezTo>
                  <a:pt x="1147705" y="384138"/>
                  <a:pt x="1153621" y="375937"/>
                  <a:pt x="1158089" y="367001"/>
                </a:cubicBezTo>
                <a:cubicBezTo>
                  <a:pt x="1192501" y="298177"/>
                  <a:pt x="1135386" y="388585"/>
                  <a:pt x="1183028" y="317125"/>
                </a:cubicBezTo>
                <a:cubicBezTo>
                  <a:pt x="1180257" y="267249"/>
                  <a:pt x="1184062" y="216567"/>
                  <a:pt x="1174715" y="167496"/>
                </a:cubicBezTo>
                <a:cubicBezTo>
                  <a:pt x="1172515" y="155948"/>
                  <a:pt x="1156298" y="152339"/>
                  <a:pt x="1149777" y="142557"/>
                </a:cubicBezTo>
                <a:cubicBezTo>
                  <a:pt x="1144917" y="135266"/>
                  <a:pt x="1145972" y="125133"/>
                  <a:pt x="1141464" y="117619"/>
                </a:cubicBezTo>
                <a:cubicBezTo>
                  <a:pt x="1131617" y="101209"/>
                  <a:pt x="1078052" y="68773"/>
                  <a:pt x="1074962" y="67743"/>
                </a:cubicBezTo>
                <a:cubicBezTo>
                  <a:pt x="1066649" y="64972"/>
                  <a:pt x="1057861" y="63349"/>
                  <a:pt x="1050024" y="59430"/>
                </a:cubicBezTo>
                <a:cubicBezTo>
                  <a:pt x="1041088" y="54962"/>
                  <a:pt x="1034022" y="47273"/>
                  <a:pt x="1025086" y="42805"/>
                </a:cubicBezTo>
                <a:cubicBezTo>
                  <a:pt x="1017249" y="38886"/>
                  <a:pt x="1008649" y="36617"/>
                  <a:pt x="1000148" y="34492"/>
                </a:cubicBezTo>
                <a:cubicBezTo>
                  <a:pt x="956029" y="23462"/>
                  <a:pt x="1027857" y="5397"/>
                  <a:pt x="925333" y="12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0978" y="5677593"/>
            <a:ext cx="63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completed your Faculty Annual Review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5B8900-3752-8C49-9DAC-6A01AE87AE23}"/>
              </a:ext>
            </a:extLst>
          </p:cNvPr>
          <p:cNvCxnSpPr>
            <a:cxnSpLocks/>
          </p:cNvCxnSpPr>
          <p:nvPr/>
        </p:nvCxnSpPr>
        <p:spPr>
          <a:xfrm flipV="1">
            <a:off x="8022860" y="3426668"/>
            <a:ext cx="325677" cy="42653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28BD80-4AE9-8B67-7341-D187C4C6CFCB}"/>
              </a:ext>
            </a:extLst>
          </p:cNvPr>
          <p:cNvSpPr txBox="1"/>
          <p:nvPr/>
        </p:nvSpPr>
        <p:spPr>
          <a:xfrm>
            <a:off x="4734116" y="1553960"/>
            <a:ext cx="241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“Packet”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69BE74-43C9-730F-1EEF-86C90F22F226}"/>
              </a:ext>
            </a:extLst>
          </p:cNvPr>
          <p:cNvCxnSpPr>
            <a:cxnSpLocks/>
          </p:cNvCxnSpPr>
          <p:nvPr/>
        </p:nvCxnSpPr>
        <p:spPr>
          <a:xfrm flipH="1">
            <a:off x="3911600" y="1753177"/>
            <a:ext cx="579893" cy="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5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76069" y="365126"/>
            <a:ext cx="11226073" cy="4825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r>
              <a:rPr lang="en-US"/>
              <a:t>How to find support: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476069" y="1780236"/>
            <a:ext cx="11226073" cy="4349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1142971" lvl="2" indent="-228594">
              <a:spcBef>
                <a:spcPts val="0"/>
              </a:spcBef>
              <a:buSzPts val="1600"/>
            </a:pPr>
            <a:r>
              <a:rPr lang="en-US" sz="2667" dirty="0"/>
              <a:t>For assistance with these tasks, please contact the VCAA’s office at x5215.</a:t>
            </a:r>
          </a:p>
          <a:p>
            <a:pPr marL="1142971" lvl="2" indent="-93131">
              <a:buSzPts val="1600"/>
              <a:buNone/>
            </a:pPr>
            <a:endParaRPr sz="2667" dirty="0"/>
          </a:p>
          <a:p>
            <a:pPr marL="1142971" lvl="2" indent="-228594">
              <a:buSzPts val="1600"/>
            </a:pPr>
            <a:r>
              <a:rPr lang="en-US" sz="2667" dirty="0"/>
              <a:t>Interfolio’s Scholar Services team is available to help provide  one-on-one support if you have trouble with anything technical with the software.</a:t>
            </a:r>
          </a:p>
          <a:p>
            <a:pPr marL="1752556" lvl="3" indent="-228594">
              <a:buSzPts val="1600"/>
            </a:pPr>
            <a:r>
              <a:rPr lang="en-US" sz="2400" dirty="0">
                <a:solidFill>
                  <a:schemeClr val="hlink"/>
                </a:solidFill>
              </a:rPr>
              <a:t>Email them at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help@interfolio.com</a:t>
            </a:r>
            <a:endParaRPr lang="en-US" sz="2400" u="sng" dirty="0">
              <a:solidFill>
                <a:schemeClr val="hlink"/>
              </a:solidFill>
            </a:endParaRPr>
          </a:p>
          <a:p>
            <a:pPr marL="1752556" lvl="3" indent="-228594">
              <a:buSzPts val="1600"/>
            </a:pPr>
            <a:r>
              <a:rPr lang="en-US" sz="2400" dirty="0"/>
              <a:t>They can also be reached by phone at (877) 997-8807 between 9am and 6pm ET, Monday - Friday</a:t>
            </a:r>
          </a:p>
          <a:p>
            <a:pPr marL="914377" lvl="2" indent="0">
              <a:buSzPts val="1600"/>
              <a:buNone/>
            </a:pPr>
            <a:endParaRPr sz="2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3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5E78D-C1A8-A54E-99C9-B401F640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945720"/>
            <a:ext cx="11207931" cy="2144983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F2ECA676-B8A3-9340-94B9-EEE87E6D6149}"/>
              </a:ext>
            </a:extLst>
          </p:cNvPr>
          <p:cNvSpPr/>
          <p:nvPr/>
        </p:nvSpPr>
        <p:spPr>
          <a:xfrm rot="10800000">
            <a:off x="10579007" y="623849"/>
            <a:ext cx="459108" cy="122262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5FADB-C758-884D-9E44-CC67DC8509BA}"/>
              </a:ext>
            </a:extLst>
          </p:cNvPr>
          <p:cNvSpPr txBox="1"/>
          <p:nvPr/>
        </p:nvSpPr>
        <p:spPr>
          <a:xfrm>
            <a:off x="6507212" y="130768"/>
            <a:ext cx="453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Get to the PNW Home web page and </a:t>
            </a:r>
          </a:p>
          <a:p>
            <a:r>
              <a:rPr lang="en-US" sz="2000" dirty="0">
                <a:solidFill>
                  <a:srgbClr val="0432FF"/>
                </a:solidFill>
              </a:rPr>
              <a:t>Select  the ”Search” icon.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EF8DB-90B9-D74D-9812-6C86EB08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" y="4415094"/>
            <a:ext cx="11207931" cy="2129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02120-1EDA-4642-81A8-C315E4483DAD}"/>
              </a:ext>
            </a:extLst>
          </p:cNvPr>
          <p:cNvSpPr txBox="1"/>
          <p:nvPr/>
        </p:nvSpPr>
        <p:spPr>
          <a:xfrm>
            <a:off x="143690" y="3306556"/>
            <a:ext cx="453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Type “Interfolio” and click on enter key.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86975A27-BEC5-FE41-BA88-FF27DB37E4F0}"/>
              </a:ext>
            </a:extLst>
          </p:cNvPr>
          <p:cNvSpPr/>
          <p:nvPr/>
        </p:nvSpPr>
        <p:spPr>
          <a:xfrm rot="10800000">
            <a:off x="8837292" y="3869055"/>
            <a:ext cx="459108" cy="122262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12BDF-96D1-47CE-AA52-783B3597B3C4}"/>
              </a:ext>
            </a:extLst>
          </p:cNvPr>
          <p:cNvSpPr txBox="1"/>
          <p:nvPr/>
        </p:nvSpPr>
        <p:spPr>
          <a:xfrm>
            <a:off x="143691" y="237291"/>
            <a:ext cx="493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Please make sure you use Google Chrome </a:t>
            </a:r>
          </a:p>
        </p:txBody>
      </p:sp>
      <p:pic>
        <p:nvPicPr>
          <p:cNvPr id="12" name="Picture 2" descr="Chrome icon">
            <a:extLst>
              <a:ext uri="{FF2B5EF4-FFF2-40B4-BE49-F238E27FC236}">
                <a16:creationId xmlns:a16="http://schemas.microsoft.com/office/drawing/2014/main" id="{5075B8EC-F118-4817-9A60-45013F90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88" y="130768"/>
            <a:ext cx="55399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5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29A749-8CE0-DF44-B5A0-47F565DC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2" y="1210395"/>
            <a:ext cx="10019212" cy="3975559"/>
          </a:xfrm>
          <a:prstGeom prst="rect">
            <a:avLst/>
          </a:prstGeo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5EDA4C58-BB33-7D4B-A332-9489E8744B5D}"/>
              </a:ext>
            </a:extLst>
          </p:cNvPr>
          <p:cNvSpPr/>
          <p:nvPr/>
        </p:nvSpPr>
        <p:spPr>
          <a:xfrm rot="21079228">
            <a:off x="2964241" y="4205949"/>
            <a:ext cx="1356188" cy="24628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8B77B-F4BD-CD45-B062-A221974109FC}"/>
              </a:ext>
            </a:extLst>
          </p:cNvPr>
          <p:cNvSpPr txBox="1"/>
          <p:nvPr/>
        </p:nvSpPr>
        <p:spPr>
          <a:xfrm>
            <a:off x="565079" y="215757"/>
            <a:ext cx="73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Select “Interfolio – Academic Affairs”</a:t>
            </a:r>
          </a:p>
        </p:txBody>
      </p:sp>
    </p:spTree>
    <p:extLst>
      <p:ext uri="{BB962C8B-B14F-4D97-AF65-F5344CB8AC3E}">
        <p14:creationId xmlns:p14="http://schemas.microsoft.com/office/powerpoint/2010/main" val="117760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F9BE31-C321-6C40-BE3D-E3E02523E6D7}"/>
              </a:ext>
            </a:extLst>
          </p:cNvPr>
          <p:cNvSpPr txBox="1"/>
          <p:nvPr/>
        </p:nvSpPr>
        <p:spPr>
          <a:xfrm>
            <a:off x="236306" y="143838"/>
            <a:ext cx="35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Select “Log Into Interfolio”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DCAB3-0567-9940-A961-8E3280B8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01337"/>
            <a:ext cx="10964091" cy="5629133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1AE3B6FB-CFCA-0841-A7CA-93B854EE0138}"/>
              </a:ext>
            </a:extLst>
          </p:cNvPr>
          <p:cNvSpPr/>
          <p:nvPr/>
        </p:nvSpPr>
        <p:spPr>
          <a:xfrm>
            <a:off x="3760342" y="5721678"/>
            <a:ext cx="1602769" cy="39041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2027E6-46D4-6E43-92B0-BB22A9F8315F}"/>
              </a:ext>
            </a:extLst>
          </p:cNvPr>
          <p:cNvSpPr txBox="1"/>
          <p:nvPr/>
        </p:nvSpPr>
        <p:spPr>
          <a:xfrm>
            <a:off x="266700" y="279400"/>
            <a:ext cx="85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Log in with your PNW Career Account and Boiler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2DF48-1080-B648-A6AF-EF8037B1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5" y="919410"/>
            <a:ext cx="11198831" cy="55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861958"/>
            <a:ext cx="9266257" cy="3536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5653" y="4546948"/>
            <a:ext cx="2663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 add documentation throughout the year, please select “</a:t>
            </a:r>
            <a:r>
              <a:rPr lang="en-US" b="1" dirty="0">
                <a:solidFill>
                  <a:srgbClr val="0432FF"/>
                </a:solidFill>
              </a:rPr>
              <a:t>Activities</a:t>
            </a:r>
            <a:r>
              <a:rPr lang="en-US" dirty="0">
                <a:solidFill>
                  <a:srgbClr val="0432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98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142799"/>
            <a:ext cx="11869806" cy="1086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3370" y="1586472"/>
            <a:ext cx="268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 add your activities, please click on the arrow to the appropriate section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877CD-E802-9837-4010-0A95D1D0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8" y="1313144"/>
            <a:ext cx="3954547" cy="53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3" y="380649"/>
            <a:ext cx="10692970" cy="1479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3370" y="1586472"/>
            <a:ext cx="268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Select “</a:t>
            </a:r>
            <a:r>
              <a:rPr lang="en-US" b="1" dirty="0">
                <a:solidFill>
                  <a:srgbClr val="0432FF"/>
                </a:solidFill>
              </a:rPr>
              <a:t>Add</a:t>
            </a:r>
            <a:r>
              <a:rPr lang="en-US" dirty="0">
                <a:solidFill>
                  <a:srgbClr val="0432FF"/>
                </a:solidFill>
              </a:rPr>
              <a:t>”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7" y="2249352"/>
            <a:ext cx="6182588" cy="348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3370" y="2578115"/>
            <a:ext cx="2684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Follow the prompts making sure you complete all the sections with an asterisk * as these are required fields.</a:t>
            </a:r>
          </a:p>
        </p:txBody>
      </p:sp>
    </p:spTree>
    <p:extLst>
      <p:ext uri="{BB962C8B-B14F-4D97-AF65-F5344CB8AC3E}">
        <p14:creationId xmlns:p14="http://schemas.microsoft.com/office/powerpoint/2010/main" val="57563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32" y="361977"/>
            <a:ext cx="4782217" cy="335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3370" y="2237917"/>
            <a:ext cx="268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If you need to add more than one, select “</a:t>
            </a:r>
            <a:r>
              <a:rPr lang="en-US" b="1" dirty="0">
                <a:solidFill>
                  <a:srgbClr val="0432FF"/>
                </a:solidFill>
              </a:rPr>
              <a:t>Save and Add Another</a:t>
            </a:r>
            <a:r>
              <a:rPr lang="en-US" dirty="0">
                <a:solidFill>
                  <a:srgbClr val="0432FF"/>
                </a:solidFill>
              </a:rPr>
              <a:t>”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If not, then select “</a:t>
            </a:r>
            <a:r>
              <a:rPr lang="en-US" b="1" dirty="0">
                <a:solidFill>
                  <a:srgbClr val="0432FF"/>
                </a:solidFill>
              </a:rPr>
              <a:t>Save and Go Back</a:t>
            </a:r>
            <a:r>
              <a:rPr lang="en-US" dirty="0">
                <a:solidFill>
                  <a:srgbClr val="0432FF"/>
                </a:solidFill>
              </a:rPr>
              <a:t>” to complete adding the rest of your activities to each section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ALWAYS CLICK “</a:t>
            </a:r>
            <a:r>
              <a:rPr lang="en-US" b="1" dirty="0">
                <a:solidFill>
                  <a:srgbClr val="FF0000"/>
                </a:solidFill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0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599</Words>
  <Application>Microsoft Office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</vt:lpstr>
      <vt:lpstr>Calibri</vt:lpstr>
      <vt:lpstr>Calibri Light</vt:lpstr>
      <vt:lpstr>Merriweather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support: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Watson</dc:creator>
  <cp:lastModifiedBy>Maria Watson</cp:lastModifiedBy>
  <cp:revision>55</cp:revision>
  <cp:lastPrinted>2022-01-03T15:19:58Z</cp:lastPrinted>
  <dcterms:created xsi:type="dcterms:W3CDTF">2020-02-17T16:24:57Z</dcterms:created>
  <dcterms:modified xsi:type="dcterms:W3CDTF">2022-08-17T17:10:44Z</dcterms:modified>
</cp:coreProperties>
</file>