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57" r:id="rId3"/>
    <p:sldId id="258" r:id="rId4"/>
    <p:sldId id="259" r:id="rId5"/>
    <p:sldId id="311"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310" r:id="rId20"/>
    <p:sldId id="274" r:id="rId21"/>
    <p:sldId id="275" r:id="rId22"/>
    <p:sldId id="276" r:id="rId23"/>
    <p:sldId id="312"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306" r:id="rId41"/>
    <p:sldId id="293" r:id="rId42"/>
    <p:sldId id="294" r:id="rId43"/>
    <p:sldId id="295" r:id="rId44"/>
    <p:sldId id="296" r:id="rId45"/>
    <p:sldId id="297" r:id="rId46"/>
    <p:sldId id="298" r:id="rId47"/>
    <p:sldId id="299" r:id="rId48"/>
    <p:sldId id="300" r:id="rId49"/>
    <p:sldId id="301" r:id="rId50"/>
    <p:sldId id="302" r:id="rId51"/>
    <p:sldId id="303" r:id="rId52"/>
    <p:sldId id="307" r:id="rId53"/>
    <p:sldId id="308" r:id="rId54"/>
    <p:sldId id="309" r:id="rId55"/>
    <p:sldId id="304" r:id="rId56"/>
    <p:sldId id="305" r:id="rId5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71A"/>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55" autoAdjust="0"/>
    <p:restoredTop sz="94713" autoAdjust="0"/>
  </p:normalViewPr>
  <p:slideViewPr>
    <p:cSldViewPr snapToGrid="0" snapToObjects="1">
      <p:cViewPr varScale="1">
        <p:scale>
          <a:sx n="108" d="100"/>
          <a:sy n="108" d="100"/>
        </p:scale>
        <p:origin x="2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427A-B687-40F4-BDAA-E5B2A5CA0FCD}"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E271308D-0AF8-414F-93F1-22534FC77FE7}">
      <dgm:prSet phldrT="[Text]" custT="1"/>
      <dgm:spPr>
        <a:solidFill>
          <a:srgbClr val="D4A71A"/>
        </a:solidFill>
      </dgm:spPr>
      <dgm:t>
        <a:bodyPr/>
        <a:lstStyle/>
        <a:p>
          <a:r>
            <a:rPr lang="en-US" sz="1700" dirty="0"/>
            <a:t>THINGS TO REMEMBER:</a:t>
          </a:r>
        </a:p>
      </dgm:t>
    </dgm:pt>
    <dgm:pt modelId="{B6E9D0A6-E874-4C0E-91FF-F3602DC3A4F1}" type="sibTrans" cxnId="{B01A04A0-A810-4ACF-BDD1-168C001E01E9}">
      <dgm:prSet/>
      <dgm:spPr/>
      <dgm:t>
        <a:bodyPr/>
        <a:lstStyle/>
        <a:p>
          <a:endParaRPr lang="en-US"/>
        </a:p>
      </dgm:t>
    </dgm:pt>
    <dgm:pt modelId="{9666ECB5-9B13-40A3-9F8C-DE44A0681C46}" type="parTrans" cxnId="{B01A04A0-A810-4ACF-BDD1-168C001E01E9}">
      <dgm:prSet/>
      <dgm:spPr/>
      <dgm:t>
        <a:bodyPr/>
        <a:lstStyle/>
        <a:p>
          <a:endParaRPr lang="en-US"/>
        </a:p>
      </dgm:t>
    </dgm:pt>
    <dgm:pt modelId="{81B46725-4311-4AE2-9A09-731BCCC206D2}" type="pres">
      <dgm:prSet presAssocID="{EB16427A-B687-40F4-BDAA-E5B2A5CA0FCD}" presName="Name0" presStyleCnt="0">
        <dgm:presLayoutVars>
          <dgm:dir/>
          <dgm:animLvl val="lvl"/>
          <dgm:resizeHandles val="exact"/>
        </dgm:presLayoutVars>
      </dgm:prSet>
      <dgm:spPr/>
    </dgm:pt>
    <dgm:pt modelId="{8D4DD88E-19AD-4819-B607-0688A06A58AB}" type="pres">
      <dgm:prSet presAssocID="{E271308D-0AF8-414F-93F1-22534FC77FE7}" presName="parTxOnly" presStyleLbl="node1" presStyleIdx="0" presStyleCnt="1" custScaleY="45000" custLinFactNeighborX="-1673" custLinFactNeighborY="-71407">
        <dgm:presLayoutVars>
          <dgm:chMax val="0"/>
          <dgm:chPref val="0"/>
          <dgm:bulletEnabled val="1"/>
        </dgm:presLayoutVars>
      </dgm:prSet>
      <dgm:spPr/>
    </dgm:pt>
  </dgm:ptLst>
  <dgm:cxnLst>
    <dgm:cxn modelId="{27555F11-C084-465D-B1E8-003754421184}" type="presOf" srcId="{E271308D-0AF8-414F-93F1-22534FC77FE7}" destId="{8D4DD88E-19AD-4819-B607-0688A06A58AB}" srcOrd="0" destOrd="0" presId="urn:microsoft.com/office/officeart/2005/8/layout/chevron1"/>
    <dgm:cxn modelId="{B01A04A0-A810-4ACF-BDD1-168C001E01E9}" srcId="{EB16427A-B687-40F4-BDAA-E5B2A5CA0FCD}" destId="{E271308D-0AF8-414F-93F1-22534FC77FE7}" srcOrd="0" destOrd="0" parTransId="{9666ECB5-9B13-40A3-9F8C-DE44A0681C46}" sibTransId="{B6E9D0A6-E874-4C0E-91FF-F3602DC3A4F1}"/>
    <dgm:cxn modelId="{28FB56E9-F468-4EDF-B566-7B89740B4585}" type="presOf" srcId="{EB16427A-B687-40F4-BDAA-E5B2A5CA0FCD}" destId="{81B46725-4311-4AE2-9A09-731BCCC206D2}" srcOrd="0" destOrd="0" presId="urn:microsoft.com/office/officeart/2005/8/layout/chevron1"/>
    <dgm:cxn modelId="{A4AC698A-6409-42E9-8DD5-1EC40E1DE358}" type="presParOf" srcId="{81B46725-4311-4AE2-9A09-731BCCC206D2}" destId="{8D4DD88E-19AD-4819-B607-0688A06A58AB}"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DD88E-19AD-4819-B607-0688A06A58AB}">
      <dsp:nvSpPr>
        <dsp:cNvPr id="0" name=""/>
        <dsp:cNvSpPr/>
      </dsp:nvSpPr>
      <dsp:spPr>
        <a:xfrm>
          <a:off x="0" y="0"/>
          <a:ext cx="9047205" cy="1628496"/>
        </a:xfrm>
        <a:prstGeom prst="chevron">
          <a:avLst/>
        </a:prstGeom>
        <a:solidFill>
          <a:srgbClr val="D4A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THINGS TO REMEMBER:</a:t>
          </a:r>
        </a:p>
      </dsp:txBody>
      <dsp:txXfrm>
        <a:off x="814248" y="0"/>
        <a:ext cx="7418709" cy="1628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04F0A-7E9E-4D8B-B7E9-F68B022B63B3}"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81024-1FC6-4872-B2B7-DD8C9B0B043D}" type="slidenum">
              <a:rPr lang="en-US" smtClean="0"/>
              <a:t>‹#›</a:t>
            </a:fld>
            <a:endParaRPr lang="en-US"/>
          </a:p>
        </p:txBody>
      </p:sp>
    </p:spTree>
    <p:extLst>
      <p:ext uri="{BB962C8B-B14F-4D97-AF65-F5344CB8AC3E}">
        <p14:creationId xmlns:p14="http://schemas.microsoft.com/office/powerpoint/2010/main" val="52358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perform your responsibilities efficiently and effectively, please familiarize yourself with the following:</a:t>
            </a:r>
          </a:p>
        </p:txBody>
      </p:sp>
      <p:sp>
        <p:nvSpPr>
          <p:cNvPr id="4" name="Slide Number Placeholder 3"/>
          <p:cNvSpPr>
            <a:spLocks noGrp="1"/>
          </p:cNvSpPr>
          <p:nvPr>
            <p:ph type="sldNum" sz="quarter" idx="5"/>
          </p:nvPr>
        </p:nvSpPr>
        <p:spPr/>
        <p:txBody>
          <a:bodyPr/>
          <a:lstStyle/>
          <a:p>
            <a:fld id="{7EB81024-1FC6-4872-B2B7-DD8C9B0B043D}" type="slidenum">
              <a:rPr lang="en-US" smtClean="0"/>
              <a:t>5</a:t>
            </a:fld>
            <a:endParaRPr lang="en-US"/>
          </a:p>
        </p:txBody>
      </p:sp>
    </p:spTree>
    <p:extLst>
      <p:ext uri="{BB962C8B-B14F-4D97-AF65-F5344CB8AC3E}">
        <p14:creationId xmlns:p14="http://schemas.microsoft.com/office/powerpoint/2010/main" val="256618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call and ask will this get through the system, think about it like this, if internal audit randomly pulls your </a:t>
            </a:r>
            <a:r>
              <a:rPr lang="en-US" dirty="0" err="1"/>
              <a:t>Docusign</a:t>
            </a:r>
            <a:r>
              <a:rPr lang="en-US" dirty="0"/>
              <a:t> in 9 months to review, will the information included allow them to understand and substantiate without questioning anything? They won’t be speaking to you in person like I am right now. Will you remember in 9 months without perfect documentation? </a:t>
            </a:r>
          </a:p>
        </p:txBody>
      </p:sp>
      <p:sp>
        <p:nvSpPr>
          <p:cNvPr id="4" name="Slide Number Placeholder 3"/>
          <p:cNvSpPr>
            <a:spLocks noGrp="1"/>
          </p:cNvSpPr>
          <p:nvPr>
            <p:ph type="sldNum" sz="quarter" idx="5"/>
          </p:nvPr>
        </p:nvSpPr>
        <p:spPr/>
        <p:txBody>
          <a:bodyPr/>
          <a:lstStyle/>
          <a:p>
            <a:fld id="{7EB81024-1FC6-4872-B2B7-DD8C9B0B043D}" type="slidenum">
              <a:rPr lang="en-US" smtClean="0"/>
              <a:t>8</a:t>
            </a:fld>
            <a:endParaRPr lang="en-US"/>
          </a:p>
        </p:txBody>
      </p:sp>
    </p:spTree>
    <p:extLst>
      <p:ext uri="{BB962C8B-B14F-4D97-AF65-F5344CB8AC3E}">
        <p14:creationId xmlns:p14="http://schemas.microsoft.com/office/powerpoint/2010/main" val="60693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24</a:t>
            </a:fld>
            <a:endParaRPr lang="en-US"/>
          </a:p>
        </p:txBody>
      </p:sp>
    </p:spTree>
    <p:extLst>
      <p:ext uri="{BB962C8B-B14F-4D97-AF65-F5344CB8AC3E}">
        <p14:creationId xmlns:p14="http://schemas.microsoft.com/office/powerpoint/2010/main" val="148544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40</a:t>
            </a:fld>
            <a:endParaRPr lang="en-US"/>
          </a:p>
        </p:txBody>
      </p:sp>
    </p:spTree>
    <p:extLst>
      <p:ext uri="{BB962C8B-B14F-4D97-AF65-F5344CB8AC3E}">
        <p14:creationId xmlns:p14="http://schemas.microsoft.com/office/powerpoint/2010/main" val="151726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999A-96D0-A045-99A7-C2AF71A660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040A2A-CEB1-874A-A6FB-97594BC84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8215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67C6-AF9C-6847-A475-F42533B7E031}"/>
              </a:ext>
            </a:extLst>
          </p:cNvPr>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B5AF5C-5492-424D-BAAD-CEC14F398F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3523F4C-DD7E-704A-B9C3-DE0AD5C687ED}"/>
              </a:ext>
            </a:extLst>
          </p:cNvPr>
          <p:cNvSpPr>
            <a:spLocks noGrp="1"/>
          </p:cNvSpPr>
          <p:nvPr>
            <p:ph type="sldNum" sz="quarter" idx="10"/>
          </p:nvPr>
        </p:nvSpPr>
        <p:spPr/>
        <p:txBody>
          <a:bodyPr/>
          <a:lstStyle>
            <a:lvl1pPr>
              <a:defRPr/>
            </a:lvl1pPr>
          </a:lstStyle>
          <a:p>
            <a:pPr>
              <a:defRPr/>
            </a:pPr>
            <a:fld id="{7F671D17-8BE6-DC49-A058-7CC032296E88}" type="slidenum">
              <a:rPr lang="en-US"/>
              <a:pPr>
                <a:defRPr/>
              </a:pPr>
              <a:t>‹#›</a:t>
            </a:fld>
            <a:endParaRPr lang="en-US"/>
          </a:p>
        </p:txBody>
      </p:sp>
    </p:spTree>
    <p:extLst>
      <p:ext uri="{BB962C8B-B14F-4D97-AF65-F5344CB8AC3E}">
        <p14:creationId xmlns:p14="http://schemas.microsoft.com/office/powerpoint/2010/main" val="326145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B1F8-915B-0D45-9CEB-A65BC03C8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FD4AA2-EC83-CA46-A8A2-3ECB81FFD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a:extLst>
              <a:ext uri="{FF2B5EF4-FFF2-40B4-BE49-F238E27FC236}">
                <a16:creationId xmlns:a16="http://schemas.microsoft.com/office/drawing/2014/main" id="{DED1CAC6-BCFE-5C4C-A521-D9ECFD0EDD4D}"/>
              </a:ext>
            </a:extLst>
          </p:cNvPr>
          <p:cNvSpPr>
            <a:spLocks noGrp="1"/>
          </p:cNvSpPr>
          <p:nvPr>
            <p:ph type="sldNum" sz="quarter" idx="10"/>
          </p:nvPr>
        </p:nvSpPr>
        <p:spPr/>
        <p:txBody>
          <a:bodyPr/>
          <a:lstStyle>
            <a:lvl1pPr>
              <a:defRPr/>
            </a:lvl1pPr>
          </a:lstStyle>
          <a:p>
            <a:pPr>
              <a:defRPr/>
            </a:pPr>
            <a:fld id="{86F6E8EC-2BE0-124B-80E5-3B786E32A1DE}" type="slidenum">
              <a:rPr lang="en-US"/>
              <a:pPr>
                <a:defRPr/>
              </a:pPr>
              <a:t>‹#›</a:t>
            </a:fld>
            <a:endParaRPr lang="en-US"/>
          </a:p>
        </p:txBody>
      </p:sp>
    </p:spTree>
    <p:extLst>
      <p:ext uri="{BB962C8B-B14F-4D97-AF65-F5344CB8AC3E}">
        <p14:creationId xmlns:p14="http://schemas.microsoft.com/office/powerpoint/2010/main" val="412916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8D13-B594-2443-801C-BED17DFEE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15153-FAC7-314D-9D54-17BC80ACAC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833B1B-D295-D84E-874B-CED6E1CDD8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1EC4907B-260E-174F-A5A2-63C9A2435E81}"/>
              </a:ext>
            </a:extLst>
          </p:cNvPr>
          <p:cNvSpPr>
            <a:spLocks noGrp="1"/>
          </p:cNvSpPr>
          <p:nvPr>
            <p:ph type="sldNum" sz="quarter" idx="10"/>
          </p:nvPr>
        </p:nvSpPr>
        <p:spPr/>
        <p:txBody>
          <a:bodyPr/>
          <a:lstStyle>
            <a:lvl1pPr>
              <a:defRPr/>
            </a:lvl1pPr>
          </a:lstStyle>
          <a:p>
            <a:pPr>
              <a:defRPr/>
            </a:pPr>
            <a:fld id="{4159DD85-A2E6-D14A-A9A9-2AD7991F2258}" type="slidenum">
              <a:rPr lang="en-US"/>
              <a:pPr>
                <a:defRPr/>
              </a:pPr>
              <a:t>‹#›</a:t>
            </a:fld>
            <a:endParaRPr lang="en-US"/>
          </a:p>
        </p:txBody>
      </p:sp>
    </p:spTree>
    <p:extLst>
      <p:ext uri="{BB962C8B-B14F-4D97-AF65-F5344CB8AC3E}">
        <p14:creationId xmlns:p14="http://schemas.microsoft.com/office/powerpoint/2010/main" val="214740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7DBD-E12F-8E42-B5E6-7662B4290A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EEA0B8-7FCD-744F-9AFF-0D0968E6A9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74302F-89AD-DB49-BBB5-A4C5E2C815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6F014-55D3-8044-93F0-251AA71224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F80D4C-2DA4-BE40-A95C-2C8B39EC0C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D2F2E03-98F2-F540-ABDF-201B055544BE}"/>
              </a:ext>
            </a:extLst>
          </p:cNvPr>
          <p:cNvSpPr>
            <a:spLocks noGrp="1"/>
          </p:cNvSpPr>
          <p:nvPr>
            <p:ph type="sldNum" sz="quarter" idx="10"/>
          </p:nvPr>
        </p:nvSpPr>
        <p:spPr/>
        <p:txBody>
          <a:bodyPr/>
          <a:lstStyle>
            <a:lvl1pPr>
              <a:defRPr/>
            </a:lvl1pPr>
          </a:lstStyle>
          <a:p>
            <a:pPr>
              <a:defRPr/>
            </a:pPr>
            <a:fld id="{E0CB0C9B-372E-A349-811E-6BB26AC13220}" type="slidenum">
              <a:rPr lang="en-US"/>
              <a:pPr>
                <a:defRPr/>
              </a:pPr>
              <a:t>‹#›</a:t>
            </a:fld>
            <a:endParaRPr lang="en-US"/>
          </a:p>
        </p:txBody>
      </p:sp>
    </p:spTree>
    <p:extLst>
      <p:ext uri="{BB962C8B-B14F-4D97-AF65-F5344CB8AC3E}">
        <p14:creationId xmlns:p14="http://schemas.microsoft.com/office/powerpoint/2010/main" val="356280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D968-280C-2640-818D-32C204CF3994}"/>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30E8A87-5C6A-644A-A671-1818197E1C06}"/>
              </a:ext>
            </a:extLst>
          </p:cNvPr>
          <p:cNvSpPr>
            <a:spLocks noGrp="1"/>
          </p:cNvSpPr>
          <p:nvPr>
            <p:ph type="sldNum" sz="quarter" idx="10"/>
          </p:nvPr>
        </p:nvSpPr>
        <p:spPr/>
        <p:txBody>
          <a:bodyPr/>
          <a:lstStyle>
            <a:lvl1pPr>
              <a:defRPr/>
            </a:lvl1pPr>
          </a:lstStyle>
          <a:p>
            <a:pPr>
              <a:defRPr/>
            </a:pPr>
            <a:fld id="{9AE1CC94-A287-874D-8AB2-CEBBA7121574}" type="slidenum">
              <a:rPr lang="en-US"/>
              <a:pPr>
                <a:defRPr/>
              </a:pPr>
              <a:t>‹#›</a:t>
            </a:fld>
            <a:endParaRPr lang="en-US"/>
          </a:p>
        </p:txBody>
      </p:sp>
    </p:spTree>
    <p:extLst>
      <p:ext uri="{BB962C8B-B14F-4D97-AF65-F5344CB8AC3E}">
        <p14:creationId xmlns:p14="http://schemas.microsoft.com/office/powerpoint/2010/main" val="3619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C748C33-4C81-9448-87CE-D839EFAD9BFE}"/>
              </a:ext>
            </a:extLst>
          </p:cNvPr>
          <p:cNvSpPr>
            <a:spLocks noGrp="1"/>
          </p:cNvSpPr>
          <p:nvPr>
            <p:ph type="sldNum" sz="quarter" idx="10"/>
          </p:nvPr>
        </p:nvSpPr>
        <p:spPr/>
        <p:txBody>
          <a:bodyPr/>
          <a:lstStyle>
            <a:lvl1pPr>
              <a:defRPr/>
            </a:lvl1pPr>
          </a:lstStyle>
          <a:p>
            <a:pPr>
              <a:defRPr/>
            </a:pPr>
            <a:fld id="{2960F6A2-C846-E24B-9594-BD46BC73A7CB}" type="slidenum">
              <a:rPr lang="en-US"/>
              <a:pPr>
                <a:defRPr/>
              </a:pPr>
              <a:t>‹#›</a:t>
            </a:fld>
            <a:endParaRPr lang="en-US"/>
          </a:p>
        </p:txBody>
      </p:sp>
    </p:spTree>
    <p:extLst>
      <p:ext uri="{BB962C8B-B14F-4D97-AF65-F5344CB8AC3E}">
        <p14:creationId xmlns:p14="http://schemas.microsoft.com/office/powerpoint/2010/main" val="60874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EFA0-4719-A145-8CBB-838818BE58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664523-EC32-514F-865E-A826B81607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4BE950-6224-8545-9592-ED674628E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325CFDA4-9BB9-5E41-8B2E-963FEA94A127}"/>
              </a:ext>
            </a:extLst>
          </p:cNvPr>
          <p:cNvSpPr>
            <a:spLocks noGrp="1"/>
          </p:cNvSpPr>
          <p:nvPr>
            <p:ph type="sldNum" sz="quarter" idx="10"/>
          </p:nvPr>
        </p:nvSpPr>
        <p:spPr/>
        <p:txBody>
          <a:bodyPr/>
          <a:lstStyle>
            <a:lvl1pPr>
              <a:defRPr/>
            </a:lvl1pPr>
          </a:lstStyle>
          <a:p>
            <a:pPr>
              <a:defRPr/>
            </a:pPr>
            <a:fld id="{9562306B-D4A4-4F42-84DB-77CF820E897C}" type="slidenum">
              <a:rPr lang="en-US"/>
              <a:pPr>
                <a:defRPr/>
              </a:pPr>
              <a:t>‹#›</a:t>
            </a:fld>
            <a:endParaRPr lang="en-US"/>
          </a:p>
        </p:txBody>
      </p:sp>
    </p:spTree>
    <p:extLst>
      <p:ext uri="{BB962C8B-B14F-4D97-AF65-F5344CB8AC3E}">
        <p14:creationId xmlns:p14="http://schemas.microsoft.com/office/powerpoint/2010/main" val="95152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2360-DF96-E44B-9E5B-06FB00149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C44C7-5BD4-E041-A844-CDB4EC4EF70E}"/>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A8ACE454-3D19-A148-9410-2D20A11DE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7D34B1E6-F669-E447-A780-3FC711E30726}"/>
              </a:ext>
            </a:extLst>
          </p:cNvPr>
          <p:cNvSpPr>
            <a:spLocks noGrp="1"/>
          </p:cNvSpPr>
          <p:nvPr>
            <p:ph type="sldNum" sz="quarter" idx="10"/>
          </p:nvPr>
        </p:nvSpPr>
        <p:spPr/>
        <p:txBody>
          <a:bodyPr/>
          <a:lstStyle>
            <a:lvl1pPr>
              <a:defRPr/>
            </a:lvl1pPr>
          </a:lstStyle>
          <a:p>
            <a:pPr>
              <a:defRPr/>
            </a:pPr>
            <a:fld id="{4F01934B-3E9B-E449-A681-F4BDE1770A8A}" type="slidenum">
              <a:rPr lang="en-US"/>
              <a:pPr>
                <a:defRPr/>
              </a:pPr>
              <a:t>‹#›</a:t>
            </a:fld>
            <a:endParaRPr lang="en-US"/>
          </a:p>
        </p:txBody>
      </p:sp>
    </p:spTree>
    <p:extLst>
      <p:ext uri="{BB962C8B-B14F-4D97-AF65-F5344CB8AC3E}">
        <p14:creationId xmlns:p14="http://schemas.microsoft.com/office/powerpoint/2010/main" val="369738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94E8B61-E4C7-1242-82AA-936A97F9CB2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C19C037-1F94-3E45-89FF-5B95F9FDA88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020A9F42-EDE9-0E43-B735-31DB874E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2688AE28-FE9E-B147-958A-D56C487CE2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pnwpayables@pnw.edu"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abuse@purdue.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pnw.edu/academic-affairs/wp-content/uploads/sites/13/2020/08/DocuSign-Routing-a-Document-for-Signature1.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wrigh@pnw.edu"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you@purdue.edu"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Docusign@purdue.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s://na2.docusign.net/Member/PowerFormSigning.aspx?PowerFormId=3d29a64f-4ad0-4fe5-8c11-445b1a44540d&amp;env=na2&amp;acct=9ad6adfd-6804-409b-91bc-173cbee909f9&amp;v=2&amp;_ga=2.183250469.2087218631.1683552662-1611837921.1661805615"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MISC%20FORMS/Substitute-W-9-2023-WL-Webpage%20(003)%202024.xls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nw.edu/business-services/wp-content/uploads/sites/24/2020/09/ACH-Form.pdf" TargetMode="External"/><Relationship Id="rId2" Type="http://schemas.openxmlformats.org/officeDocument/2006/relationships/hyperlink" Target="https://www.irs.gov/pub/irs-pdf/fw9.pdf"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pnw.edu/business-services/wp-content/uploads/sites/24/2022/08/Wire-Transfer-Form-8.1.22.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pnw.edu/business-services/wp-content/uploads/sites/24/2023/09/Form-17C-Excel-Worksheetfit.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Excel_Worksheet.xlsx"/><Relationship Id="rId1" Type="http://schemas.openxmlformats.org/officeDocument/2006/relationships/slideLayout" Target="../slideLayouts/slideLayout6.xml"/><Relationship Id="rId5" Type="http://schemas.openxmlformats.org/officeDocument/2006/relationships/image" Target="../media/image21.emf"/><Relationship Id="rId4" Type="http://schemas.openxmlformats.org/officeDocument/2006/relationships/package" Target="../embeddings/Microsoft_Excel_Worksheet1.xlsx"/></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online-tax.net/?_ga=2.217214160.778595454.1592839954-2038637924.1558378157" TargetMode="External"/><Relationship Id="rId2" Type="http://schemas.openxmlformats.org/officeDocument/2006/relationships/hyperlink" Target="mailto:colema33@purdue.ed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urduetravel@purdue.edu" TargetMode="External"/><Relationship Id="rId2" Type="http://schemas.openxmlformats.org/officeDocument/2006/relationships/hyperlink" Target="https://www.purdue.edu/procurement/travel/forms/missing-receipts.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purdue.edu/procurement/travel/regulations/cash-advances.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hyperlink" Target="https://www.pnw.edu/business-services/accounting-and-budget-services/" TargetMode="External"/><Relationship Id="rId3" Type="http://schemas.openxmlformats.org/officeDocument/2006/relationships/diagramLayout" Target="../diagrams/layout1.xml"/><Relationship Id="rId7" Type="http://schemas.openxmlformats.org/officeDocument/2006/relationships/hyperlink" Target="mailto:pnwpayables@pnw.edu"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PNWpayables@pnw.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a:extLst>
              <a:ext uri="{FF2B5EF4-FFF2-40B4-BE49-F238E27FC236}">
                <a16:creationId xmlns:a16="http://schemas.microsoft.com/office/drawing/2014/main" id="{79E215A0-E297-F249-8586-91D58FACE6C6}"/>
              </a:ext>
            </a:extLst>
          </p:cNvPr>
          <p:cNvSpPr>
            <a:spLocks noGrp="1" noChangeArrowheads="1"/>
          </p:cNvSpPr>
          <p:nvPr>
            <p:ph type="ctrTitle"/>
          </p:nvPr>
        </p:nvSpPr>
        <p:spPr>
          <a:xfrm>
            <a:off x="1524000" y="1968200"/>
            <a:ext cx="9144000" cy="2387600"/>
          </a:xfrm>
        </p:spPr>
        <p:txBody>
          <a:bodyPr/>
          <a:lstStyle/>
          <a:p>
            <a:r>
              <a:rPr lang="en-US" sz="4700" b="1" cap="all" dirty="0">
                <a:latin typeface="Avenir Next LT Pro Demi" panose="020B0604020202020204" pitchFamily="34" charset="0"/>
              </a:rPr>
              <a:t>WELCOME TO</a:t>
            </a:r>
            <a:br>
              <a:rPr lang="en-US" sz="4700" b="1" cap="all" dirty="0">
                <a:latin typeface="Avenir Next LT Pro Demi" panose="020B0604020202020204" pitchFamily="34" charset="0"/>
              </a:rPr>
            </a:br>
            <a:r>
              <a:rPr lang="en-US" sz="4700" b="1" cap="all" dirty="0">
                <a:latin typeface="Avenir Next LT Pro Demi" panose="020B0604020202020204" pitchFamily="34" charset="0"/>
              </a:rPr>
              <a:t>accounts payable </a:t>
            </a:r>
            <a:br>
              <a:rPr lang="en-US" sz="4700" b="1" cap="all" dirty="0">
                <a:latin typeface="Avenir Next LT Pro Demi" panose="020B0604020202020204" pitchFamily="34" charset="0"/>
              </a:rPr>
            </a:br>
            <a:r>
              <a:rPr lang="en-US" sz="4700" b="1" cap="all" dirty="0">
                <a:latin typeface="Avenir Next LT Pro Demi" panose="020B0604020202020204" pitchFamily="34" charset="0"/>
              </a:rPr>
              <a:t>TRAINING</a:t>
            </a:r>
            <a:endParaRPr lang="en-US" altLang="en-US" sz="4700" dirty="0"/>
          </a:p>
        </p:txBody>
      </p:sp>
      <p:sp>
        <p:nvSpPr>
          <p:cNvPr id="3074" name="Subtitle 2">
            <a:extLst>
              <a:ext uri="{FF2B5EF4-FFF2-40B4-BE49-F238E27FC236}">
                <a16:creationId xmlns:a16="http://schemas.microsoft.com/office/drawing/2014/main" id="{FA2A15C3-C32E-AB4D-A2F5-37BDCE469A13}"/>
              </a:ext>
            </a:extLst>
          </p:cNvPr>
          <p:cNvSpPr>
            <a:spLocks noGrp="1" noChangeArrowheads="1"/>
          </p:cNvSpPr>
          <p:nvPr>
            <p:ph type="subTitle" idx="1"/>
          </p:nvPr>
        </p:nvSpPr>
        <p:spPr>
          <a:xfrm>
            <a:off x="1524000" y="4370259"/>
            <a:ext cx="9144000" cy="1655762"/>
          </a:xfrm>
        </p:spPr>
        <p:txBody>
          <a:bodyPr/>
          <a:lstStyle/>
          <a:p>
            <a:pPr fontAlgn="auto">
              <a:spcAft>
                <a:spcPts val="0"/>
              </a:spcAft>
              <a:buClr>
                <a:srgbClr val="FFFFFF"/>
              </a:buClr>
            </a:pPr>
            <a:r>
              <a:rPr lang="en-US" b="1" dirty="0">
                <a:latin typeface="Acumin Pro SemiCondensed" panose="020B0506020202020204" pitchFamily="34" charset="77"/>
              </a:rPr>
              <a:t>*Please silence your microphones </a:t>
            </a:r>
          </a:p>
          <a:p>
            <a:pPr fontAlgn="auto">
              <a:spcAft>
                <a:spcPts val="0"/>
              </a:spcAft>
              <a:buClr>
                <a:srgbClr val="FFFFFF"/>
              </a:buClr>
            </a:pPr>
            <a:r>
              <a:rPr lang="en-US" b="1" dirty="0">
                <a:latin typeface="Acumin Pro SemiCondensed" panose="020B0506020202020204" pitchFamily="34" charset="77"/>
              </a:rPr>
              <a:t>*Please make sure your audio is set appropriately to accommodate headphone or speaker accordingly.</a:t>
            </a:r>
          </a:p>
          <a:p>
            <a:endParaRPr lang="en-US" altLang="en-US" dirty="0"/>
          </a:p>
        </p:txBody>
      </p:sp>
      <p:pic>
        <p:nvPicPr>
          <p:cNvPr id="4" name="Graphic 3077" descr="Teacher">
            <a:extLst>
              <a:ext uri="{FF2B5EF4-FFF2-40B4-BE49-F238E27FC236}">
                <a16:creationId xmlns:a16="http://schemas.microsoft.com/office/drawing/2014/main" id="{9E6D3CFA-9EF1-AAA9-2A59-EF46A02002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8070" y="1133637"/>
            <a:ext cx="1075860" cy="1075860"/>
          </a:xfrm>
          <a:prstGeom prst="rect">
            <a:avLst/>
          </a:prstGeom>
        </p:spPr>
      </p:pic>
      <p:sp>
        <p:nvSpPr>
          <p:cNvPr id="5" name="Slide Number Placeholder 1">
            <a:extLst>
              <a:ext uri="{FF2B5EF4-FFF2-40B4-BE49-F238E27FC236}">
                <a16:creationId xmlns:a16="http://schemas.microsoft.com/office/drawing/2014/main" id="{36B0C16A-2E90-47FD-B247-442ABEBE6F24}"/>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smtClean="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2960F6A2-C846-E24B-9594-BD46BC73A7CB}" type="slidenum">
              <a:rPr lang="en-US" smtClean="0">
                <a:solidFill>
                  <a:schemeClr val="tx1"/>
                </a:solidFill>
              </a:rPr>
              <a:pPr>
                <a:defRPr/>
              </a:pPr>
              <a:t>1</a:t>
            </a:fld>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497" y="216845"/>
            <a:ext cx="10515600" cy="508086"/>
          </a:xfrm>
        </p:spPr>
        <p:txBody>
          <a:bodyPr/>
          <a:lstStyle/>
          <a:p>
            <a:pPr algn="ctr"/>
            <a:r>
              <a:rPr lang="en-US" sz="2800" dirty="0">
                <a:cs typeface="72 Black" panose="020B0A04030603020204" pitchFamily="34" charset="0"/>
              </a:rPr>
              <a:t>Payment Responsibilities</a:t>
            </a:r>
            <a:endParaRPr lang="en-US" sz="2800" dirty="0"/>
          </a:p>
        </p:txBody>
      </p:sp>
      <p:pic>
        <p:nvPicPr>
          <p:cNvPr id="7" name="Content Placeholder 6" title="Statement Example"/>
          <p:cNvPicPr>
            <a:picLocks noGrp="1" noChangeAspect="1"/>
          </p:cNvPicPr>
          <p:nvPr>
            <p:ph sz="half" idx="2"/>
          </p:nvPr>
        </p:nvPicPr>
        <p:blipFill>
          <a:blip r:embed="rId2"/>
          <a:stretch>
            <a:fillRect/>
          </a:stretch>
        </p:blipFill>
        <p:spPr>
          <a:xfrm>
            <a:off x="280086" y="1269384"/>
            <a:ext cx="4654379" cy="4941945"/>
          </a:xfrm>
          <a:prstGeom prst="rect">
            <a:avLst/>
          </a:prstGeom>
          <a:ln>
            <a:solidFill>
              <a:srgbClr val="8E6F3E"/>
            </a:solidFill>
          </a:ln>
        </p:spPr>
      </p:pic>
      <p:pic>
        <p:nvPicPr>
          <p:cNvPr id="8" name="Picture 7" title="Invoice Example"/>
          <p:cNvPicPr>
            <a:picLocks noChangeAspect="1"/>
          </p:cNvPicPr>
          <p:nvPr/>
        </p:nvPicPr>
        <p:blipFill>
          <a:blip r:embed="rId3"/>
          <a:stretch>
            <a:fillRect/>
          </a:stretch>
        </p:blipFill>
        <p:spPr>
          <a:xfrm>
            <a:off x="5798550" y="1327049"/>
            <a:ext cx="4803547" cy="4941945"/>
          </a:xfrm>
          <a:prstGeom prst="rect">
            <a:avLst/>
          </a:prstGeom>
          <a:ln>
            <a:solidFill>
              <a:srgbClr val="8E6F3E"/>
            </a:solidFill>
          </a:ln>
        </p:spPr>
      </p:pic>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10</a:t>
            </a:fld>
            <a:endParaRPr lang="en-US" sz="1200" dirty="0">
              <a:solidFill>
                <a:schemeClr val="tx1"/>
              </a:solidFill>
            </a:endParaRPr>
          </a:p>
        </p:txBody>
      </p:sp>
      <p:sp>
        <p:nvSpPr>
          <p:cNvPr id="10" name="Rectangle 9"/>
          <p:cNvSpPr/>
          <p:nvPr/>
        </p:nvSpPr>
        <p:spPr>
          <a:xfrm>
            <a:off x="180340" y="752882"/>
            <a:ext cx="7164975" cy="430887"/>
          </a:xfrm>
          <a:prstGeom prst="rect">
            <a:avLst/>
          </a:prstGeom>
        </p:spPr>
        <p:txBody>
          <a:bodyPr wrap="none">
            <a:spAutoFit/>
          </a:bodyPr>
          <a:lstStyle/>
          <a:p>
            <a:pPr defTabSz="457200" eaLnBrk="1" fontAlgn="auto" hangingPunct="1">
              <a:spcBef>
                <a:spcPts val="0"/>
              </a:spcBef>
              <a:spcAft>
                <a:spcPts val="0"/>
              </a:spcAft>
            </a:pPr>
            <a:r>
              <a:rPr lang="en-US" sz="2200" dirty="0">
                <a:solidFill>
                  <a:srgbClr val="555960"/>
                </a:solidFill>
                <a:latin typeface="+mj-lt"/>
              </a:rPr>
              <a:t>Due Diligence - Is it an Invoice? Did the company charge tax? </a:t>
            </a:r>
          </a:p>
        </p:txBody>
      </p:sp>
      <p:sp>
        <p:nvSpPr>
          <p:cNvPr id="11" name="Down Arrow 9" descr="Pointing to Statement" title="Down Arrow">
            <a:extLst>
              <a:ext uri="{FF2B5EF4-FFF2-40B4-BE49-F238E27FC236}">
                <a16:creationId xmlns:a16="http://schemas.microsoft.com/office/drawing/2014/main" id="{B22C1CC1-6A95-43B7-82FA-1A22AEF3B500}"/>
              </a:ext>
            </a:extLst>
          </p:cNvPr>
          <p:cNvSpPr/>
          <p:nvPr/>
        </p:nvSpPr>
        <p:spPr>
          <a:xfrm rot="4292254">
            <a:off x="1198042" y="1344986"/>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9" descr="Pointing to Date" title="Down Arrow">
            <a:extLst>
              <a:ext uri="{FF2B5EF4-FFF2-40B4-BE49-F238E27FC236}">
                <a16:creationId xmlns:a16="http://schemas.microsoft.com/office/drawing/2014/main" id="{B22C1CC1-6A95-43B7-82FA-1A22AEF3B500}"/>
              </a:ext>
            </a:extLst>
          </p:cNvPr>
          <p:cNvSpPr/>
          <p:nvPr/>
        </p:nvSpPr>
        <p:spPr>
          <a:xfrm rot="4292254">
            <a:off x="1459331" y="2212558"/>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9" descr="Pointing to Date" title="Down Arrow">
            <a:extLst>
              <a:ext uri="{FF2B5EF4-FFF2-40B4-BE49-F238E27FC236}">
                <a16:creationId xmlns:a16="http://schemas.microsoft.com/office/drawing/2014/main" id="{B22C1CC1-6A95-43B7-82FA-1A22AEF3B500}"/>
              </a:ext>
            </a:extLst>
          </p:cNvPr>
          <p:cNvSpPr/>
          <p:nvPr/>
        </p:nvSpPr>
        <p:spPr>
          <a:xfrm rot="4292254">
            <a:off x="1092525" y="4049015"/>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9" descr="pointing to amount in 61-90 days header" title="Down Arrow">
            <a:extLst>
              <a:ext uri="{FF2B5EF4-FFF2-40B4-BE49-F238E27FC236}">
                <a16:creationId xmlns:a16="http://schemas.microsoft.com/office/drawing/2014/main" id="{B22C1CC1-6A95-43B7-82FA-1A22AEF3B500}"/>
              </a:ext>
            </a:extLst>
          </p:cNvPr>
          <p:cNvSpPr/>
          <p:nvPr/>
        </p:nvSpPr>
        <p:spPr>
          <a:xfrm rot="4292254">
            <a:off x="2999807" y="4889855"/>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9" descr="Pointing to Invoice" title="Down Arrow">
            <a:extLst>
              <a:ext uri="{FF2B5EF4-FFF2-40B4-BE49-F238E27FC236}">
                <a16:creationId xmlns:a16="http://schemas.microsoft.com/office/drawing/2014/main" id="{B22C1CC1-6A95-43B7-82FA-1A22AEF3B500}"/>
              </a:ext>
            </a:extLst>
          </p:cNvPr>
          <p:cNvSpPr/>
          <p:nvPr/>
        </p:nvSpPr>
        <p:spPr>
          <a:xfrm rot="4292254">
            <a:off x="6690358" y="1355823"/>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9" descr="Pointing to invoice details" title="Down Arrow">
            <a:extLst>
              <a:ext uri="{FF2B5EF4-FFF2-40B4-BE49-F238E27FC236}">
                <a16:creationId xmlns:a16="http://schemas.microsoft.com/office/drawing/2014/main" id="{B22C1CC1-6A95-43B7-82FA-1A22AEF3B500}"/>
              </a:ext>
            </a:extLst>
          </p:cNvPr>
          <p:cNvSpPr/>
          <p:nvPr/>
        </p:nvSpPr>
        <p:spPr>
          <a:xfrm rot="4292254">
            <a:off x="7385415" y="1871023"/>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9" descr="Pointing to Total" title="Down Arrow">
            <a:extLst>
              <a:ext uri="{FF2B5EF4-FFF2-40B4-BE49-F238E27FC236}">
                <a16:creationId xmlns:a16="http://schemas.microsoft.com/office/drawing/2014/main" id="{B22C1CC1-6A95-43B7-82FA-1A22AEF3B500}"/>
              </a:ext>
            </a:extLst>
          </p:cNvPr>
          <p:cNvSpPr/>
          <p:nvPr/>
        </p:nvSpPr>
        <p:spPr>
          <a:xfrm rot="4292254">
            <a:off x="10578617" y="4546061"/>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9" descr="Pointing to Remit Address at bottom" title="Down Arrow">
            <a:extLst>
              <a:ext uri="{FF2B5EF4-FFF2-40B4-BE49-F238E27FC236}">
                <a16:creationId xmlns:a16="http://schemas.microsoft.com/office/drawing/2014/main" id="{B22C1CC1-6A95-43B7-82FA-1A22AEF3B500}"/>
              </a:ext>
            </a:extLst>
          </p:cNvPr>
          <p:cNvSpPr/>
          <p:nvPr/>
        </p:nvSpPr>
        <p:spPr>
          <a:xfrm rot="4292254">
            <a:off x="7064653" y="5581833"/>
            <a:ext cx="259645" cy="307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21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97592" y="816746"/>
            <a:ext cx="4341538" cy="5676129"/>
          </a:xfrm>
        </p:spPr>
        <p:txBody>
          <a:bodyPr/>
          <a:lstStyle/>
          <a:p>
            <a:pPr>
              <a:spcBef>
                <a:spcPts val="0"/>
              </a:spcBef>
              <a:spcAft>
                <a:spcPts val="0"/>
              </a:spcAft>
            </a:pPr>
            <a:r>
              <a:rPr lang="en-US" sz="1800" b="1" dirty="0"/>
              <a:t>Please make sure you are using the correct remittance address on your DIV. </a:t>
            </a:r>
            <a:br>
              <a:rPr lang="en-US" sz="1800" b="1" dirty="0"/>
            </a:b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is important for AP to process your payment. Even if it is direct deposit, the remittance address must match what is in our system.</a:t>
            </a:r>
            <a:b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*When you are checking on payment status, please refer to the TERMS on the invoice prior to contacting AP. The invoice may not be due.</a:t>
            </a:r>
            <a:b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*Also, when requesting payment status, please include the name of the vendor and the invoice number and always send your request to </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2"/>
              </a:rPr>
              <a:t>pnwpayables@pnw.edu</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b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en-US" sz="2400" dirty="0">
                <a:solidFill>
                  <a:srgbClr val="000000"/>
                </a:solidFill>
                <a:latin typeface="Verdana" panose="020B0604030504040204" pitchFamily="34" charset="0"/>
                <a:ea typeface="Calibri" panose="020F0502020204030204" pitchFamily="34" charset="0"/>
                <a:cs typeface="Calibri" panose="020F0502020204030204" pitchFamily="34" charset="0"/>
              </a:rPr>
            </a:br>
            <a:endParaRPr lang="en-US" sz="2400" dirty="0"/>
          </a:p>
        </p:txBody>
      </p:sp>
      <p:pic>
        <p:nvPicPr>
          <p:cNvPr id="6" name="Picture 5" title="Invo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97592" cy="6367849"/>
          </a:xfrm>
          <a:prstGeom prst="rect">
            <a:avLst/>
          </a:prstGeom>
        </p:spPr>
      </p:pic>
      <p:sp>
        <p:nvSpPr>
          <p:cNvPr id="1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11</a:t>
            </a:fld>
            <a:endParaRPr lang="en-US" sz="1200" dirty="0">
              <a:solidFill>
                <a:schemeClr val="tx1"/>
              </a:solidFill>
            </a:endParaRPr>
          </a:p>
        </p:txBody>
      </p:sp>
    </p:spTree>
    <p:extLst>
      <p:ext uri="{BB962C8B-B14F-4D97-AF65-F5344CB8AC3E}">
        <p14:creationId xmlns:p14="http://schemas.microsoft.com/office/powerpoint/2010/main" val="109573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535216"/>
            <a:ext cx="2926492" cy="1641732"/>
          </a:xfrm>
        </p:spPr>
        <p:txBody>
          <a:bodyPr/>
          <a:lstStyle/>
          <a:p>
            <a:pPr algn="r"/>
            <a:r>
              <a:rPr lang="en-US" dirty="0"/>
              <a:t>Importance of Processes</a:t>
            </a:r>
          </a:p>
        </p:txBody>
      </p:sp>
      <p:sp>
        <p:nvSpPr>
          <p:cNvPr id="4" name="Content Placeholder 3"/>
          <p:cNvSpPr>
            <a:spLocks noGrp="1"/>
          </p:cNvSpPr>
          <p:nvPr>
            <p:ph idx="1"/>
          </p:nvPr>
        </p:nvSpPr>
        <p:spPr>
          <a:xfrm>
            <a:off x="5039497" y="2006857"/>
            <a:ext cx="6221627" cy="4351338"/>
          </a:xfrm>
        </p:spPr>
        <p:txBody>
          <a:bodyPr/>
          <a:lstStyle/>
          <a:p>
            <a:pPr marL="0" lvl="1" indent="0" fontAlgn="auto">
              <a:spcBef>
                <a:spcPts val="600"/>
              </a:spcBef>
              <a:spcAft>
                <a:spcPts val="0"/>
              </a:spcAft>
              <a:buClr>
                <a:srgbClr val="FFFFFF"/>
              </a:buClr>
              <a:buNone/>
            </a:pPr>
            <a:r>
              <a:rPr lang="en-US" sz="1600" b="1" dirty="0"/>
              <a:t>Invoice Number </a:t>
            </a:r>
            <a:r>
              <a:rPr lang="en-US" sz="1600" dirty="0"/>
              <a:t>– AP always must key the invoice number </a:t>
            </a:r>
            <a:r>
              <a:rPr lang="en-US" sz="1600" b="1" dirty="0"/>
              <a:t>exactly as it appears on the invoice. If it goes over the </a:t>
            </a:r>
            <a:r>
              <a:rPr lang="en-US" sz="1600" b="1" dirty="0">
                <a:highlight>
                  <a:srgbClr val="FFFF00"/>
                </a:highlight>
              </a:rPr>
              <a:t>*</a:t>
            </a:r>
            <a:r>
              <a:rPr lang="en-US" sz="1600" b="1" dirty="0"/>
              <a:t>15-character maximum, we will have to determine at that time how to reduce it.</a:t>
            </a:r>
          </a:p>
          <a:p>
            <a:pPr marL="571500" lvl="2" fontAlgn="auto">
              <a:spcBef>
                <a:spcPts val="600"/>
              </a:spcBef>
              <a:spcAft>
                <a:spcPts val="0"/>
              </a:spcAft>
            </a:pPr>
            <a:r>
              <a:rPr lang="en-US" sz="1600" dirty="0"/>
              <a:t>Allows Purdue Northwest staff to retrieve or research information</a:t>
            </a:r>
          </a:p>
          <a:p>
            <a:pPr marL="571500" lvl="2" fontAlgn="auto">
              <a:spcBef>
                <a:spcPts val="600"/>
              </a:spcBef>
              <a:spcAft>
                <a:spcPts val="0"/>
              </a:spcAft>
            </a:pPr>
            <a:r>
              <a:rPr lang="en-US" sz="1600" dirty="0"/>
              <a:t>Assists Vendors in applying payments correctly per state/unit/etc.</a:t>
            </a:r>
          </a:p>
          <a:p>
            <a:pPr marL="571500" lvl="2" fontAlgn="auto">
              <a:spcBef>
                <a:spcPts val="600"/>
              </a:spcBef>
              <a:spcAft>
                <a:spcPts val="0"/>
              </a:spcAft>
            </a:pPr>
            <a:r>
              <a:rPr lang="en-US" sz="1600" dirty="0"/>
              <a:t>Prevents duplicate payments</a:t>
            </a:r>
          </a:p>
          <a:p>
            <a:pPr marL="342900" lvl="2" fontAlgn="auto">
              <a:spcBef>
                <a:spcPts val="600"/>
              </a:spcBef>
              <a:spcAft>
                <a:spcPts val="0"/>
              </a:spcAft>
            </a:pPr>
            <a:r>
              <a:rPr lang="en-US" sz="1600" dirty="0"/>
              <a:t>(If missing, use standard &amp; unique value to identify the payment)</a:t>
            </a:r>
          </a:p>
          <a:p>
            <a:pPr marL="0" lvl="1" indent="0" fontAlgn="auto">
              <a:spcBef>
                <a:spcPts val="600"/>
              </a:spcBef>
              <a:spcAft>
                <a:spcPts val="0"/>
              </a:spcAft>
              <a:buClr>
                <a:srgbClr val="FFFFFF"/>
              </a:buClr>
              <a:buNone/>
            </a:pPr>
            <a:r>
              <a:rPr lang="en-US" sz="1600" b="1" dirty="0"/>
              <a:t>Invoice Date </a:t>
            </a:r>
            <a:r>
              <a:rPr lang="en-US" sz="1600" dirty="0"/>
              <a:t>- Always key the date the invoice was created by the vendor</a:t>
            </a:r>
          </a:p>
          <a:p>
            <a:pPr marL="571500" lvl="2" fontAlgn="auto">
              <a:spcBef>
                <a:spcPts val="600"/>
              </a:spcBef>
              <a:spcAft>
                <a:spcPts val="0"/>
              </a:spcAft>
            </a:pPr>
            <a:r>
              <a:rPr lang="en-US" sz="1600" dirty="0"/>
              <a:t>It is used by Vendors to apply payments correctly</a:t>
            </a:r>
          </a:p>
          <a:p>
            <a:pPr marL="571500" lvl="2" fontAlgn="auto">
              <a:spcBef>
                <a:spcPts val="600"/>
              </a:spcBef>
              <a:spcAft>
                <a:spcPts val="0"/>
              </a:spcAft>
            </a:pPr>
            <a:r>
              <a:rPr lang="en-US" sz="1600" dirty="0"/>
              <a:t>Missing Date:  Use Date of Order/Service</a:t>
            </a:r>
          </a:p>
          <a:p>
            <a:pPr marL="571500" lvl="2" fontAlgn="auto">
              <a:spcBef>
                <a:spcPts val="600"/>
              </a:spcBef>
              <a:spcAft>
                <a:spcPts val="0"/>
              </a:spcAft>
            </a:pPr>
            <a:r>
              <a:rPr lang="en-US" sz="1600" dirty="0"/>
              <a:t>Accuracy of invoice date prevents early/late payments</a:t>
            </a:r>
          </a:p>
          <a:p>
            <a:pPr marL="571500" lvl="2" fontAlgn="auto">
              <a:spcBef>
                <a:spcPts val="600"/>
              </a:spcBef>
              <a:spcAft>
                <a:spcPts val="0"/>
              </a:spcAft>
            </a:pPr>
            <a:r>
              <a:rPr lang="en-US" sz="1600" dirty="0"/>
              <a:t>Using correct invoice date can prevent duplicate payments</a:t>
            </a:r>
          </a:p>
          <a:p>
            <a:pPr marL="342900" lvl="2" fontAlgn="auto">
              <a:spcBef>
                <a:spcPts val="600"/>
              </a:spcBef>
              <a:spcAft>
                <a:spcPts val="0"/>
              </a:spcAft>
            </a:pPr>
            <a:endParaRPr lang="en-US" sz="1100" dirty="0"/>
          </a:p>
          <a:p>
            <a:endParaRPr lang="en-US" dirty="0"/>
          </a:p>
        </p:txBody>
      </p:sp>
      <p:sp>
        <p:nvSpPr>
          <p:cNvPr id="5" name="Rectangle 4"/>
          <p:cNvSpPr/>
          <p:nvPr/>
        </p:nvSpPr>
        <p:spPr>
          <a:xfrm>
            <a:off x="5039497" y="1360526"/>
            <a:ext cx="6096000" cy="646331"/>
          </a:xfrm>
          <a:prstGeom prst="rect">
            <a:avLst/>
          </a:prstGeom>
        </p:spPr>
        <p:txBody>
          <a:bodyPr>
            <a:spAutoFit/>
          </a:bodyPr>
          <a:lstStyle/>
          <a:p>
            <a:pPr lvl="0" defTabSz="457200" eaLnBrk="1" fontAlgn="auto" hangingPunct="1">
              <a:spcBef>
                <a:spcPts val="0"/>
              </a:spcBef>
              <a:spcAft>
                <a:spcPts val="600"/>
              </a:spcAft>
            </a:pPr>
            <a:r>
              <a:rPr lang="en-US" b="1" dirty="0">
                <a:solidFill>
                  <a:srgbClr val="555960"/>
                </a:solidFill>
              </a:rPr>
              <a:t>Provide Standard Expectations - Requirements for Keying a Payment</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12</a:t>
            </a:fld>
            <a:endParaRPr lang="en-US" sz="1200" dirty="0">
              <a:solidFill>
                <a:schemeClr val="tx1"/>
              </a:solidFill>
            </a:endParaRPr>
          </a:p>
        </p:txBody>
      </p:sp>
    </p:spTree>
    <p:extLst>
      <p:ext uri="{BB962C8B-B14F-4D97-AF65-F5344CB8AC3E}">
        <p14:creationId xmlns:p14="http://schemas.microsoft.com/office/powerpoint/2010/main" val="38310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3" y="725594"/>
            <a:ext cx="10515600" cy="557513"/>
          </a:xfrm>
        </p:spPr>
        <p:txBody>
          <a:bodyPr/>
          <a:lstStyle/>
          <a:p>
            <a:pPr algn="ctr"/>
            <a:r>
              <a:rPr lang="en-US" sz="2400" b="1" kern="0" dirty="0"/>
              <a:t> Importance of Processes</a:t>
            </a:r>
            <a:endParaRPr lang="en-US" dirty="0"/>
          </a:p>
        </p:txBody>
      </p:sp>
      <p:sp>
        <p:nvSpPr>
          <p:cNvPr id="3" name="Content Placeholder 2"/>
          <p:cNvSpPr>
            <a:spLocks noGrp="1"/>
          </p:cNvSpPr>
          <p:nvPr>
            <p:ph idx="1"/>
          </p:nvPr>
        </p:nvSpPr>
        <p:spPr>
          <a:xfrm>
            <a:off x="838200" y="1471398"/>
            <a:ext cx="10515600" cy="4351338"/>
          </a:xfrm>
        </p:spPr>
        <p:txBody>
          <a:bodyPr/>
          <a:lstStyle/>
          <a:p>
            <a:pPr marL="0" indent="0" algn="ctr">
              <a:buNone/>
            </a:pPr>
            <a:r>
              <a:rPr lang="en-US" sz="1800" b="1" dirty="0">
                <a:solidFill>
                  <a:srgbClr val="555960"/>
                </a:solidFill>
              </a:rPr>
              <a:t>Identify Potential Errors &amp; Understand Effort Required to Correct</a:t>
            </a:r>
            <a:endParaRPr lang="en-US" sz="18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13</a:t>
            </a:fld>
            <a:endParaRPr lang="en-US" sz="1200" dirty="0">
              <a:solidFill>
                <a:schemeClr val="tx1"/>
              </a:solidFill>
            </a:endParaRPr>
          </a:p>
        </p:txBody>
      </p:sp>
      <p:graphicFrame>
        <p:nvGraphicFramePr>
          <p:cNvPr id="5" name="Table 4" descr="Showing errors based on More Effort and Time, Less Effort and Time" title="Table with text"/>
          <p:cNvGraphicFramePr>
            <a:graphicFrameLocks noGrp="1"/>
          </p:cNvGraphicFramePr>
          <p:nvPr>
            <p:extLst>
              <p:ext uri="{D42A27DB-BD31-4B8C-83A1-F6EECF244321}">
                <p14:modId xmlns:p14="http://schemas.microsoft.com/office/powerpoint/2010/main" val="2111206811"/>
              </p:ext>
            </p:extLst>
          </p:nvPr>
        </p:nvGraphicFramePr>
        <p:xfrm>
          <a:off x="2636668" y="2159725"/>
          <a:ext cx="7145336" cy="3474720"/>
        </p:xfrm>
        <a:graphic>
          <a:graphicData uri="http://schemas.openxmlformats.org/drawingml/2006/table">
            <a:tbl>
              <a:tblPr firstRow="1"/>
              <a:tblGrid>
                <a:gridCol w="3496437">
                  <a:extLst>
                    <a:ext uri="{9D8B030D-6E8A-4147-A177-3AD203B41FA5}">
                      <a16:colId xmlns:a16="http://schemas.microsoft.com/office/drawing/2014/main" val="311555890"/>
                    </a:ext>
                  </a:extLst>
                </a:gridCol>
                <a:gridCol w="3648899">
                  <a:extLst>
                    <a:ext uri="{9D8B030D-6E8A-4147-A177-3AD203B41FA5}">
                      <a16:colId xmlns:a16="http://schemas.microsoft.com/office/drawing/2014/main" val="743362871"/>
                    </a:ext>
                  </a:extLst>
                </a:gridCol>
              </a:tblGrid>
              <a:tr h="173190">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r>
                        <a:rPr lang="en-US" baseline="0" dirty="0"/>
                        <a:t>More Effort and Time</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E6F3E"/>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r>
                        <a:rPr lang="en-US" dirty="0"/>
                        <a:t>Less Effort and Time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E6F3E"/>
                    </a:solidFill>
                  </a:tcPr>
                </a:tc>
                <a:extLst>
                  <a:ext uri="{0D108BD9-81ED-4DB2-BD59-A6C34878D82A}">
                    <a16:rowId xmlns:a16="http://schemas.microsoft.com/office/drawing/2014/main" val="3941718417"/>
                  </a:ext>
                </a:extLst>
              </a:tr>
              <a:tr h="2746297">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a:t>Duplicate Payments</a:t>
                      </a:r>
                    </a:p>
                    <a:p>
                      <a:r>
                        <a:rPr lang="en-US" dirty="0"/>
                        <a:t>Incorrect</a:t>
                      </a:r>
                      <a:r>
                        <a:rPr lang="en-US" baseline="0" dirty="0"/>
                        <a:t> Vendor Number</a:t>
                      </a:r>
                    </a:p>
                    <a:p>
                      <a:r>
                        <a:rPr lang="en-US" baseline="0" dirty="0"/>
                        <a:t>Not An Invoice</a:t>
                      </a:r>
                    </a:p>
                    <a:p>
                      <a:r>
                        <a:rPr lang="en-US" baseline="0" dirty="0"/>
                        <a:t>*Sent to Incorrect Bank Account</a:t>
                      </a:r>
                    </a:p>
                    <a:p>
                      <a:r>
                        <a:rPr lang="en-US" baseline="0" dirty="0"/>
                        <a:t>ARIBA Invoice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Invoices</a:t>
                      </a:r>
                      <a:r>
                        <a:rPr lang="en-US" baseline="0" dirty="0"/>
                        <a:t> Paid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Fraud</a:t>
                      </a:r>
                    </a:p>
                    <a:p>
                      <a:r>
                        <a:rPr lang="en-US" dirty="0"/>
                        <a:t>Incorrect Amount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Sent to Incorrect Address</a:t>
                      </a:r>
                    </a:p>
                    <a:p>
                      <a:r>
                        <a:rPr lang="en-US" dirty="0"/>
                        <a:t>*Incorrect Payment Method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Missed Discount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0D9D2"/>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baseline="0" dirty="0"/>
                        <a:t>Immigration Typo</a:t>
                      </a:r>
                    </a:p>
                    <a:p>
                      <a:r>
                        <a:rPr lang="en-US" baseline="0" dirty="0"/>
                        <a:t>No Invoice Attached</a:t>
                      </a:r>
                    </a:p>
                    <a:p>
                      <a:r>
                        <a:rPr lang="en-US" baseline="0" dirty="0"/>
                        <a:t>Attached Incorrectly</a:t>
                      </a:r>
                    </a:p>
                    <a:p>
                      <a:r>
                        <a:rPr lang="en-US" baseline="0" dirty="0"/>
                        <a:t>Insufficient Documentation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Incorrect Invoice 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Incorrect Invoice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Late Payment</a:t>
                      </a:r>
                    </a:p>
                    <a:p>
                      <a:r>
                        <a:rPr lang="en-US" baseline="0" dirty="0"/>
                        <a:t>Incorrect Baseline Date</a:t>
                      </a:r>
                    </a:p>
                    <a:p>
                      <a:r>
                        <a:rPr lang="en-US" baseline="0" dirty="0"/>
                        <a:t>Attachment is Illegible</a:t>
                      </a:r>
                    </a:p>
                    <a:p>
                      <a:r>
                        <a:rPr lang="en-US" baseline="0" dirty="0"/>
                        <a:t>Incorrect Document Type Used</a:t>
                      </a:r>
                    </a:p>
                    <a:p>
                      <a:r>
                        <a:rPr lang="en-US" baseline="0" dirty="0"/>
                        <a:t>Extra Invoices/Documentation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0D9D2"/>
                    </a:solidFill>
                  </a:tcPr>
                </a:tc>
                <a:extLst>
                  <a:ext uri="{0D108BD9-81ED-4DB2-BD59-A6C34878D82A}">
                    <a16:rowId xmlns:a16="http://schemas.microsoft.com/office/drawing/2014/main" val="2032691510"/>
                  </a:ext>
                </a:extLst>
              </a:tr>
            </a:tbl>
          </a:graphicData>
        </a:graphic>
      </p:graphicFrame>
    </p:spTree>
    <p:extLst>
      <p:ext uri="{BB962C8B-B14F-4D97-AF65-F5344CB8AC3E}">
        <p14:creationId xmlns:p14="http://schemas.microsoft.com/office/powerpoint/2010/main" val="109891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684"/>
            <a:ext cx="10515600" cy="532799"/>
          </a:xfrm>
        </p:spPr>
        <p:txBody>
          <a:bodyPr/>
          <a:lstStyle/>
          <a:p>
            <a:pPr algn="ctr"/>
            <a:r>
              <a:rPr lang="en-US" sz="2400" b="1" kern="0" dirty="0"/>
              <a:t> Importance of Processes</a:t>
            </a:r>
            <a:endParaRPr lang="en-US" sz="2400" dirty="0"/>
          </a:p>
        </p:txBody>
      </p:sp>
      <p:sp>
        <p:nvSpPr>
          <p:cNvPr id="3" name="Content Placeholder 2"/>
          <p:cNvSpPr>
            <a:spLocks noGrp="1"/>
          </p:cNvSpPr>
          <p:nvPr>
            <p:ph idx="1"/>
          </p:nvPr>
        </p:nvSpPr>
        <p:spPr>
          <a:xfrm>
            <a:off x="838200" y="972065"/>
            <a:ext cx="10515600" cy="5204898"/>
          </a:xfrm>
        </p:spPr>
        <p:txBody>
          <a:bodyPr/>
          <a:lstStyle/>
          <a:p>
            <a:pPr marL="0" indent="0" algn="ctr">
              <a:buNone/>
            </a:pPr>
            <a:r>
              <a:rPr lang="en-US" sz="1600" b="1" dirty="0">
                <a:solidFill>
                  <a:srgbClr val="555960"/>
                </a:solidFill>
              </a:rPr>
              <a:t>MINIMIZING FRAUD</a:t>
            </a:r>
          </a:p>
          <a:p>
            <a:pPr marL="285750" indent="-285750"/>
            <a:r>
              <a:rPr lang="en-US" sz="1600" dirty="0"/>
              <a:t>Tax form  - Individual</a:t>
            </a:r>
          </a:p>
          <a:p>
            <a:pPr marL="742950" lvl="1" indent="-285750"/>
            <a:r>
              <a:rPr lang="en-US" sz="1600" dirty="0"/>
              <a:t>No white out or cross-outs are allowed on tax documents</a:t>
            </a:r>
          </a:p>
          <a:p>
            <a:pPr marL="742950" lvl="1" indent="-285750"/>
            <a:r>
              <a:rPr lang="en-US" sz="1600" dirty="0"/>
              <a:t>If completed in two or more ways (I.E., partially typed and partially handwritten) use the outside entity exception form as to why this occurred.</a:t>
            </a:r>
          </a:p>
          <a:p>
            <a:pPr marL="742950" lvl="1" indent="-285750"/>
            <a:r>
              <a:rPr lang="en-US" sz="1600" b="1" dirty="0"/>
              <a:t>Individuals</a:t>
            </a:r>
            <a:r>
              <a:rPr lang="en-US" sz="1600" dirty="0"/>
              <a:t> must complete their own Sub W-9 to ensure the information is up to date and accurate. </a:t>
            </a:r>
          </a:p>
          <a:p>
            <a:pPr marL="742950" lvl="1" indent="-285750"/>
            <a:r>
              <a:rPr lang="en-US" sz="1600" dirty="0"/>
              <a:t>Ensure dashes are in the correct place for the TIN (Tax ID number).</a:t>
            </a:r>
          </a:p>
          <a:p>
            <a:pPr marL="1200150" lvl="2" indent="-285750"/>
            <a:r>
              <a:rPr lang="en-US" sz="1600" dirty="0"/>
              <a:t>EIN, Employer Identification Number (XX-XXXXXXX) Please ensure this is a 9-digit number.</a:t>
            </a:r>
          </a:p>
          <a:p>
            <a:pPr marL="1200150" lvl="2" indent="-285750"/>
            <a:r>
              <a:rPr lang="en-US" sz="1600" dirty="0"/>
              <a:t>SSN, Social Security Number, is being used.  (XXX-XX-XXXX) Please ensure this is a 9-digit number.</a:t>
            </a:r>
            <a:endParaRPr lang="en-US" dirty="0"/>
          </a:p>
          <a:p>
            <a:pPr marL="285750" indent="-285750"/>
            <a:r>
              <a:rPr lang="en-US" sz="1600" dirty="0"/>
              <a:t>Tax form  - Corporation</a:t>
            </a:r>
          </a:p>
          <a:p>
            <a:pPr marL="742950" lvl="1" indent="-285750"/>
            <a:r>
              <a:rPr lang="en-US" sz="1600" dirty="0"/>
              <a:t>No white out or cross-outs </a:t>
            </a:r>
          </a:p>
          <a:p>
            <a:pPr marL="742950" lvl="1" indent="-285750"/>
            <a:r>
              <a:rPr lang="en-US" sz="1600" dirty="0"/>
              <a:t>If completed in two or more ways (I.E., partially typed and partially handwritten) use the outside entity exception form as to why this occurred.</a:t>
            </a:r>
          </a:p>
          <a:p>
            <a:pPr marL="742950" lvl="1" indent="-285750"/>
            <a:r>
              <a:rPr lang="en-US" sz="1600" b="1" dirty="0"/>
              <a:t>Corporations </a:t>
            </a:r>
            <a:r>
              <a:rPr lang="en-US" sz="1600" dirty="0"/>
              <a:t>must complete their own W-9 and ACH to ensure the information is up to date and accurate. </a:t>
            </a:r>
          </a:p>
          <a:p>
            <a:pPr marL="742950" lvl="1" indent="-285750"/>
            <a:r>
              <a:rPr lang="en-US" sz="1600" dirty="0"/>
              <a:t>Ensure dashes are in the correct place for the TIN (Tax ID number) Please ensure this is a 9-digit number.</a:t>
            </a:r>
          </a:p>
          <a:p>
            <a:pPr marL="742950" lvl="1" indent="-285750"/>
            <a:r>
              <a:rPr lang="en-US" sz="1600" dirty="0"/>
              <a:t>EIN, Employer Identification Number (XX-XXXXXXX) Please ensure this is a 9-digit number.</a:t>
            </a:r>
          </a:p>
          <a:p>
            <a:pPr lvl="2"/>
            <a:endParaRPr lang="en-US" dirty="0"/>
          </a:p>
          <a:p>
            <a:endParaRPr lang="en-US"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14</a:t>
            </a:fld>
            <a:endParaRPr lang="en-US" sz="1200" dirty="0">
              <a:solidFill>
                <a:schemeClr val="tx1"/>
              </a:solidFill>
            </a:endParaRPr>
          </a:p>
        </p:txBody>
      </p:sp>
    </p:spTree>
    <p:extLst>
      <p:ext uri="{BB962C8B-B14F-4D97-AF65-F5344CB8AC3E}">
        <p14:creationId xmlns:p14="http://schemas.microsoft.com/office/powerpoint/2010/main" val="184913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41" y="595785"/>
            <a:ext cx="10515600" cy="615178"/>
          </a:xfrm>
        </p:spPr>
        <p:txBody>
          <a:bodyPr/>
          <a:lstStyle/>
          <a:p>
            <a:pPr algn="ctr"/>
            <a:r>
              <a:rPr lang="en-US" sz="2400" dirty="0"/>
              <a:t>Be Aware of Common Cyber Threats</a:t>
            </a:r>
          </a:p>
        </p:txBody>
      </p:sp>
      <p:sp>
        <p:nvSpPr>
          <p:cNvPr id="3" name="Content Placeholder 2"/>
          <p:cNvSpPr>
            <a:spLocks noGrp="1"/>
          </p:cNvSpPr>
          <p:nvPr>
            <p:ph idx="1"/>
          </p:nvPr>
        </p:nvSpPr>
        <p:spPr>
          <a:xfrm>
            <a:off x="838200" y="1405495"/>
            <a:ext cx="10515600" cy="4351338"/>
          </a:xfrm>
        </p:spPr>
        <p:txBody>
          <a:bodyPr/>
          <a:lstStyle/>
          <a:p>
            <a:pPr marL="0" indent="0">
              <a:buNone/>
            </a:pPr>
            <a:r>
              <a:rPr lang="en-US" sz="1800" b="1" dirty="0"/>
              <a:t>Phishing</a:t>
            </a:r>
            <a:r>
              <a:rPr lang="en-US" sz="1800" dirty="0"/>
              <a:t> </a:t>
            </a:r>
          </a:p>
          <a:p>
            <a:pPr lvl="1"/>
            <a:r>
              <a:rPr lang="en-US" sz="1800" dirty="0"/>
              <a:t>Pretends to be a trustworthy source to acquire sensitive information</a:t>
            </a:r>
          </a:p>
          <a:p>
            <a:pPr lvl="1"/>
            <a:r>
              <a:rPr lang="en-US" sz="1800" dirty="0"/>
              <a:t>Victims may be subject to malware or identify theft</a:t>
            </a:r>
          </a:p>
          <a:p>
            <a:pPr lvl="1"/>
            <a:r>
              <a:rPr lang="en-US" sz="1800" b="1" i="1" u="sng" dirty="0"/>
              <a:t>Defense:</a:t>
            </a:r>
            <a:r>
              <a:rPr lang="en-US" sz="1800" dirty="0"/>
              <a:t>  </a:t>
            </a:r>
          </a:p>
          <a:p>
            <a:pPr lvl="2"/>
            <a:r>
              <a:rPr lang="en-US" sz="1800" dirty="0"/>
              <a:t>Hover over questionable links to reveal the true destination; </a:t>
            </a:r>
          </a:p>
          <a:p>
            <a:pPr lvl="2"/>
            <a:r>
              <a:rPr lang="en-US" sz="1800" dirty="0"/>
              <a:t>Beware of cloned websites (watch for https); </a:t>
            </a:r>
          </a:p>
          <a:p>
            <a:pPr lvl="2"/>
            <a:r>
              <a:rPr lang="en-US" sz="1800" dirty="0"/>
              <a:t>Report suspicious email to </a:t>
            </a:r>
            <a:r>
              <a:rPr lang="en-US" sz="1800" dirty="0">
                <a:hlinkClick r:id="rId2"/>
              </a:rPr>
              <a:t>abuse@purdue.edu</a:t>
            </a:r>
            <a:endParaRPr lang="en-US" sz="1800" dirty="0"/>
          </a:p>
          <a:p>
            <a:r>
              <a:rPr lang="en-US" sz="1800" b="1" dirty="0"/>
              <a:t>Spoofing </a:t>
            </a:r>
            <a:r>
              <a:rPr lang="en-US" sz="1800" dirty="0"/>
              <a:t>an Email Account or Website</a:t>
            </a:r>
          </a:p>
          <a:p>
            <a:pPr lvl="1"/>
            <a:r>
              <a:rPr lang="en-US" sz="1800" dirty="0"/>
              <a:t>Making the source look like a reputable source</a:t>
            </a:r>
          </a:p>
          <a:p>
            <a:pPr lvl="1"/>
            <a:r>
              <a:rPr lang="en-US" sz="1800" dirty="0"/>
              <a:t>Cybercriminal uses tools that mask the source/sender; relies on our lack of attention!</a:t>
            </a:r>
          </a:p>
          <a:p>
            <a:pPr lvl="1"/>
            <a:r>
              <a:rPr lang="en-US" sz="1800" b="1" i="1" u="sng" dirty="0"/>
              <a:t>Defense:</a:t>
            </a:r>
            <a:r>
              <a:rPr lang="en-US" sz="1800" dirty="0"/>
              <a:t>  carefully read incoming emails for the proper email address; hover over sender's name to see underlying address; contact sender directly if email or phone number  is questionable.</a:t>
            </a:r>
          </a:p>
          <a:p>
            <a:endParaRPr lang="en-US" sz="18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15</a:t>
            </a:fld>
            <a:endParaRPr lang="en-US" sz="1200" dirty="0">
              <a:solidFill>
                <a:schemeClr val="tx1"/>
              </a:solidFill>
            </a:endParaRPr>
          </a:p>
        </p:txBody>
      </p:sp>
    </p:spTree>
    <p:extLst>
      <p:ext uri="{BB962C8B-B14F-4D97-AF65-F5344CB8AC3E}">
        <p14:creationId xmlns:p14="http://schemas.microsoft.com/office/powerpoint/2010/main" val="222689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a:t>Data Security</a:t>
            </a:r>
          </a:p>
        </p:txBody>
      </p:sp>
      <p:sp>
        <p:nvSpPr>
          <p:cNvPr id="7" name="Content Placeholder 6"/>
          <p:cNvSpPr>
            <a:spLocks noGrp="1"/>
          </p:cNvSpPr>
          <p:nvPr>
            <p:ph idx="1"/>
          </p:nvPr>
        </p:nvSpPr>
        <p:spPr>
          <a:xfrm>
            <a:off x="838200" y="1557177"/>
            <a:ext cx="10515600" cy="4351338"/>
          </a:xfrm>
        </p:spPr>
        <p:txBody>
          <a:bodyPr/>
          <a:lstStyle/>
          <a:p>
            <a:pPr marL="0" indent="0">
              <a:buNone/>
            </a:pPr>
            <a:r>
              <a:rPr lang="en-US" sz="2000" b="1" dirty="0">
                <a:latin typeface="+mj-lt"/>
              </a:rPr>
              <a:t>Why Should I Care About How Data Is Handled?</a:t>
            </a:r>
          </a:p>
          <a:p>
            <a:pPr marL="0" indent="0">
              <a:buNone/>
            </a:pPr>
            <a:r>
              <a:rPr lang="en-US" sz="1800" dirty="0">
                <a:latin typeface="+mj-lt"/>
              </a:rPr>
              <a:t>Often, we become desensitized to the data that we handle in our everyday job. However, somewhere someone is handling your information, where it be your SSN (Social Security number), your bank account information or other private information. Handle someone else’s data how you’d like your data handled.</a:t>
            </a:r>
          </a:p>
          <a:p>
            <a:pPr marL="0" indent="0">
              <a:buNone/>
            </a:pPr>
            <a:endParaRPr lang="en-US" sz="2000" dirty="0">
              <a:latin typeface="+mj-lt"/>
            </a:endParaRPr>
          </a:p>
          <a:p>
            <a:pPr marL="0" indent="0">
              <a:buNone/>
            </a:pPr>
            <a:r>
              <a:rPr lang="en-US" sz="2000" b="1" dirty="0">
                <a:latin typeface="+mj-lt"/>
              </a:rPr>
              <a:t>Why are we doing this?</a:t>
            </a:r>
          </a:p>
          <a:p>
            <a:pPr marL="342900" indent="-342900"/>
            <a:r>
              <a:rPr lang="en-US" sz="1800" dirty="0">
                <a:latin typeface="+mj-lt"/>
              </a:rPr>
              <a:t>Reinforce our procedures</a:t>
            </a:r>
          </a:p>
          <a:p>
            <a:pPr marL="342900" indent="-342900"/>
            <a:r>
              <a:rPr lang="en-US" sz="1800" dirty="0">
                <a:latin typeface="+mj-lt"/>
              </a:rPr>
              <a:t>Protect Purdue resources</a:t>
            </a:r>
          </a:p>
          <a:p>
            <a:pPr marL="342900" indent="-342900"/>
            <a:r>
              <a:rPr lang="en-US" sz="1800" dirty="0">
                <a:latin typeface="+mj-lt"/>
              </a:rPr>
              <a:t>Protect Purdue’s reputation</a:t>
            </a:r>
          </a:p>
          <a:p>
            <a:pPr marL="342900" indent="-342900"/>
            <a:r>
              <a:rPr lang="en-US" sz="1800" dirty="0">
                <a:latin typeface="+mj-lt"/>
              </a:rPr>
              <a:t>Protect Purdue and YOU! </a:t>
            </a:r>
          </a:p>
          <a:p>
            <a:pPr marL="342900" indent="-342900"/>
            <a:r>
              <a:rPr lang="en-US" sz="1800" dirty="0">
                <a:latin typeface="+mj-lt"/>
              </a:rPr>
              <a:t>Others? </a:t>
            </a:r>
          </a:p>
          <a:p>
            <a:pPr marL="0" indent="0">
              <a:buNone/>
            </a:pPr>
            <a:endParaRPr lang="en-US" sz="2000" dirty="0">
              <a:latin typeface="+mj-lt"/>
            </a:endParaRPr>
          </a:p>
        </p:txBody>
      </p:sp>
      <p:sp>
        <p:nvSpPr>
          <p:cNvPr id="8"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16</a:t>
            </a:fld>
            <a:endParaRPr lang="en-US" sz="1200" dirty="0">
              <a:solidFill>
                <a:schemeClr val="tx1"/>
              </a:solidFill>
            </a:endParaRPr>
          </a:p>
        </p:txBody>
      </p:sp>
    </p:spTree>
    <p:extLst>
      <p:ext uri="{BB962C8B-B14F-4D97-AF65-F5344CB8AC3E}">
        <p14:creationId xmlns:p14="http://schemas.microsoft.com/office/powerpoint/2010/main" val="369479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36" y="272847"/>
            <a:ext cx="10515600" cy="507330"/>
          </a:xfrm>
        </p:spPr>
        <p:txBody>
          <a:bodyPr/>
          <a:lstStyle/>
          <a:p>
            <a:pPr algn="ctr"/>
            <a:r>
              <a:rPr lang="en-US" sz="2600" b="1" dirty="0">
                <a:cs typeface="72 Black" panose="020B0A04030603020204" pitchFamily="34" charset="0"/>
              </a:rPr>
              <a:t>IMPORTANT KEY FACTORS IN UPDATING VENDORS</a:t>
            </a:r>
            <a:endParaRPr lang="en-US" sz="2600" dirty="0"/>
          </a:p>
        </p:txBody>
      </p:sp>
      <p:sp>
        <p:nvSpPr>
          <p:cNvPr id="3" name="Content Placeholder 2"/>
          <p:cNvSpPr>
            <a:spLocks noGrp="1"/>
          </p:cNvSpPr>
          <p:nvPr>
            <p:ph idx="1"/>
          </p:nvPr>
        </p:nvSpPr>
        <p:spPr>
          <a:xfrm>
            <a:off x="200636" y="998290"/>
            <a:ext cx="10503716" cy="5178673"/>
          </a:xfrm>
        </p:spPr>
        <p:txBody>
          <a:bodyPr/>
          <a:lstStyle/>
          <a:p>
            <a:pPr marL="0" marR="0" indent="0">
              <a:lnSpc>
                <a:spcPct val="105000"/>
              </a:lnSpc>
              <a:spcBef>
                <a:spcPts val="0"/>
              </a:spcBef>
              <a:spcAft>
                <a:spcPts val="800"/>
              </a:spcAft>
              <a:buNone/>
            </a:pPr>
            <a:endParaRPr lang="en-US" sz="1200" b="1" u="sng" dirty="0">
              <a:ea typeface="Calibri" panose="020F0502020204030204" pitchFamily="34" charset="0"/>
            </a:endParaRPr>
          </a:p>
          <a:p>
            <a:pPr marL="0" marR="0" indent="0">
              <a:lnSpc>
                <a:spcPct val="105000"/>
              </a:lnSpc>
              <a:spcBef>
                <a:spcPts val="0"/>
              </a:spcBef>
              <a:spcAft>
                <a:spcPts val="800"/>
              </a:spcAft>
              <a:buNone/>
            </a:pPr>
            <a:endParaRPr lang="en-US" sz="1200" b="1" u="sng" dirty="0">
              <a:ea typeface="Calibri" panose="020F0502020204030204" pitchFamily="34" charset="0"/>
            </a:endParaRPr>
          </a:p>
          <a:p>
            <a:pPr marL="0" marR="0" indent="0">
              <a:lnSpc>
                <a:spcPct val="105000"/>
              </a:lnSpc>
              <a:spcBef>
                <a:spcPts val="0"/>
              </a:spcBef>
              <a:spcAft>
                <a:spcPts val="800"/>
              </a:spcAft>
              <a:buNone/>
            </a:pPr>
            <a:r>
              <a:rPr lang="en-US" sz="1200" b="1" u="sng" dirty="0">
                <a:ea typeface="Calibri" panose="020F0502020204030204" pitchFamily="34" charset="0"/>
              </a:rPr>
              <a:t>Banking Verification Form Process:</a:t>
            </a:r>
            <a:endParaRPr lang="en-US" sz="1200" b="1" dirty="0">
              <a:ea typeface="Calibri" panose="020F0502020204030204" pitchFamily="34" charset="0"/>
            </a:endParaRPr>
          </a:p>
          <a:p>
            <a:pPr marL="0" marR="0" indent="0">
              <a:lnSpc>
                <a:spcPct val="105000"/>
              </a:lnSpc>
              <a:spcBef>
                <a:spcPts val="0"/>
              </a:spcBef>
              <a:spcAft>
                <a:spcPts val="800"/>
              </a:spcAft>
              <a:buNone/>
            </a:pPr>
            <a:r>
              <a:rPr lang="en-US" sz="1200" dirty="0">
                <a:solidFill>
                  <a:srgbClr val="000000"/>
                </a:solidFill>
                <a:ea typeface="Calibri" panose="020F0502020204030204" pitchFamily="34" charset="0"/>
              </a:rPr>
              <a:t>To prevent fraud attacks, the Banking Verification Form and the associated email confirmation that a verbal conversation took place with the vendor is completed by the PNW Payables Team. </a:t>
            </a:r>
          </a:p>
          <a:p>
            <a:pPr marL="0" indent="0">
              <a:lnSpc>
                <a:spcPct val="105000"/>
              </a:lnSpc>
              <a:spcBef>
                <a:spcPts val="0"/>
              </a:spcBef>
              <a:spcAft>
                <a:spcPts val="800"/>
              </a:spcAft>
              <a:buNone/>
            </a:pPr>
            <a:r>
              <a:rPr lang="en-US" sz="1200" b="1" dirty="0"/>
              <a:t>Address Change – Vendor Verbal Confirmation Process: </a:t>
            </a:r>
            <a:r>
              <a:rPr lang="en-US" sz="1200" dirty="0"/>
              <a:t>The Verbal Verification Process with the vendor regarding an address change is executed by the PNW Accounts Payable Team. </a:t>
            </a:r>
          </a:p>
          <a:p>
            <a:pPr marL="0" indent="0">
              <a:lnSpc>
                <a:spcPct val="105000"/>
              </a:lnSpc>
              <a:spcBef>
                <a:spcPts val="0"/>
              </a:spcBef>
              <a:spcAft>
                <a:spcPts val="800"/>
              </a:spcAft>
              <a:buNone/>
            </a:pPr>
            <a:r>
              <a:rPr lang="en-US" sz="1200" b="1" u="sng" dirty="0">
                <a:ea typeface="Calibri" panose="020F0502020204030204" pitchFamily="34" charset="0"/>
                <a:cs typeface="Arial" panose="020B0604020202020204" pitchFamily="34" charset="0"/>
              </a:rPr>
              <a:t>ZEMP Org Records – EMPLOYEE – </a:t>
            </a:r>
            <a:r>
              <a:rPr lang="en-US" sz="1200" dirty="0">
                <a:ea typeface="Calibri" panose="020F0502020204030204" pitchFamily="34" charset="0"/>
                <a:cs typeface="Arial" panose="020B0604020202020204" pitchFamily="34" charset="0"/>
              </a:rPr>
              <a:t>Changes made in Success Factors </a:t>
            </a:r>
            <a:r>
              <a:rPr lang="en-US" sz="1200" b="1" dirty="0">
                <a:ea typeface="Calibri" panose="020F0502020204030204" pitchFamily="34" charset="0"/>
                <a:cs typeface="Arial" panose="020B0604020202020204" pitchFamily="34" charset="0"/>
              </a:rPr>
              <a:t>DO NOT update in SAP</a:t>
            </a:r>
            <a:r>
              <a:rPr lang="en-US" sz="1200" dirty="0">
                <a:ea typeface="Calibri" panose="020F0502020204030204" pitchFamily="34" charset="0"/>
                <a:cs typeface="Arial" panose="020B0604020202020204" pitchFamily="34" charset="0"/>
              </a:rPr>
              <a:t>. These records are for Concur payments. When an employee changes their </a:t>
            </a:r>
            <a:r>
              <a:rPr lang="en-US" sz="1200" b="1" dirty="0">
                <a:ea typeface="Calibri" panose="020F0502020204030204" pitchFamily="34" charset="0"/>
                <a:cs typeface="Arial" panose="020B0604020202020204" pitchFamily="34" charset="0"/>
              </a:rPr>
              <a:t>banking</a:t>
            </a:r>
            <a:r>
              <a:rPr lang="en-US" sz="1200" dirty="0">
                <a:ea typeface="Calibri" panose="020F0502020204030204" pitchFamily="34" charset="0"/>
                <a:cs typeface="Arial" panose="020B0604020202020204" pitchFamily="34" charset="0"/>
              </a:rPr>
              <a:t> in SuccessFactors, it </a:t>
            </a:r>
            <a:r>
              <a:rPr lang="en-US" sz="1200" b="1" dirty="0">
                <a:ea typeface="Calibri" panose="020F0502020204030204" pitchFamily="34" charset="0"/>
                <a:cs typeface="Arial" panose="020B0604020202020204" pitchFamily="34" charset="0"/>
              </a:rPr>
              <a:t>does not </a:t>
            </a:r>
            <a:r>
              <a:rPr lang="en-US" sz="1200" dirty="0">
                <a:ea typeface="Calibri" panose="020F0502020204030204" pitchFamily="34" charset="0"/>
                <a:cs typeface="Arial" panose="020B0604020202020204" pitchFamily="34" charset="0"/>
              </a:rPr>
              <a:t>change in SAP for reimbursement purposes when being paid through the DIV process. It </a:t>
            </a:r>
            <a:r>
              <a:rPr lang="en-US" sz="1200" b="1" dirty="0">
                <a:ea typeface="Calibri" panose="020F0502020204030204" pitchFamily="34" charset="0"/>
                <a:cs typeface="Arial" panose="020B0604020202020204" pitchFamily="34" charset="0"/>
              </a:rPr>
              <a:t>does</a:t>
            </a:r>
            <a:r>
              <a:rPr lang="en-US" sz="1200" dirty="0">
                <a:ea typeface="Calibri" panose="020F0502020204030204" pitchFamily="34" charset="0"/>
                <a:cs typeface="Arial" panose="020B0604020202020204" pitchFamily="34" charset="0"/>
              </a:rPr>
              <a:t> update in CONCUR. Therefore, when a reimbursement is made through the DIV process to an employee and they have made a banking change, PNW Accounts Payable does not have access to this information and the reimbursement will continue to go to the old bank account unless PNW AP is informed of this change prior to the reimbursement and makes a banking change request to the employee vendor record in SAP. However, if the employee chooses to be reimbursed through CONCUR, the updated banking information should automatically carry over from SuccessFactors to the CONCUR system.  An email from the employee, including contact information, should be sent to: </a:t>
            </a:r>
            <a:r>
              <a:rPr lang="en-US" sz="1200" dirty="0">
                <a:solidFill>
                  <a:srgbClr val="0033CC"/>
                </a:solidFill>
                <a:ea typeface="Calibri" panose="020F0502020204030204" pitchFamily="34" charset="0"/>
                <a:cs typeface="Arial" panose="020B0604020202020204" pitchFamily="34" charset="0"/>
              </a:rPr>
              <a:t>pnwpayables@pnw.edu </a:t>
            </a:r>
            <a:r>
              <a:rPr lang="en-US" sz="1200" dirty="0">
                <a:ea typeface="Calibri" panose="020F0502020204030204" pitchFamily="34" charset="0"/>
                <a:cs typeface="Arial" panose="020B0604020202020204" pitchFamily="34" charset="0"/>
              </a:rPr>
              <a:t>instructing them that a banking change has taken place along with </a:t>
            </a:r>
            <a:r>
              <a:rPr lang="en-US" sz="1200" b="1" dirty="0">
                <a:ea typeface="Calibri" panose="020F0502020204030204" pitchFamily="34" charset="0"/>
                <a:cs typeface="Arial" panose="020B0604020202020204" pitchFamily="34" charset="0"/>
              </a:rPr>
              <a:t>the date of the change</a:t>
            </a:r>
            <a:r>
              <a:rPr lang="en-US" sz="1200" dirty="0">
                <a:ea typeface="Calibri" panose="020F0502020204030204" pitchFamily="34" charset="0"/>
                <a:cs typeface="Arial" panose="020B0604020202020204" pitchFamily="34" charset="0"/>
              </a:rPr>
              <a:t> and their </a:t>
            </a:r>
            <a:r>
              <a:rPr lang="en-US" sz="1200" b="1" dirty="0">
                <a:ea typeface="Calibri" panose="020F0502020204030204" pitchFamily="34" charset="0"/>
                <a:cs typeface="Arial" panose="020B0604020202020204" pitchFamily="34" charset="0"/>
              </a:rPr>
              <a:t>name as it appears in SuccessFactors</a:t>
            </a:r>
            <a:r>
              <a:rPr lang="en-US" sz="1200" dirty="0">
                <a:ea typeface="Calibri" panose="020F0502020204030204" pitchFamily="34" charset="0"/>
                <a:cs typeface="Arial" panose="020B0604020202020204" pitchFamily="34" charset="0"/>
              </a:rPr>
              <a:t>. This will allow us to verify the PUID and request this change be made in SAP. </a:t>
            </a:r>
            <a:endParaRPr lang="en-US" sz="1200" dirty="0">
              <a:ea typeface="Calibri" panose="020F0502020204030204" pitchFamily="34" charset="0"/>
              <a:cs typeface="Times New Roman" panose="02020603050405020304" pitchFamily="18" charset="0"/>
            </a:endParaRPr>
          </a:p>
          <a:p>
            <a:pPr marL="0" indent="0">
              <a:buNone/>
            </a:pPr>
            <a:r>
              <a:rPr lang="en-US" sz="1200" b="1" u="sng" dirty="0">
                <a:ea typeface="Calibri" panose="020F0502020204030204" pitchFamily="34" charset="0"/>
                <a:cs typeface="Arial" panose="020B0604020202020204" pitchFamily="34" charset="0"/>
              </a:rPr>
              <a:t>BLOCKED VENDOR</a:t>
            </a:r>
            <a:r>
              <a:rPr lang="en-US" sz="1200" dirty="0">
                <a:ea typeface="Calibri" panose="020F0502020204030204" pitchFamily="34" charset="0"/>
                <a:cs typeface="Arial" panose="020B0604020202020204" pitchFamily="34" charset="0"/>
              </a:rPr>
              <a:t>: AP will ask the Department to request a W9. Please ask the vendor for the current email and phone number. We are required to have that information as well as the W9 when submitting the request to unblock. </a:t>
            </a:r>
          </a:p>
          <a:p>
            <a:pPr marL="0" indent="0">
              <a:buNone/>
            </a:pPr>
            <a:r>
              <a:rPr lang="en-US" sz="1200" b="1" dirty="0">
                <a:solidFill>
                  <a:srgbClr val="000000"/>
                </a:solidFill>
                <a:ea typeface="Calibri" panose="020F0502020204030204" pitchFamily="34" charset="0"/>
              </a:rPr>
              <a:t>We ask that Departments please inform vendors that PNW Payables Staff will be requesting this information, as this step is required prior to processing payments to the vendors. Your assistance in informing the vendor prior to us contacting them regarding their sensitive data is essential to making this process an effective one.</a:t>
            </a:r>
          </a:p>
          <a:p>
            <a:endParaRPr lang="en-US" sz="1200" dirty="0">
              <a:ea typeface="Calibri" panose="020F0502020204030204" pitchFamily="34" charset="0"/>
              <a:cs typeface="Times New Roman" panose="02020603050405020304" pitchFamily="18" charset="0"/>
            </a:endParaRPr>
          </a:p>
          <a:p>
            <a:pPr marL="0" indent="0">
              <a:buNone/>
            </a:pPr>
            <a:endParaRPr lang="en-US" sz="1200" b="1" dirty="0">
              <a:latin typeface="Calibri" panose="020F0502020204030204" pitchFamily="34" charset="0"/>
              <a:ea typeface="Calibri" panose="020F0502020204030204" pitchFamily="34" charset="0"/>
            </a:endParaRPr>
          </a:p>
          <a:p>
            <a:endParaRPr lang="en-US" sz="1200" dirty="0"/>
          </a:p>
          <a:p>
            <a:endParaRPr lang="en-US" sz="1200" b="1" dirty="0"/>
          </a:p>
          <a:p>
            <a:endParaRPr lang="en-US" sz="12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17</a:t>
            </a:fld>
            <a:endParaRPr lang="en-US" sz="1200" dirty="0">
              <a:solidFill>
                <a:schemeClr val="tx1"/>
              </a:solidFill>
            </a:endParaRPr>
          </a:p>
        </p:txBody>
      </p:sp>
    </p:spTree>
    <p:extLst>
      <p:ext uri="{BB962C8B-B14F-4D97-AF65-F5344CB8AC3E}">
        <p14:creationId xmlns:p14="http://schemas.microsoft.com/office/powerpoint/2010/main" val="3421648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65" y="1313081"/>
            <a:ext cx="7525624" cy="4383044"/>
          </a:xfrm>
        </p:spPr>
        <p:txBody>
          <a:bodyPr/>
          <a:lstStyle/>
          <a:p>
            <a:r>
              <a:rPr lang="en-US" sz="2400" dirty="0"/>
              <a:t>SECTION TWO – FORMS</a:t>
            </a:r>
            <a:br>
              <a:rPr lang="en-US" sz="2400" dirty="0"/>
            </a:br>
            <a:br>
              <a:rPr lang="en-US" sz="2400" dirty="0"/>
            </a:br>
            <a:r>
              <a:rPr lang="en-US" sz="2400" b="1" dirty="0"/>
              <a:t>ELECTRONIC SIGNATURE</a:t>
            </a:r>
            <a:br>
              <a:rPr lang="en-US" sz="2400" dirty="0"/>
            </a:br>
            <a:r>
              <a:rPr lang="en-US" sz="2400" b="1" dirty="0"/>
              <a:t>DIV</a:t>
            </a:r>
            <a:br>
              <a:rPr lang="en-US" sz="2400" b="1" dirty="0"/>
            </a:br>
            <a:r>
              <a:rPr lang="en-US" sz="2400" b="1" dirty="0"/>
              <a:t>HELD CHECK</a:t>
            </a:r>
            <a:br>
              <a:rPr lang="en-US" sz="2400" b="1" dirty="0"/>
            </a:br>
            <a:r>
              <a:rPr lang="en-US" sz="2400" b="1" dirty="0"/>
              <a:t>CREDIT MEMO</a:t>
            </a:r>
            <a:br>
              <a:rPr lang="en-US" sz="2400" b="1" dirty="0"/>
            </a:br>
            <a:r>
              <a:rPr lang="en-US" sz="2400" b="1" dirty="0"/>
              <a:t>PAYEE CERTIFICATION FORM</a:t>
            </a:r>
            <a:br>
              <a:rPr lang="en-US" sz="2400" b="1" dirty="0"/>
            </a:br>
            <a:r>
              <a:rPr lang="en-US" sz="2400" b="1" dirty="0"/>
              <a:t>OUTSIDE ENTITY EXCEPTION FORM</a:t>
            </a:r>
            <a:br>
              <a:rPr lang="en-US" sz="2400" b="1" dirty="0"/>
            </a:br>
            <a:r>
              <a:rPr lang="en-US" sz="2400" b="1" dirty="0"/>
              <a:t>SUBSTITUTE W-9</a:t>
            </a:r>
            <a:br>
              <a:rPr lang="en-US" sz="2400" b="1" dirty="0"/>
            </a:br>
            <a:r>
              <a:rPr lang="en-US" sz="2400" b="1" dirty="0"/>
              <a:t>ACH FORM</a:t>
            </a:r>
            <a:br>
              <a:rPr lang="en-US" sz="2400" b="1" dirty="0"/>
            </a:br>
            <a:r>
              <a:rPr lang="en-US" sz="2400" b="1" dirty="0"/>
              <a:t>WIRE TRANSFER FORM</a:t>
            </a:r>
            <a:br>
              <a:rPr lang="en-US" sz="2400" dirty="0"/>
            </a:br>
            <a:endParaRPr lang="en-US" sz="24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18</a:t>
            </a:fld>
            <a:endParaRPr lang="en-US" sz="1200" dirty="0">
              <a:solidFill>
                <a:schemeClr val="tx1"/>
              </a:solidFill>
            </a:endParaRPr>
          </a:p>
        </p:txBody>
      </p:sp>
    </p:spTree>
    <p:extLst>
      <p:ext uri="{BB962C8B-B14F-4D97-AF65-F5344CB8AC3E}">
        <p14:creationId xmlns:p14="http://schemas.microsoft.com/office/powerpoint/2010/main" val="218989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B7CA4A-5F1E-71DC-4CC0-40CDBE2D773E}"/>
              </a:ext>
            </a:extLst>
          </p:cNvPr>
          <p:cNvSpPr txBox="1"/>
          <p:nvPr/>
        </p:nvSpPr>
        <p:spPr>
          <a:xfrm>
            <a:off x="1070340" y="1948221"/>
            <a:ext cx="8637972" cy="923330"/>
          </a:xfrm>
          <a:prstGeom prst="rect">
            <a:avLst/>
          </a:prstGeom>
          <a:noFill/>
        </p:spPr>
        <p:txBody>
          <a:bodyPr wrap="square" rtlCol="0">
            <a:spAutoFit/>
          </a:bodyPr>
          <a:lstStyle/>
          <a:p>
            <a:pPr algn="ctr"/>
            <a:endParaRPr lang="en-US" dirty="0"/>
          </a:p>
          <a:p>
            <a:pPr algn="ctr"/>
            <a:r>
              <a:rPr lang="en-US" sz="3600" dirty="0"/>
              <a:t>ELECTRONIC SIGNATURES</a:t>
            </a:r>
          </a:p>
        </p:txBody>
      </p:sp>
      <p:sp>
        <p:nvSpPr>
          <p:cNvPr id="7" name="Rectangle 2">
            <a:extLst>
              <a:ext uri="{FF2B5EF4-FFF2-40B4-BE49-F238E27FC236}">
                <a16:creationId xmlns:a16="http://schemas.microsoft.com/office/drawing/2014/main" id="{6C8BF4F6-7862-23C8-D1DF-C86B538B2BEA}"/>
              </a:ext>
            </a:extLst>
          </p:cNvPr>
          <p:cNvSpPr>
            <a:spLocks noChangeArrowheads="1"/>
          </p:cNvSpPr>
          <p:nvPr/>
        </p:nvSpPr>
        <p:spPr bwMode="auto">
          <a:xfrm>
            <a:off x="142240" y="2990507"/>
            <a:ext cx="118364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Obtaining an original signature from vendors has become more difficult, with several vendors being unable to provide an original signature due to their remote working environment.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Effective </a:t>
            </a:r>
            <a:r>
              <a:rPr kumimoji="0" lang="en-US" altLang="en-US" sz="1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October 1,  2023 </a:t>
            </a: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authenticated electronic signatures </a:t>
            </a:r>
            <a:r>
              <a:rPr lang="en-US" altLang="en-US" sz="1400" dirty="0">
                <a:solidFill>
                  <a:srgbClr val="000000"/>
                </a:solidFill>
                <a:ea typeface="Times New Roman" panose="02020603050405020304" pitchFamily="18" charset="0"/>
                <a:cs typeface="Times New Roman" panose="02020603050405020304" pitchFamily="18" charset="0"/>
              </a:rPr>
              <a:t>were </a:t>
            </a: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acceptable on W-9s, Purdue's Sub W-9, and Purdue's EFT/ACH form.  An </a:t>
            </a:r>
            <a:r>
              <a:rPr kumimoji="0" lang="en-US" altLang="en-US" sz="1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authenticated </a:t>
            </a: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signature is created through electronic software that includes a security procedure designed to verify the signature is for the specific individual signing the document.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imperative to remember restricted data cannot be sent via email. We should not initiate a Purdue DocuSign to collect this restricted information. All staff must remain compliant with Purdue's data handling requirements ensuring restricted data is safely shared among peers utilizing </a:t>
            </a:r>
            <a:r>
              <a:rPr kumimoji="0" lang="en-US" altLang="en-US" sz="14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Filelocker</a:t>
            </a: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title="Electronic Signature Example">
            <a:extLst>
              <a:ext uri="{FF2B5EF4-FFF2-40B4-BE49-F238E27FC236}">
                <a16:creationId xmlns:a16="http://schemas.microsoft.com/office/drawing/2014/main" id="{7DD4EE16-CB47-67AC-DC9F-A233D70D8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80" y="5028914"/>
            <a:ext cx="3838575" cy="7905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02920" y="1646127"/>
            <a:ext cx="10515600" cy="715386"/>
          </a:xfrm>
        </p:spPr>
        <p:txBody>
          <a:bodyPr/>
          <a:lstStyle/>
          <a:p>
            <a:pPr algn="ctr"/>
            <a:br>
              <a:rPr lang="en-US" b="1" dirty="0"/>
            </a:br>
            <a:endParaRPr lang="en-US" dirty="0"/>
          </a:p>
        </p:txBody>
      </p:sp>
    </p:spTree>
    <p:extLst>
      <p:ext uri="{BB962C8B-B14F-4D97-AF65-F5344CB8AC3E}">
        <p14:creationId xmlns:p14="http://schemas.microsoft.com/office/powerpoint/2010/main" val="302277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3">
            <a:extLst>
              <a:ext uri="{FF2B5EF4-FFF2-40B4-BE49-F238E27FC236}">
                <a16:creationId xmlns:a16="http://schemas.microsoft.com/office/drawing/2014/main" id="{974B7B06-41D4-8E4E-B8CA-718507DC3B25}"/>
              </a:ext>
            </a:extLst>
          </p:cNvPr>
          <p:cNvSpPr>
            <a:spLocks noGrp="1" noChangeArrowheads="1"/>
          </p:cNvSpPr>
          <p:nvPr>
            <p:ph type="title"/>
          </p:nvPr>
        </p:nvSpPr>
        <p:spPr>
          <a:xfrm>
            <a:off x="831850" y="1318054"/>
            <a:ext cx="10515600" cy="773070"/>
          </a:xfrm>
        </p:spPr>
        <p:txBody>
          <a:bodyPr/>
          <a:lstStyle/>
          <a:p>
            <a:r>
              <a:rPr lang="en-US" sz="3000" b="1" dirty="0"/>
              <a:t>Mission, Goal &amp; Vision</a:t>
            </a:r>
            <a:endParaRPr lang="en-US" altLang="en-US" sz="3000" dirty="0"/>
          </a:p>
        </p:txBody>
      </p:sp>
      <p:sp>
        <p:nvSpPr>
          <p:cNvPr id="5" name="Text Placeholder 4">
            <a:extLst>
              <a:ext uri="{FF2B5EF4-FFF2-40B4-BE49-F238E27FC236}">
                <a16:creationId xmlns:a16="http://schemas.microsoft.com/office/drawing/2014/main" id="{36509C53-2EE3-4D48-86F2-7AC7E517F365}"/>
              </a:ext>
            </a:extLst>
          </p:cNvPr>
          <p:cNvSpPr>
            <a:spLocks noGrp="1"/>
          </p:cNvSpPr>
          <p:nvPr>
            <p:ph type="body" idx="1"/>
          </p:nvPr>
        </p:nvSpPr>
        <p:spPr>
          <a:xfrm>
            <a:off x="831850" y="2546479"/>
            <a:ext cx="10515600" cy="1976094"/>
          </a:xfrm>
        </p:spPr>
        <p:txBody>
          <a:bodyPr rtlCol="0">
            <a:normAutofit fontScale="77500" lnSpcReduction="20000"/>
          </a:bodyPr>
          <a:lstStyle/>
          <a:p>
            <a:pPr defTabSz="374904">
              <a:spcAft>
                <a:spcPts val="492"/>
              </a:spcAft>
            </a:pPr>
            <a:r>
              <a:rPr lang="en-US" dirty="0">
                <a:solidFill>
                  <a:srgbClr val="000000"/>
                </a:solidFill>
              </a:rPr>
              <a:t>Accounts Payable</a:t>
            </a:r>
          </a:p>
          <a:p>
            <a:pPr marL="224942" indent="-224942" defTabSz="374904">
              <a:spcAft>
                <a:spcPts val="492"/>
              </a:spcAft>
              <a:buFont typeface="Wingdings" panose="05000000000000000000" pitchFamily="2" charset="2"/>
              <a:buChar char="§"/>
            </a:pPr>
            <a:r>
              <a:rPr lang="en-US" dirty="0">
                <a:solidFill>
                  <a:srgbClr val="000000"/>
                </a:solidFill>
              </a:rPr>
              <a:t>Our Mission is to provide guidance, support, training, and resources to assist Purdue Northwest staff with processing invoices.  </a:t>
            </a:r>
          </a:p>
          <a:p>
            <a:pPr marL="224942" indent="-224942" defTabSz="374904">
              <a:spcAft>
                <a:spcPts val="492"/>
              </a:spcAft>
              <a:buFont typeface="Wingdings" panose="05000000000000000000" pitchFamily="2" charset="2"/>
              <a:buChar char="§"/>
            </a:pPr>
            <a:r>
              <a:rPr lang="en-US" dirty="0">
                <a:solidFill>
                  <a:srgbClr val="000000"/>
                </a:solidFill>
              </a:rPr>
              <a:t>Our Goal is to perform our due diligence in providing timely responses to inquiries, keying invoices as provided to us, and setting up/changing vendors.  </a:t>
            </a:r>
          </a:p>
          <a:p>
            <a:pPr marL="224942" indent="-224942" defTabSz="374904">
              <a:spcAft>
                <a:spcPts val="492"/>
              </a:spcAft>
              <a:buFont typeface="Wingdings" panose="05000000000000000000" pitchFamily="2" charset="2"/>
              <a:buChar char="§"/>
            </a:pPr>
            <a:r>
              <a:rPr lang="en-US" dirty="0">
                <a:solidFill>
                  <a:srgbClr val="000000"/>
                </a:solidFill>
              </a:rPr>
              <a:t>Our Vision is to maintain data integrity, compliance, and financial stewardship for Purdue Northwest</a:t>
            </a:r>
            <a:endParaRPr lang="en-US" sz="2800" dirty="0">
              <a:solidFill>
                <a:srgbClr val="000000"/>
              </a:solidFill>
            </a:endParaRPr>
          </a:p>
          <a:p>
            <a:pPr fontAlgn="auto">
              <a:spcAft>
                <a:spcPts val="0"/>
              </a:spcAft>
              <a:defRPr/>
            </a:pPr>
            <a:endParaRPr lang="en-US"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2</a:t>
            </a:fld>
            <a:endParaRPr 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0935" y="985750"/>
            <a:ext cx="2012092" cy="359805"/>
          </a:xfrm>
        </p:spPr>
        <p:txBody>
          <a:bodyPr/>
          <a:lstStyle/>
          <a:p>
            <a:r>
              <a:rPr lang="en-US" sz="1800" dirty="0"/>
              <a:t>Instructions for DIV </a:t>
            </a:r>
          </a:p>
        </p:txBody>
      </p:sp>
      <p:sp>
        <p:nvSpPr>
          <p:cNvPr id="3" name="Content Placeholder 2"/>
          <p:cNvSpPr>
            <a:spLocks noGrp="1"/>
          </p:cNvSpPr>
          <p:nvPr>
            <p:ph idx="1"/>
          </p:nvPr>
        </p:nvSpPr>
        <p:spPr>
          <a:xfrm>
            <a:off x="6341075" y="1621224"/>
            <a:ext cx="4911812" cy="5206313"/>
          </a:xfrm>
        </p:spPr>
        <p:txBody>
          <a:bodyPr/>
          <a:lstStyle/>
          <a:p>
            <a:pPr marL="0" indent="0">
              <a:buNone/>
            </a:pPr>
            <a:r>
              <a:rPr lang="en-US" sz="1100" b="1" dirty="0"/>
              <a:t>*Vendor-</a:t>
            </a:r>
            <a:r>
              <a:rPr lang="en-US" sz="1100" dirty="0"/>
              <a:t> Type the name of the company and the </a:t>
            </a:r>
            <a:r>
              <a:rPr lang="en-US" sz="1100" b="1" dirty="0"/>
              <a:t>remit  address </a:t>
            </a:r>
            <a:r>
              <a:rPr lang="en-US" sz="1100" dirty="0"/>
              <a:t>per the invoice </a:t>
            </a:r>
          </a:p>
          <a:p>
            <a:pPr marL="0" indent="0">
              <a:buNone/>
            </a:pPr>
            <a:r>
              <a:rPr lang="en-US" sz="1100" dirty="0"/>
              <a:t>*Your department and the business area should auto-populate. </a:t>
            </a:r>
          </a:p>
          <a:p>
            <a:pPr marL="0" indent="0">
              <a:buNone/>
            </a:pPr>
            <a:r>
              <a:rPr lang="en-US" sz="1100" b="1" dirty="0"/>
              <a:t>*Text to appear on remittance is optional- </a:t>
            </a:r>
            <a:r>
              <a:rPr lang="en-US" sz="1100" dirty="0"/>
              <a:t>This is where you would include any account number or invoice number that you wish to be written in the note section of the check.</a:t>
            </a:r>
          </a:p>
          <a:p>
            <a:pPr marL="0" indent="0">
              <a:buNone/>
            </a:pPr>
            <a:r>
              <a:rPr lang="en-US" sz="1100" b="1" dirty="0"/>
              <a:t>*Invoice date- </a:t>
            </a:r>
            <a:r>
              <a:rPr lang="en-US" sz="1100" dirty="0"/>
              <a:t>Date </a:t>
            </a:r>
            <a:r>
              <a:rPr lang="en-US" sz="1100" b="1" dirty="0"/>
              <a:t>listed on the Invoice </a:t>
            </a:r>
            <a:r>
              <a:rPr lang="en-US" sz="1100" dirty="0"/>
              <a:t>or date of purchase if it is a receipt</a:t>
            </a:r>
          </a:p>
          <a:p>
            <a:pPr marL="0" indent="0">
              <a:buNone/>
            </a:pPr>
            <a:r>
              <a:rPr lang="en-US" sz="1100" b="1" dirty="0"/>
              <a:t>Reference/Invoice #- </a:t>
            </a:r>
            <a:r>
              <a:rPr lang="en-US" sz="1100" dirty="0"/>
              <a:t>The invoice number listed on the invoice when applicable, or your own identifier accompanied with the following: </a:t>
            </a:r>
            <a:r>
              <a:rPr lang="en-US" sz="1100" dirty="0">
                <a:solidFill>
                  <a:srgbClr val="FF0000"/>
                </a:solidFill>
              </a:rPr>
              <a:t>REIMB</a:t>
            </a:r>
            <a:r>
              <a:rPr lang="en-US" sz="1100" dirty="0"/>
              <a:t>09282020JD(reimbursement)</a:t>
            </a:r>
            <a:r>
              <a:rPr lang="en-US" sz="1100" dirty="0">
                <a:solidFill>
                  <a:srgbClr val="FF0000"/>
                </a:solidFill>
              </a:rPr>
              <a:t> SRVC</a:t>
            </a:r>
            <a:r>
              <a:rPr lang="en-US" sz="1100" dirty="0"/>
              <a:t>09282020JD(Service), </a:t>
            </a:r>
            <a:r>
              <a:rPr lang="en-US" sz="1100" dirty="0">
                <a:solidFill>
                  <a:srgbClr val="FF0000"/>
                </a:solidFill>
              </a:rPr>
              <a:t>STIP</a:t>
            </a:r>
            <a:r>
              <a:rPr lang="en-US" sz="1100" dirty="0"/>
              <a:t>092820JD (Stipend) </a:t>
            </a:r>
            <a:r>
              <a:rPr lang="en-US" sz="1100" dirty="0">
                <a:solidFill>
                  <a:srgbClr val="FF0000"/>
                </a:solidFill>
              </a:rPr>
              <a:t>15-character space maximum ONLY </a:t>
            </a:r>
            <a:endParaRPr lang="en-US" sz="1100" dirty="0"/>
          </a:p>
          <a:p>
            <a:pPr marL="0" indent="0">
              <a:buNone/>
            </a:pPr>
            <a:r>
              <a:rPr lang="en-US" sz="1100" b="1" dirty="0"/>
              <a:t>Check Amount- </a:t>
            </a:r>
            <a:r>
              <a:rPr lang="en-US" sz="1100" dirty="0"/>
              <a:t>The </a:t>
            </a:r>
            <a:r>
              <a:rPr lang="en-US" sz="1100" b="1" i="1" dirty="0"/>
              <a:t>current</a:t>
            </a:r>
            <a:r>
              <a:rPr lang="en-US" sz="1100" dirty="0"/>
              <a:t> total amount to be paid</a:t>
            </a:r>
          </a:p>
          <a:p>
            <a:pPr marL="0" indent="0">
              <a:buNone/>
            </a:pPr>
            <a:r>
              <a:rPr lang="en-US" sz="1100" b="1" dirty="0"/>
              <a:t>Description-</a:t>
            </a:r>
            <a:r>
              <a:rPr lang="en-US" sz="1100" dirty="0"/>
              <a:t> Write a </a:t>
            </a:r>
            <a:r>
              <a:rPr lang="en-US" sz="1100" b="1" dirty="0"/>
              <a:t>brief</a:t>
            </a:r>
            <a:r>
              <a:rPr lang="en-US" sz="1100" dirty="0"/>
              <a:t> description of what services were provided or what items were purchased </a:t>
            </a:r>
          </a:p>
          <a:p>
            <a:pPr marL="0" indent="0">
              <a:buNone/>
            </a:pPr>
            <a:r>
              <a:rPr lang="en-US" sz="1100" b="1" dirty="0"/>
              <a:t>GL-</a:t>
            </a:r>
            <a:r>
              <a:rPr lang="en-US" sz="1100" dirty="0"/>
              <a:t> </a:t>
            </a:r>
            <a:r>
              <a:rPr lang="en-US" sz="1100" b="1" dirty="0"/>
              <a:t>Business Office </a:t>
            </a:r>
            <a:r>
              <a:rPr lang="en-US" sz="1100" dirty="0"/>
              <a:t>will assign the appropriate GL number</a:t>
            </a:r>
          </a:p>
          <a:p>
            <a:pPr marL="0" indent="0">
              <a:buNone/>
            </a:pPr>
            <a:r>
              <a:rPr lang="en-US" sz="1100" b="1" dirty="0"/>
              <a:t>Amount-</a:t>
            </a:r>
            <a:r>
              <a:rPr lang="en-US" sz="1100" dirty="0"/>
              <a:t> the amount of the charge. If the charges need to be paid by different accounts, then you will need to enter separate lines. </a:t>
            </a:r>
          </a:p>
          <a:p>
            <a:pPr marL="0" indent="0">
              <a:buNone/>
            </a:pPr>
            <a:r>
              <a:rPr lang="en-US" sz="1100" b="1" dirty="0"/>
              <a:t>Order- </a:t>
            </a:r>
            <a:r>
              <a:rPr lang="en-US" sz="1100" dirty="0"/>
              <a:t>This is where you include the account number(s) you wish to use.    Example: 320000XXXX</a:t>
            </a:r>
          </a:p>
          <a:p>
            <a:pPr marL="0" indent="0">
              <a:buNone/>
            </a:pPr>
            <a:r>
              <a:rPr lang="en-US" sz="1100" b="1" dirty="0"/>
              <a:t>WBS Element- </a:t>
            </a:r>
            <a:r>
              <a:rPr lang="en-US" sz="1100" dirty="0"/>
              <a:t>This is used when your desired account number begins with </a:t>
            </a:r>
            <a:r>
              <a:rPr lang="en-US" sz="1100" dirty="0">
                <a:ea typeface="Times New Roman" panose="02020603050405020304" pitchFamily="18" charset="0"/>
              </a:rPr>
              <a:t>F.XXXXXXXX.XX.XXX</a:t>
            </a:r>
            <a:endParaRPr lang="en-US" sz="1100" dirty="0"/>
          </a:p>
          <a:p>
            <a:pPr marL="0" indent="0">
              <a:buNone/>
            </a:pPr>
            <a:r>
              <a:rPr lang="en-US" sz="1100" b="1" dirty="0"/>
              <a:t>Employee PERNER: </a:t>
            </a:r>
            <a:r>
              <a:rPr lang="en-US" sz="1100" dirty="0"/>
              <a:t>This is the user ID number listed in SuccessFactors.</a:t>
            </a:r>
            <a:endParaRPr lang="en-US" sz="1100" b="1" dirty="0"/>
          </a:p>
          <a:p>
            <a:pPr marL="0" indent="0">
              <a:buNone/>
            </a:pPr>
            <a:r>
              <a:rPr lang="en-US" sz="1100" dirty="0" err="1"/>
              <a:t>Docusign</a:t>
            </a:r>
            <a:r>
              <a:rPr lang="en-US" sz="1100" dirty="0"/>
              <a:t> link for further instructions :</a:t>
            </a:r>
          </a:p>
          <a:p>
            <a:pPr marL="0" indent="0">
              <a:buNone/>
            </a:pPr>
            <a:r>
              <a:rPr lang="en-US" sz="1100" dirty="0">
                <a:hlinkClick r:id="rId2"/>
              </a:rPr>
              <a:t>DocuSign Template Training </a:t>
            </a:r>
            <a:endParaRPr lang="en-US" sz="1100" dirty="0"/>
          </a:p>
          <a:p>
            <a:pPr marL="0" indent="0">
              <a:buNone/>
            </a:pPr>
            <a:endParaRPr lang="en-US" sz="1100" b="1"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20</a:t>
            </a:fld>
            <a:endParaRPr lang="en-US" sz="1200" dirty="0">
              <a:solidFill>
                <a:schemeClr val="tx1"/>
              </a:solidFill>
            </a:endParaRPr>
          </a:p>
        </p:txBody>
      </p:sp>
      <p:pic>
        <p:nvPicPr>
          <p:cNvPr id="5" name="Content Placeholder 7" title="Form DIV"/>
          <p:cNvPicPr>
            <a:picLocks/>
          </p:cNvPicPr>
          <p:nvPr/>
        </p:nvPicPr>
        <p:blipFill rotWithShape="1">
          <a:blip r:embed="rId3"/>
          <a:srcRect l="1968" t="1891" r="6562" b="17593"/>
          <a:stretch/>
        </p:blipFill>
        <p:spPr bwMode="auto">
          <a:xfrm>
            <a:off x="1" y="1"/>
            <a:ext cx="6071286" cy="63760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6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141" y="1960134"/>
            <a:ext cx="1213022" cy="392756"/>
          </a:xfrm>
        </p:spPr>
        <p:txBody>
          <a:bodyPr/>
          <a:lstStyle/>
          <a:p>
            <a:r>
              <a:rPr lang="en-US" sz="1600" dirty="0"/>
              <a:t>HELD CHECK</a:t>
            </a:r>
          </a:p>
        </p:txBody>
      </p:sp>
      <p:sp>
        <p:nvSpPr>
          <p:cNvPr id="3" name="Content Placeholder 2"/>
          <p:cNvSpPr>
            <a:spLocks noGrp="1"/>
          </p:cNvSpPr>
          <p:nvPr>
            <p:ph idx="1"/>
          </p:nvPr>
        </p:nvSpPr>
        <p:spPr>
          <a:xfrm>
            <a:off x="7313141" y="2459466"/>
            <a:ext cx="3461951" cy="1939067"/>
          </a:xfrm>
        </p:spPr>
        <p:txBody>
          <a:bodyPr/>
          <a:lstStyle/>
          <a:p>
            <a:pPr marL="0" indent="0">
              <a:buNone/>
            </a:pPr>
            <a:r>
              <a:rPr lang="en-US" sz="1600" dirty="0">
                <a:latin typeface="+mj-lt"/>
              </a:rPr>
              <a:t>EXAMPLE: Held Check Information </a:t>
            </a:r>
          </a:p>
          <a:p>
            <a:pPr marL="0" indent="0">
              <a:buNone/>
            </a:pPr>
            <a:r>
              <a:rPr lang="en-US" sz="1600" dirty="0">
                <a:latin typeface="+mj-lt"/>
              </a:rPr>
              <a:t>This information is necessary for West Lafayette to contact you to obtain information regarding your “send to” location preference. Please DO NOT include your location information in this space.</a:t>
            </a:r>
          </a:p>
          <a:p>
            <a:pPr marL="0" indent="0">
              <a:buNone/>
            </a:pPr>
            <a:endParaRPr lang="en-US" sz="16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21</a:t>
            </a:fld>
            <a:endParaRPr lang="en-US" sz="1200" dirty="0">
              <a:solidFill>
                <a:schemeClr val="tx1"/>
              </a:solidFill>
            </a:endParaRPr>
          </a:p>
        </p:txBody>
      </p:sp>
      <p:pic>
        <p:nvPicPr>
          <p:cNvPr id="5" name="Picture 2" title="DIV For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409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12641" y="4748893"/>
            <a:ext cx="7695446" cy="276999"/>
          </a:xfrm>
          <a:prstGeom prst="rect">
            <a:avLst/>
          </a:prstGeom>
          <a:noFill/>
        </p:spPr>
        <p:txBody>
          <a:bodyPr wrap="square" rtlCol="0">
            <a:spAutoFit/>
          </a:bodyPr>
          <a:lstStyle/>
          <a:p>
            <a:r>
              <a:rPr lang="en-US" sz="1200" dirty="0"/>
              <a:t>Carol Wright         </a:t>
            </a:r>
            <a:r>
              <a:rPr lang="en-US" sz="1200" dirty="0">
                <a:hlinkClick r:id="rId3"/>
              </a:rPr>
              <a:t>cwrigh@pnw.edu</a:t>
            </a:r>
            <a:r>
              <a:rPr lang="en-US" sz="1200" dirty="0"/>
              <a:t>         </a:t>
            </a:r>
            <a:r>
              <a:rPr lang="en-US" sz="1000" dirty="0"/>
              <a:t>219-785-5238</a:t>
            </a:r>
            <a:r>
              <a:rPr lang="en-US" sz="1200" dirty="0"/>
              <a:t>   PNW</a:t>
            </a:r>
          </a:p>
        </p:txBody>
      </p:sp>
      <p:sp>
        <p:nvSpPr>
          <p:cNvPr id="7" name="Rectangle 6"/>
          <p:cNvSpPr/>
          <p:nvPr/>
        </p:nvSpPr>
        <p:spPr>
          <a:xfrm>
            <a:off x="-17897" y="4697563"/>
            <a:ext cx="512641"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rPr>
              <a:t>YES</a:t>
            </a:r>
            <a:endParaRPr lang="en-US" dirty="0"/>
          </a:p>
        </p:txBody>
      </p:sp>
      <p:sp>
        <p:nvSpPr>
          <p:cNvPr id="8" name="Down Arrow 7" descr="Pointing to Contact Info in Contact for Held Check box" title="Downward Arrow"/>
          <p:cNvSpPr/>
          <p:nvPr/>
        </p:nvSpPr>
        <p:spPr>
          <a:xfrm rot="10800000" flipV="1">
            <a:off x="3339134" y="4354837"/>
            <a:ext cx="130973" cy="431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descr="Pointing to YES in Held Check box" title="Downward Arrow"/>
          <p:cNvSpPr/>
          <p:nvPr/>
        </p:nvSpPr>
        <p:spPr>
          <a:xfrm rot="10800000" flipV="1">
            <a:off x="172937" y="4139176"/>
            <a:ext cx="130973" cy="431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701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6" name="Content Placeholder 5"/>
          <p:cNvSpPr>
            <a:spLocks noGrp="1"/>
          </p:cNvSpPr>
          <p:nvPr>
            <p:ph sz="half" idx="1"/>
          </p:nvPr>
        </p:nvSpPr>
        <p:spPr>
          <a:xfrm>
            <a:off x="96795" y="5625187"/>
            <a:ext cx="4277894" cy="739990"/>
          </a:xfrm>
        </p:spPr>
        <p:txBody>
          <a:bodyPr/>
          <a:lstStyle/>
          <a:p>
            <a:pPr marL="0" indent="0">
              <a:buNone/>
            </a:pPr>
            <a:r>
              <a:rPr lang="en-US" sz="1400" dirty="0"/>
              <a:t>Notice the added text box at the top of the page. Please also add </a:t>
            </a:r>
            <a:r>
              <a:rPr lang="en-US" sz="1400" dirty="0">
                <a:solidFill>
                  <a:schemeClr val="accent4">
                    <a:lumMod val="50000"/>
                  </a:schemeClr>
                </a:solidFill>
              </a:rPr>
              <a:t>Credit Memo </a:t>
            </a:r>
            <a:r>
              <a:rPr lang="en-US" sz="1400" dirty="0"/>
              <a:t>in the description area. Everything else is entered as a regular DIV.</a:t>
            </a:r>
          </a:p>
          <a:p>
            <a:pPr marL="0" indent="0">
              <a:buNone/>
            </a:pPr>
            <a:endParaRPr lang="en-US" sz="1400" dirty="0"/>
          </a:p>
        </p:txBody>
      </p:sp>
      <p:sp>
        <p:nvSpPr>
          <p:cNvPr id="7" name="Content Placeholder 6"/>
          <p:cNvSpPr>
            <a:spLocks noGrp="1"/>
          </p:cNvSpPr>
          <p:nvPr>
            <p:ph sz="half" idx="2"/>
          </p:nvPr>
        </p:nvSpPr>
        <p:spPr>
          <a:xfrm>
            <a:off x="4884550" y="5757627"/>
            <a:ext cx="5313893" cy="985645"/>
          </a:xfrm>
        </p:spPr>
        <p:txBody>
          <a:bodyPr/>
          <a:lstStyle/>
          <a:p>
            <a:pPr marL="0" indent="0">
              <a:buNone/>
            </a:pPr>
            <a:r>
              <a:rPr lang="en-US" sz="1400" dirty="0"/>
              <a:t>This must be attached in your DocuSign for processing. Notice that it states at the top that it is a </a:t>
            </a:r>
            <a:r>
              <a:rPr lang="en-US" sz="1400" dirty="0">
                <a:solidFill>
                  <a:schemeClr val="accent4">
                    <a:lumMod val="50000"/>
                  </a:schemeClr>
                </a:solidFill>
              </a:rPr>
              <a:t>Credit Memo, </a:t>
            </a:r>
            <a:r>
              <a:rPr lang="en-US" sz="1400" dirty="0"/>
              <a:t>and the credit amount is listed at the bottom.</a:t>
            </a:r>
          </a:p>
          <a:p>
            <a:pPr marL="0" indent="0">
              <a:buNone/>
            </a:pPr>
            <a:r>
              <a:rPr lang="en-US" sz="1400" dirty="0"/>
              <a:t>*Please indicate the credit in the amount section as  ($203.28)</a:t>
            </a:r>
          </a:p>
          <a:p>
            <a:pPr marL="0" indent="0">
              <a:buNone/>
            </a:pPr>
            <a:endParaRPr lang="en-US" sz="1400" dirty="0"/>
          </a:p>
        </p:txBody>
      </p:sp>
      <p:pic>
        <p:nvPicPr>
          <p:cNvPr id="8" name="Content Placeholder 5" title="Credit Memo example"/>
          <p:cNvPicPr>
            <a:picLocks noChangeAspect="1"/>
          </p:cNvPicPr>
          <p:nvPr/>
        </p:nvPicPr>
        <p:blipFill rotWithShape="1">
          <a:blip r:embed="rId2"/>
          <a:srcRect l="-10" r="4800" b="2570"/>
          <a:stretch/>
        </p:blipFill>
        <p:spPr bwMode="auto">
          <a:xfrm>
            <a:off x="4884550" y="604946"/>
            <a:ext cx="4417249" cy="51069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Content Placeholder 4" title="Credit DIV form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6795" y="489556"/>
            <a:ext cx="4277894" cy="5049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96795" y="76970"/>
            <a:ext cx="3062890" cy="369332"/>
          </a:xfrm>
          <a:prstGeom prst="rect">
            <a:avLst/>
          </a:prstGeom>
        </p:spPr>
        <p:txBody>
          <a:bodyPr wrap="none">
            <a:spAutoFit/>
          </a:bodyPr>
          <a:lstStyle/>
          <a:p>
            <a:r>
              <a:rPr lang="en-US" dirty="0"/>
              <a:t>Example of a Credit Memo DIV</a:t>
            </a:r>
          </a:p>
        </p:txBody>
      </p:sp>
      <p:sp>
        <p:nvSpPr>
          <p:cNvPr id="12" name="Rectangle 11"/>
          <p:cNvSpPr/>
          <p:nvPr/>
        </p:nvSpPr>
        <p:spPr>
          <a:xfrm>
            <a:off x="4801354" y="180459"/>
            <a:ext cx="3062890" cy="369332"/>
          </a:xfrm>
          <a:prstGeom prst="rect">
            <a:avLst/>
          </a:prstGeom>
        </p:spPr>
        <p:txBody>
          <a:bodyPr wrap="none">
            <a:spAutoFit/>
          </a:bodyPr>
          <a:lstStyle/>
          <a:p>
            <a:r>
              <a:rPr lang="en-US" dirty="0"/>
              <a:t>Example of a Credit Memo DIV</a:t>
            </a:r>
          </a:p>
        </p:txBody>
      </p:sp>
      <p:sp>
        <p:nvSpPr>
          <p:cNvPr id="13" name="Down Arrow 12" descr="Pointing to Credit Memo" title="Downward Arrow"/>
          <p:cNvSpPr/>
          <p:nvPr/>
        </p:nvSpPr>
        <p:spPr>
          <a:xfrm flipH="1">
            <a:off x="7855453" y="376886"/>
            <a:ext cx="143487" cy="239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descr="Pointing to Credit Memo in DIV Form in Description Location" title="Downward Arrow"/>
          <p:cNvSpPr/>
          <p:nvPr/>
        </p:nvSpPr>
        <p:spPr>
          <a:xfrm flipH="1">
            <a:off x="445518" y="1905004"/>
            <a:ext cx="143487" cy="239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descr="Pointing to Credit Memo in DIV Form at top" title="Downward Arrow"/>
          <p:cNvSpPr/>
          <p:nvPr/>
        </p:nvSpPr>
        <p:spPr>
          <a:xfrm flipH="1">
            <a:off x="2235742" y="391147"/>
            <a:ext cx="143487" cy="239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22</a:t>
            </a:fld>
            <a:endParaRPr lang="en-US" sz="1200" dirty="0">
              <a:solidFill>
                <a:schemeClr val="tx1"/>
              </a:solidFill>
            </a:endParaRPr>
          </a:p>
        </p:txBody>
      </p:sp>
    </p:spTree>
    <p:extLst>
      <p:ext uri="{BB962C8B-B14F-4D97-AF65-F5344CB8AC3E}">
        <p14:creationId xmlns:p14="http://schemas.microsoft.com/office/powerpoint/2010/main" val="878509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273B25-7E60-81FE-9510-18D40533833D}"/>
              </a:ext>
            </a:extLst>
          </p:cNvPr>
          <p:cNvPicPr>
            <a:picLocks noChangeAspect="1"/>
          </p:cNvPicPr>
          <p:nvPr/>
        </p:nvPicPr>
        <p:blipFill>
          <a:blip r:embed="rId2"/>
          <a:stretch>
            <a:fillRect/>
          </a:stretch>
        </p:blipFill>
        <p:spPr>
          <a:xfrm>
            <a:off x="9334" y="0"/>
            <a:ext cx="7255066" cy="6858000"/>
          </a:xfrm>
          <a:prstGeom prst="rect">
            <a:avLst/>
          </a:prstGeom>
        </p:spPr>
      </p:pic>
      <p:sp>
        <p:nvSpPr>
          <p:cNvPr id="4" name="TextBox 3">
            <a:extLst>
              <a:ext uri="{FF2B5EF4-FFF2-40B4-BE49-F238E27FC236}">
                <a16:creationId xmlns:a16="http://schemas.microsoft.com/office/drawing/2014/main" id="{F06E0089-EBCB-015F-90F3-037F65CC3357}"/>
              </a:ext>
            </a:extLst>
          </p:cNvPr>
          <p:cNvSpPr txBox="1"/>
          <p:nvPr/>
        </p:nvSpPr>
        <p:spPr>
          <a:xfrm>
            <a:off x="8046720" y="2082800"/>
            <a:ext cx="3068320" cy="3508653"/>
          </a:xfrm>
          <a:prstGeom prst="rect">
            <a:avLst/>
          </a:prstGeom>
          <a:noFill/>
        </p:spPr>
        <p:txBody>
          <a:bodyPr wrap="square" rtlCol="0">
            <a:spAutoFit/>
          </a:bodyPr>
          <a:lstStyle/>
          <a:p>
            <a:r>
              <a:rPr lang="en-US" sz="2400" b="1" dirty="0" err="1"/>
              <a:t>PowerForm</a:t>
            </a:r>
            <a:r>
              <a:rPr lang="en-US" sz="2400" b="1" dirty="0"/>
              <a:t> Process:</a:t>
            </a:r>
          </a:p>
          <a:p>
            <a:r>
              <a:rPr lang="en-US" dirty="0"/>
              <a:t>The Document begins with </a:t>
            </a:r>
            <a:r>
              <a:rPr lang="en-US" dirty="0">
                <a:hlinkClick r:id="rId3"/>
              </a:rPr>
              <a:t>you@purdue.edu</a:t>
            </a:r>
            <a:r>
              <a:rPr lang="en-US" dirty="0"/>
              <a:t>. It advances to your vendor aka consultant. It then advances to the approver usually a supervisor or </a:t>
            </a:r>
            <a:r>
              <a:rPr lang="en-US" u="sng" dirty="0">
                <a:solidFill>
                  <a:srgbClr val="0070C0"/>
                </a:solidFill>
              </a:rPr>
              <a:t>department head @purdue.edu </a:t>
            </a:r>
            <a:r>
              <a:rPr lang="en-US" dirty="0"/>
              <a:t>. It then goes back to </a:t>
            </a:r>
            <a:r>
              <a:rPr lang="en-US" dirty="0">
                <a:hlinkClick r:id="rId3"/>
              </a:rPr>
              <a:t>you@purdue.edu</a:t>
            </a:r>
            <a:r>
              <a:rPr lang="en-US" dirty="0"/>
              <a:t>.</a:t>
            </a:r>
          </a:p>
          <a:p>
            <a:r>
              <a:rPr lang="en-US" dirty="0"/>
              <a:t>Everyone must be aware of their role in the process for it to be successful.</a:t>
            </a:r>
          </a:p>
        </p:txBody>
      </p:sp>
    </p:spTree>
    <p:extLst>
      <p:ext uri="{BB962C8B-B14F-4D97-AF65-F5344CB8AC3E}">
        <p14:creationId xmlns:p14="http://schemas.microsoft.com/office/powerpoint/2010/main" val="972598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5747" y="492177"/>
            <a:ext cx="3700849" cy="466897"/>
          </a:xfrm>
        </p:spPr>
        <p:txBody>
          <a:bodyPr/>
          <a:lstStyle/>
          <a:p>
            <a:r>
              <a:rPr lang="en-US" sz="1200" dirty="0">
                <a:latin typeface="Calibri Light" panose="020F0302020204030204" pitchFamily="34" charset="0"/>
                <a:cs typeface="Calibri Light" panose="020F0302020204030204" pitchFamily="34" charset="0"/>
              </a:rPr>
              <a:t>PAYEE CERTIFICTION POWER FORM! </a:t>
            </a:r>
            <a:endParaRPr lang="en-US" sz="1200" dirty="0"/>
          </a:p>
        </p:txBody>
      </p:sp>
      <p:sp>
        <p:nvSpPr>
          <p:cNvPr id="3" name="Content Placeholder 2"/>
          <p:cNvSpPr>
            <a:spLocks noGrp="1"/>
          </p:cNvSpPr>
          <p:nvPr>
            <p:ph idx="1"/>
          </p:nvPr>
        </p:nvSpPr>
        <p:spPr>
          <a:xfrm>
            <a:off x="6261242" y="1740023"/>
            <a:ext cx="4889111" cy="4944292"/>
          </a:xfrm>
        </p:spPr>
        <p:txBody>
          <a:bodyPr/>
          <a:lstStyle/>
          <a:p>
            <a:pPr marL="0" indent="0">
              <a:spcBef>
                <a:spcPts val="500"/>
              </a:spcBef>
              <a:buNone/>
            </a:pPr>
            <a:r>
              <a:rPr lang="en-US" sz="1300" dirty="0"/>
              <a:t>This form needs to be completed for sole proprietors, single member LLC’s, and individuals who are </a:t>
            </a:r>
            <a:r>
              <a:rPr lang="en-US" sz="1300" b="1" dirty="0"/>
              <a:t>NOT Employees/Grad Assistants and have not been identified as one-time vendors by the AP Department</a:t>
            </a:r>
            <a:r>
              <a:rPr lang="en-US" sz="1300" dirty="0"/>
              <a:t>.</a:t>
            </a:r>
          </a:p>
          <a:p>
            <a:pPr marL="0" indent="0">
              <a:spcBef>
                <a:spcPts val="500"/>
              </a:spcBef>
              <a:buNone/>
            </a:pPr>
            <a:r>
              <a:rPr lang="en-US" sz="1300" dirty="0"/>
              <a:t>A copy of the Professional Services Agreement needs to be attached to the DIV being processed through DocuSign if the Statement of Work has been executed for the entity/individual.</a:t>
            </a:r>
          </a:p>
          <a:p>
            <a:pPr marL="0" indent="0">
              <a:spcBef>
                <a:spcPts val="500"/>
              </a:spcBef>
              <a:buNone/>
            </a:pPr>
            <a:r>
              <a:rPr lang="en-US" sz="1300" dirty="0"/>
              <a:t>If VISA Type is F1, a Glacier packet should be included. </a:t>
            </a:r>
          </a:p>
          <a:p>
            <a:pPr marL="0" indent="0">
              <a:spcBef>
                <a:spcPts val="500"/>
              </a:spcBef>
              <a:buNone/>
            </a:pPr>
            <a:r>
              <a:rPr lang="en-US" sz="1300" dirty="0"/>
              <a:t>The information provided by the Payee is used to confirm all information is updated in the Tax Department in the SAP accounting system prior to processing payment.</a:t>
            </a:r>
          </a:p>
          <a:p>
            <a:pPr marL="0" indent="0">
              <a:spcBef>
                <a:spcPts val="500"/>
              </a:spcBef>
              <a:buNone/>
            </a:pPr>
            <a:r>
              <a:rPr lang="en-US" sz="1300" dirty="0"/>
              <a:t>When putting in the email addresses of employees, it is best to use: </a:t>
            </a:r>
            <a:r>
              <a:rPr lang="en-US" sz="1300" dirty="0">
                <a:solidFill>
                  <a:schemeClr val="accent4">
                    <a:lumMod val="50000"/>
                  </a:schemeClr>
                </a:solidFill>
              </a:rPr>
              <a:t>…..@purdue.edu </a:t>
            </a:r>
          </a:p>
          <a:p>
            <a:pPr marL="0" indent="0">
              <a:spcBef>
                <a:spcPts val="500"/>
              </a:spcBef>
              <a:buNone/>
            </a:pPr>
            <a:r>
              <a:rPr lang="en-US" sz="1300" dirty="0">
                <a:solidFill>
                  <a:schemeClr val="accent4">
                    <a:lumMod val="50000"/>
                  </a:schemeClr>
                </a:solidFill>
              </a:rPr>
              <a:t>*The </a:t>
            </a:r>
            <a:r>
              <a:rPr lang="en-US" sz="1300" dirty="0" err="1">
                <a:solidFill>
                  <a:schemeClr val="accent4">
                    <a:lumMod val="50000"/>
                  </a:schemeClr>
                </a:solidFill>
              </a:rPr>
              <a:t>Docusign</a:t>
            </a:r>
            <a:r>
              <a:rPr lang="en-US" sz="1300" dirty="0">
                <a:solidFill>
                  <a:schemeClr val="accent4">
                    <a:lumMod val="50000"/>
                  </a:schemeClr>
                </a:solidFill>
              </a:rPr>
              <a:t> will appear in the email of the approver as:  </a:t>
            </a:r>
            <a:r>
              <a:rPr lang="en-US" sz="1300" dirty="0">
                <a:solidFill>
                  <a:schemeClr val="accent4">
                    <a:lumMod val="50000"/>
                  </a:schemeClr>
                </a:solidFill>
                <a:hlinkClick r:id="rId3">
                  <a:extLst>
                    <a:ext uri="{A12FA001-AC4F-418D-AE19-62706E023703}">
                      <ahyp:hlinkClr xmlns:ahyp="http://schemas.microsoft.com/office/drawing/2018/hyperlinkcolor" val="tx"/>
                    </a:ext>
                  </a:extLst>
                </a:hlinkClick>
              </a:rPr>
              <a:t>Docusign@purdue.edu</a:t>
            </a:r>
            <a:endParaRPr lang="en-US" sz="1300" dirty="0">
              <a:solidFill>
                <a:schemeClr val="accent4">
                  <a:lumMod val="50000"/>
                </a:schemeClr>
              </a:solidFill>
            </a:endParaRPr>
          </a:p>
          <a:p>
            <a:pPr marL="0" indent="0">
              <a:spcBef>
                <a:spcPts val="500"/>
              </a:spcBef>
              <a:buNone/>
            </a:pPr>
            <a:r>
              <a:rPr lang="en-US" sz="1300" dirty="0"/>
              <a:t>The GL will be placed on the Payee Certification Form by the Account Coordinator – DO NOT complete this area! Consult your Account Coordinator on how to add a text box for them to complete this information.</a:t>
            </a:r>
          </a:p>
          <a:p>
            <a:pPr marL="0" indent="0">
              <a:spcBef>
                <a:spcPts val="500"/>
              </a:spcBef>
              <a:buNone/>
            </a:pPr>
            <a:r>
              <a:rPr lang="fr-FR" sz="1300" u="sng" dirty="0">
                <a:ea typeface="Calibri" panose="020F0502020204030204" pitchFamily="34" charset="0"/>
                <a:hlinkClick r:id="rId4"/>
              </a:rPr>
              <a:t>https://PowerForm </a:t>
            </a:r>
            <a:r>
              <a:rPr lang="fr-FR" sz="1300" u="sng" dirty="0" err="1">
                <a:ea typeface="Calibri" panose="020F0502020204030204" pitchFamily="34" charset="0"/>
                <a:hlinkClick r:id="rId4"/>
              </a:rPr>
              <a:t>Payee</a:t>
            </a:r>
            <a:r>
              <a:rPr lang="fr-FR" sz="1300" u="sng" dirty="0">
                <a:ea typeface="Calibri" panose="020F0502020204030204" pitchFamily="34" charset="0"/>
                <a:hlinkClick r:id="rId4"/>
              </a:rPr>
              <a:t> Certification.docusign.net</a:t>
            </a:r>
            <a:endParaRPr lang="en-US" sz="1300" u="sng" dirty="0">
              <a:ea typeface="Calibri" panose="020F0502020204030204" pitchFamily="34" charset="0"/>
            </a:endParaRPr>
          </a:p>
          <a:p>
            <a:pPr marL="0" indent="0">
              <a:spcBef>
                <a:spcPts val="500"/>
              </a:spcBef>
              <a:buNone/>
            </a:pPr>
            <a:r>
              <a:rPr lang="en-US" sz="1300" dirty="0"/>
              <a:t>When NOT using the Power Form Process, the Payee Certification Form is to either be all handwritten or all typed. </a:t>
            </a:r>
          </a:p>
          <a:p>
            <a:pPr marL="0" indent="0">
              <a:spcBef>
                <a:spcPts val="500"/>
              </a:spcBef>
              <a:buNone/>
            </a:pPr>
            <a:endParaRPr lang="en-US" sz="13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24</a:t>
            </a:fld>
            <a:endParaRPr lang="en-US" sz="1200" dirty="0">
              <a:solidFill>
                <a:schemeClr val="tx1"/>
              </a:solidFill>
            </a:endParaRPr>
          </a:p>
        </p:txBody>
      </p:sp>
      <p:pic>
        <p:nvPicPr>
          <p:cNvPr id="5" name="Content Placeholder 11" title="Payee Certification Form"/>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0" y="9984"/>
            <a:ext cx="6115594" cy="610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396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868299" y="1848773"/>
            <a:ext cx="3840892" cy="4351338"/>
          </a:xfrm>
        </p:spPr>
        <p:txBody>
          <a:bodyPr/>
          <a:lstStyle/>
          <a:p>
            <a:pPr marL="0" indent="0">
              <a:buNone/>
            </a:pPr>
            <a:r>
              <a:rPr lang="en-US" sz="1600" b="1" u="sng" dirty="0"/>
              <a:t>Only Meant to be used in Extenuating Circumstances </a:t>
            </a:r>
          </a:p>
          <a:p>
            <a:pPr marL="0" indent="0">
              <a:buNone/>
            </a:pPr>
            <a:r>
              <a:rPr lang="en-US" sz="1600" dirty="0">
                <a:latin typeface="+mj-lt"/>
              </a:rPr>
              <a:t>If for some reason the student and/or individual cannot or is not capable of completing parts of the Sub-9 on their own, they may give you the information and you may do it for them under one of the listed extenuating circumstances. HOWEVER, YOU MAY NOT SIGN THE SUB-9 ON THEIR BEHALF. Please remember, by utilizing this form, you are taking responsibility that the information contained herein is correct as given to you by the vendor. </a:t>
            </a:r>
            <a:endParaRPr lang="en-US" sz="1600" b="1" u="sng" dirty="0">
              <a:latin typeface="+mj-lt"/>
            </a:endParaRPr>
          </a:p>
          <a:p>
            <a:pPr marL="0" indent="0">
              <a:buNone/>
            </a:pPr>
            <a:endParaRPr lang="en-US" sz="16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25</a:t>
            </a:fld>
            <a:endParaRPr lang="en-US" sz="1200" dirty="0">
              <a:solidFill>
                <a:schemeClr val="tx1"/>
              </a:solidFill>
            </a:endParaRPr>
          </a:p>
        </p:txBody>
      </p:sp>
      <p:pic>
        <p:nvPicPr>
          <p:cNvPr id="5" name="Picture 4" title="Accounts Payable Procedure">
            <a:extLst>
              <a:ext uri="{FF2B5EF4-FFF2-40B4-BE49-F238E27FC236}">
                <a16:creationId xmlns:a16="http://schemas.microsoft.com/office/drawing/2014/main" id="{B6809CE2-F24A-4ECD-B64C-CCF7094F02F0}"/>
              </a:ext>
            </a:extLst>
          </p:cNvPr>
          <p:cNvPicPr>
            <a:picLocks noChangeAspect="1"/>
          </p:cNvPicPr>
          <p:nvPr/>
        </p:nvPicPr>
        <p:blipFill>
          <a:blip r:embed="rId2"/>
          <a:stretch>
            <a:fillRect/>
          </a:stretch>
        </p:blipFill>
        <p:spPr>
          <a:xfrm>
            <a:off x="0" y="-8878"/>
            <a:ext cx="6533965" cy="6367074"/>
          </a:xfrm>
          <a:prstGeom prst="rect">
            <a:avLst/>
          </a:prstGeom>
        </p:spPr>
      </p:pic>
    </p:spTree>
    <p:extLst>
      <p:ext uri="{BB962C8B-B14F-4D97-AF65-F5344CB8AC3E}">
        <p14:creationId xmlns:p14="http://schemas.microsoft.com/office/powerpoint/2010/main" val="1754018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0232" y="637891"/>
            <a:ext cx="2028568" cy="343329"/>
          </a:xfrm>
        </p:spPr>
        <p:txBody>
          <a:bodyPr/>
          <a:lstStyle/>
          <a:p>
            <a:r>
              <a:rPr lang="en-US" sz="2000" dirty="0"/>
              <a:t> </a:t>
            </a:r>
            <a:r>
              <a:rPr lang="en-US" sz="2000" b="1" dirty="0"/>
              <a:t>SUBSTITUTE W-9</a:t>
            </a:r>
            <a:endParaRPr lang="en-US" sz="2000" dirty="0"/>
          </a:p>
        </p:txBody>
      </p:sp>
      <p:sp>
        <p:nvSpPr>
          <p:cNvPr id="3" name="Content Placeholder 2"/>
          <p:cNvSpPr>
            <a:spLocks noGrp="1"/>
          </p:cNvSpPr>
          <p:nvPr>
            <p:ph idx="1"/>
          </p:nvPr>
        </p:nvSpPr>
        <p:spPr>
          <a:xfrm>
            <a:off x="5601810" y="1075990"/>
            <a:ext cx="5060272" cy="5613142"/>
          </a:xfrm>
        </p:spPr>
        <p:txBody>
          <a:bodyPr/>
          <a:lstStyle/>
          <a:p>
            <a:pPr marL="0" indent="0">
              <a:buNone/>
            </a:pPr>
            <a:r>
              <a:rPr lang="en-US" sz="1300" dirty="0"/>
              <a:t>This form is necessary for all new or changes to, a current individual or sole proprietor, or single-member LLC. This form is to be completed exclusively by the vendor. </a:t>
            </a:r>
          </a:p>
          <a:p>
            <a:pPr marL="0" indent="0">
              <a:buNone/>
            </a:pPr>
            <a:r>
              <a:rPr lang="en-US" sz="1300" dirty="0"/>
              <a:t>We NEED to have a Banking Phone Number from the Vendor! This area may not be omitted.</a:t>
            </a:r>
          </a:p>
          <a:p>
            <a:pPr marL="0" indent="0">
              <a:buNone/>
            </a:pPr>
            <a:r>
              <a:rPr lang="en-US" sz="1300" b="1" dirty="0"/>
              <a:t>The Vendor needs to complete the following :</a:t>
            </a:r>
          </a:p>
          <a:p>
            <a:pPr marL="342900" indent="-342900">
              <a:buAutoNum type="arabicPeriod"/>
            </a:pPr>
            <a:r>
              <a:rPr lang="en-US" sz="1300" dirty="0"/>
              <a:t>Taxpayer Information </a:t>
            </a:r>
          </a:p>
          <a:p>
            <a:pPr marL="342900" indent="-342900">
              <a:buAutoNum type="arabicPeriod"/>
            </a:pPr>
            <a:r>
              <a:rPr lang="en-US" sz="1300" dirty="0"/>
              <a:t>Taxpayer Identification Number </a:t>
            </a:r>
          </a:p>
          <a:p>
            <a:pPr marL="342900" indent="-342900">
              <a:buAutoNum type="arabicPeriod"/>
            </a:pPr>
            <a:r>
              <a:rPr lang="en-US" sz="1300" dirty="0"/>
              <a:t>Business Type </a:t>
            </a:r>
          </a:p>
          <a:p>
            <a:pPr marL="342900" indent="-342900">
              <a:buAutoNum type="arabicPeriod"/>
            </a:pPr>
            <a:r>
              <a:rPr lang="en-US" sz="1300" dirty="0"/>
              <a:t>Citizenship</a:t>
            </a:r>
          </a:p>
          <a:p>
            <a:pPr marL="342900" indent="-342900">
              <a:buAutoNum type="arabicPeriod"/>
            </a:pPr>
            <a:r>
              <a:rPr lang="en-US" sz="1300" dirty="0"/>
              <a:t>Purdue University –Related Disclosures </a:t>
            </a:r>
          </a:p>
          <a:p>
            <a:pPr marL="342900" indent="-342900">
              <a:buAutoNum type="arabicPeriod"/>
            </a:pPr>
            <a:r>
              <a:rPr lang="en-US" sz="1300" dirty="0"/>
              <a:t>Payment method </a:t>
            </a:r>
          </a:p>
          <a:p>
            <a:pPr marL="0" indent="0">
              <a:spcBef>
                <a:spcPts val="300"/>
              </a:spcBef>
              <a:buNone/>
            </a:pPr>
            <a:r>
              <a:rPr lang="en-US" sz="1300" dirty="0"/>
              <a:t>The information on this form is used to set up the vendor in the SAP accounting system. This form would be needed for current vendors if there is a change in their Citizenship,  Name, Address, TIN#, Banking Number, or Business Type.</a:t>
            </a:r>
          </a:p>
          <a:p>
            <a:pPr marL="0" indent="0">
              <a:spcBef>
                <a:spcPts val="300"/>
              </a:spcBef>
              <a:buNone/>
            </a:pPr>
            <a:r>
              <a:rPr lang="en-US" sz="1300" b="1" dirty="0"/>
              <a:t>Also, please be sure to work with your staff to advise that </a:t>
            </a:r>
            <a:r>
              <a:rPr lang="en-US" sz="1300" b="1" dirty="0">
                <a:solidFill>
                  <a:schemeClr val="accent4">
                    <a:lumMod val="50000"/>
                  </a:schemeClr>
                </a:solidFill>
              </a:rPr>
              <a:t>we can not RUSH payments to vendors</a:t>
            </a:r>
            <a:r>
              <a:rPr lang="en-US" sz="1300" b="1" dirty="0"/>
              <a:t>.</a:t>
            </a:r>
          </a:p>
          <a:p>
            <a:pPr marL="0" indent="0">
              <a:spcBef>
                <a:spcPts val="300"/>
              </a:spcBef>
              <a:buNone/>
            </a:pPr>
            <a:r>
              <a:rPr lang="en-US" sz="1300" dirty="0">
                <a:hlinkClick r:id="rId2" action="ppaction://hlinkfile"/>
              </a:rPr>
              <a:t>Substitute W-9</a:t>
            </a:r>
            <a:endParaRPr lang="en-US" sz="1300" dirty="0"/>
          </a:p>
          <a:p>
            <a:pPr marL="0" indent="0">
              <a:spcBef>
                <a:spcPts val="300"/>
              </a:spcBef>
              <a:buNone/>
            </a:pPr>
            <a:endParaRPr lang="en-US" sz="1300" b="1" dirty="0"/>
          </a:p>
          <a:p>
            <a:pPr marL="0" indent="0">
              <a:buNone/>
            </a:pPr>
            <a:endParaRPr lang="en-US" sz="13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26</a:t>
            </a:fld>
            <a:endParaRPr lang="en-US" sz="1200" dirty="0">
              <a:solidFill>
                <a:schemeClr val="tx1"/>
              </a:solidFill>
            </a:endParaRPr>
          </a:p>
        </p:txBody>
      </p:sp>
      <p:sp>
        <p:nvSpPr>
          <p:cNvPr id="6" name="Rectangle 5"/>
          <p:cNvSpPr/>
          <p:nvPr/>
        </p:nvSpPr>
        <p:spPr>
          <a:xfrm>
            <a:off x="5601810" y="6364403"/>
            <a:ext cx="6096000" cy="292388"/>
          </a:xfrm>
          <a:prstGeom prst="rect">
            <a:avLst/>
          </a:prstGeom>
        </p:spPr>
        <p:txBody>
          <a:bodyPr>
            <a:spAutoFit/>
          </a:bodyPr>
          <a:lstStyle/>
          <a:p>
            <a:r>
              <a:rPr lang="en-US" sz="1300" dirty="0">
                <a:solidFill>
                  <a:schemeClr val="accent4">
                    <a:lumMod val="50000"/>
                  </a:schemeClr>
                </a:solidFill>
              </a:rPr>
              <a:t>**No areas may be left blank on the form. This form may not be altered.</a:t>
            </a:r>
          </a:p>
        </p:txBody>
      </p:sp>
      <p:pic>
        <p:nvPicPr>
          <p:cNvPr id="11" name="Picture 10" descr="A close-up of a form&#10;&#10;Description automatically generated">
            <a:extLst>
              <a:ext uri="{FF2B5EF4-FFF2-40B4-BE49-F238E27FC236}">
                <a16:creationId xmlns:a16="http://schemas.microsoft.com/office/drawing/2014/main" id="{91C0A2DD-E395-5893-E846-9C30FB16B1A9}"/>
              </a:ext>
            </a:extLst>
          </p:cNvPr>
          <p:cNvPicPr>
            <a:picLocks noChangeAspect="1"/>
          </p:cNvPicPr>
          <p:nvPr/>
        </p:nvPicPr>
        <p:blipFill>
          <a:blip r:embed="rId3"/>
          <a:stretch>
            <a:fillRect/>
          </a:stretch>
        </p:blipFill>
        <p:spPr>
          <a:xfrm>
            <a:off x="93164" y="0"/>
            <a:ext cx="5300072" cy="6858000"/>
          </a:xfrm>
          <a:prstGeom prst="rect">
            <a:avLst/>
          </a:prstGeom>
        </p:spPr>
      </p:pic>
    </p:spTree>
    <p:extLst>
      <p:ext uri="{BB962C8B-B14F-4D97-AF65-F5344CB8AC3E}">
        <p14:creationId xmlns:p14="http://schemas.microsoft.com/office/powerpoint/2010/main" val="405788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5583" y="807307"/>
            <a:ext cx="1155357" cy="446775"/>
          </a:xfrm>
        </p:spPr>
        <p:txBody>
          <a:bodyPr/>
          <a:lstStyle/>
          <a:p>
            <a:r>
              <a:rPr lang="en-US" sz="1800" b="1" dirty="0"/>
              <a:t>ACH Form</a:t>
            </a:r>
            <a:endParaRPr lang="en-US" sz="1800" dirty="0"/>
          </a:p>
        </p:txBody>
      </p:sp>
      <p:sp>
        <p:nvSpPr>
          <p:cNvPr id="3" name="Content Placeholder 2"/>
          <p:cNvSpPr>
            <a:spLocks noGrp="1"/>
          </p:cNvSpPr>
          <p:nvPr>
            <p:ph idx="1"/>
          </p:nvPr>
        </p:nvSpPr>
        <p:spPr>
          <a:xfrm>
            <a:off x="5616145" y="1477470"/>
            <a:ext cx="6444050" cy="4611085"/>
          </a:xfrm>
        </p:spPr>
        <p:txBody>
          <a:bodyPr/>
          <a:lstStyle/>
          <a:p>
            <a:pPr marL="0" indent="0">
              <a:lnSpc>
                <a:spcPct val="80000"/>
              </a:lnSpc>
              <a:spcBef>
                <a:spcPts val="200"/>
              </a:spcBef>
              <a:buNone/>
            </a:pPr>
            <a:r>
              <a:rPr lang="en-US" sz="1300" dirty="0"/>
              <a:t>This form is necessary for Electronic Funds Payments</a:t>
            </a:r>
            <a:r>
              <a:rPr lang="en-US" sz="1300" i="1" dirty="0"/>
              <a:t>. Accounts Payable can’t </a:t>
            </a:r>
          </a:p>
          <a:p>
            <a:pPr marL="0" indent="0">
              <a:lnSpc>
                <a:spcPct val="80000"/>
              </a:lnSpc>
              <a:spcBef>
                <a:spcPts val="200"/>
              </a:spcBef>
              <a:buNone/>
            </a:pPr>
            <a:r>
              <a:rPr lang="en-US" sz="1300" i="1" dirty="0"/>
              <a:t>accept the information written on an invoice as official banking information. </a:t>
            </a:r>
          </a:p>
          <a:p>
            <a:pPr marL="0" indent="0">
              <a:lnSpc>
                <a:spcPct val="80000"/>
              </a:lnSpc>
              <a:spcBef>
                <a:spcPts val="200"/>
              </a:spcBef>
              <a:buNone/>
            </a:pPr>
            <a:endParaRPr lang="en-US" sz="1300" i="1" dirty="0"/>
          </a:p>
          <a:p>
            <a:pPr marL="0" indent="0">
              <a:lnSpc>
                <a:spcPct val="80000"/>
              </a:lnSpc>
              <a:spcBef>
                <a:spcPts val="200"/>
              </a:spcBef>
              <a:buNone/>
            </a:pPr>
            <a:r>
              <a:rPr lang="en-US" sz="1300" b="1" dirty="0"/>
              <a:t>This form is used in conjunction with a W-9 Form </a:t>
            </a:r>
            <a:r>
              <a:rPr lang="en-US" sz="1300" dirty="0"/>
              <a:t>for non-personal payment vendors/payees.</a:t>
            </a:r>
          </a:p>
          <a:p>
            <a:pPr marL="0" indent="0">
              <a:lnSpc>
                <a:spcPct val="80000"/>
              </a:lnSpc>
              <a:spcBef>
                <a:spcPts val="200"/>
              </a:spcBef>
              <a:buNone/>
            </a:pPr>
            <a:r>
              <a:rPr lang="en-US" sz="1300" dirty="0"/>
              <a:t> An ACH is an electronic funds transfer. This method is less costly and safer than other methods of payment.</a:t>
            </a:r>
          </a:p>
          <a:p>
            <a:pPr marL="0" indent="0" algn="ctr">
              <a:lnSpc>
                <a:spcPct val="80000"/>
              </a:lnSpc>
              <a:spcBef>
                <a:spcPts val="200"/>
              </a:spcBef>
              <a:buNone/>
            </a:pPr>
            <a:endParaRPr lang="en-US" sz="1300" b="1" dirty="0"/>
          </a:p>
          <a:p>
            <a:pPr marL="0" indent="0" algn="ctr">
              <a:lnSpc>
                <a:spcPct val="80000"/>
              </a:lnSpc>
              <a:spcBef>
                <a:spcPts val="200"/>
              </a:spcBef>
              <a:buNone/>
            </a:pPr>
            <a:r>
              <a:rPr lang="en-US" sz="1300" b="1" dirty="0"/>
              <a:t>Instruction for ACH </a:t>
            </a:r>
          </a:p>
          <a:p>
            <a:pPr marL="342900" indent="-342900">
              <a:lnSpc>
                <a:spcPct val="80000"/>
              </a:lnSpc>
              <a:spcBef>
                <a:spcPts val="200"/>
              </a:spcBef>
              <a:buAutoNum type="arabicPeriod"/>
            </a:pPr>
            <a:r>
              <a:rPr lang="en-US" sz="1300" dirty="0"/>
              <a:t>The form is required for Direct Deposit payment. </a:t>
            </a:r>
          </a:p>
          <a:p>
            <a:pPr marL="342900" indent="-342900">
              <a:lnSpc>
                <a:spcPct val="80000"/>
              </a:lnSpc>
              <a:spcBef>
                <a:spcPts val="200"/>
              </a:spcBef>
              <a:buAutoNum type="arabicPeriod"/>
            </a:pPr>
            <a:r>
              <a:rPr lang="en-US" sz="13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This form is required if the vendor is a new vendor, or their banking or ACH has changed.</a:t>
            </a:r>
          </a:p>
          <a:p>
            <a:pPr marL="342900" indent="-342900">
              <a:lnSpc>
                <a:spcPct val="80000"/>
              </a:lnSpc>
              <a:spcBef>
                <a:spcPts val="200"/>
              </a:spcBef>
              <a:buAutoNum type="arabicPeriod"/>
            </a:pPr>
            <a:r>
              <a:rPr lang="en-US" sz="1300" dirty="0"/>
              <a:t>Check the box to indicate </a:t>
            </a:r>
            <a:r>
              <a:rPr lang="en-US" sz="1300" b="1" dirty="0"/>
              <a:t>NEW or CHANGE </a:t>
            </a:r>
          </a:p>
          <a:p>
            <a:pPr marL="342900" indent="-342900">
              <a:lnSpc>
                <a:spcPct val="80000"/>
              </a:lnSpc>
              <a:spcBef>
                <a:spcPts val="200"/>
              </a:spcBef>
              <a:buAutoNum type="arabicPeriod"/>
            </a:pPr>
            <a:r>
              <a:rPr lang="en-US" sz="1300" dirty="0"/>
              <a:t>Complete all of section one. Name, address, phone and email contact for remittance notification. </a:t>
            </a:r>
          </a:p>
          <a:p>
            <a:pPr marL="342900" indent="-342900">
              <a:lnSpc>
                <a:spcPct val="80000"/>
              </a:lnSpc>
              <a:spcBef>
                <a:spcPts val="200"/>
              </a:spcBef>
              <a:buAutoNum type="arabicPeriod"/>
            </a:pPr>
            <a:r>
              <a:rPr lang="en-US" sz="1300" dirty="0"/>
              <a:t>If a Change, the vendor must provide banking information that is on file at Purdue. </a:t>
            </a:r>
          </a:p>
          <a:p>
            <a:pPr marL="342900" indent="-342900">
              <a:lnSpc>
                <a:spcPct val="80000"/>
              </a:lnSpc>
              <a:spcBef>
                <a:spcPts val="200"/>
              </a:spcBef>
              <a:buAutoNum type="arabicPeriod"/>
            </a:pPr>
            <a:r>
              <a:rPr lang="en-US" sz="1300" dirty="0"/>
              <a:t>Section Two: ALL the information needs to be completed with the new account information. </a:t>
            </a:r>
            <a:endParaRPr lang="en-US" sz="1300" b="1" i="1" u="sng" dirty="0"/>
          </a:p>
          <a:p>
            <a:pPr marL="0" indent="0">
              <a:lnSpc>
                <a:spcPct val="80000"/>
              </a:lnSpc>
              <a:spcBef>
                <a:spcPts val="200"/>
              </a:spcBef>
              <a:buNone/>
            </a:pPr>
            <a:r>
              <a:rPr lang="en-US" sz="1300" b="1" i="1" u="sng" dirty="0"/>
              <a:t>REMINDER:</a:t>
            </a:r>
            <a:r>
              <a:rPr lang="en-US" sz="1300" b="1" dirty="0"/>
              <a:t>  </a:t>
            </a:r>
          </a:p>
          <a:p>
            <a:pPr marL="0" indent="0">
              <a:lnSpc>
                <a:spcPct val="80000"/>
              </a:lnSpc>
              <a:spcBef>
                <a:spcPts val="200"/>
              </a:spcBef>
              <a:buNone/>
            </a:pPr>
            <a:endParaRPr lang="en-US" sz="1300" b="1" dirty="0"/>
          </a:p>
          <a:p>
            <a:pPr marL="0" indent="0">
              <a:lnSpc>
                <a:spcPct val="80000"/>
              </a:lnSpc>
              <a:spcBef>
                <a:spcPts val="200"/>
              </a:spcBef>
              <a:buNone/>
            </a:pPr>
            <a:r>
              <a:rPr lang="en-US" sz="1300" b="1" dirty="0"/>
              <a:t>We NEED to have an </a:t>
            </a:r>
            <a:r>
              <a:rPr lang="en-US" sz="1300" b="1" dirty="0">
                <a:solidFill>
                  <a:schemeClr val="accent4">
                    <a:lumMod val="50000"/>
                  </a:schemeClr>
                </a:solidFill>
              </a:rPr>
              <a:t>EMAIL ADDRESS </a:t>
            </a:r>
            <a:r>
              <a:rPr lang="en-US" sz="1300" b="1" dirty="0"/>
              <a:t>in order to perform the following:  NEW/CHANGE vendor set up for BOTH corporation and individual.</a:t>
            </a:r>
          </a:p>
          <a:p>
            <a:pPr marL="0" indent="0">
              <a:lnSpc>
                <a:spcPct val="80000"/>
              </a:lnSpc>
              <a:spcBef>
                <a:spcPts val="200"/>
              </a:spcBef>
              <a:buNone/>
            </a:pPr>
            <a:r>
              <a:rPr lang="en-US" sz="1300" b="1" dirty="0">
                <a:solidFill>
                  <a:schemeClr val="accent4">
                    <a:lumMod val="50000"/>
                  </a:schemeClr>
                </a:solidFill>
              </a:rPr>
              <a:t>Even if the NEW/Change Vendor DOES NOT CHOOSE ACH/Direct Deposit Banking – An EMAIL ADDRESS &amp; VENDOR PHONE NUMBER ARE still REQUIRED to establish the vendor. </a:t>
            </a:r>
            <a:r>
              <a:rPr lang="en-US" sz="1300" b="1" dirty="0">
                <a:highlight>
                  <a:srgbClr val="FFFF00"/>
                </a:highlight>
              </a:rPr>
              <a:t> </a:t>
            </a:r>
            <a:r>
              <a:rPr lang="en-US" sz="1300" b="1" dirty="0">
                <a:solidFill>
                  <a:srgbClr val="FF0000"/>
                </a:solidFill>
                <a:highlight>
                  <a:srgbClr val="FFFF00"/>
                </a:highlight>
              </a:rPr>
              <a:t> </a:t>
            </a:r>
          </a:p>
          <a:p>
            <a:pPr marL="0" indent="0">
              <a:lnSpc>
                <a:spcPct val="80000"/>
              </a:lnSpc>
              <a:spcBef>
                <a:spcPts val="200"/>
              </a:spcBef>
              <a:buNone/>
            </a:pPr>
            <a:endParaRPr lang="en-US" sz="1300" b="1" i="1" u="sng" dirty="0"/>
          </a:p>
          <a:p>
            <a:pPr marL="0" indent="0">
              <a:lnSpc>
                <a:spcPct val="80000"/>
              </a:lnSpc>
              <a:spcBef>
                <a:spcPts val="200"/>
              </a:spcBef>
              <a:buNone/>
            </a:pPr>
            <a:r>
              <a:rPr lang="en-US" sz="1300" dirty="0">
                <a:hlinkClick r:id="rId2"/>
              </a:rPr>
              <a:t>IRS W-9 Form </a:t>
            </a:r>
            <a:r>
              <a:rPr lang="en-US" sz="1300" dirty="0"/>
              <a:t>   </a:t>
            </a:r>
            <a:r>
              <a:rPr lang="en-US" sz="1300" dirty="0">
                <a:hlinkClick r:id="rId3"/>
              </a:rPr>
              <a:t>ACH Form </a:t>
            </a:r>
            <a:endParaRPr lang="en-US" sz="1300" b="1" i="1" u="sng" dirty="0"/>
          </a:p>
          <a:p>
            <a:pPr marL="0" indent="0">
              <a:lnSpc>
                <a:spcPct val="80000"/>
              </a:lnSpc>
              <a:spcBef>
                <a:spcPts val="200"/>
              </a:spcBef>
              <a:buNone/>
            </a:pPr>
            <a:endParaRPr lang="en-US" sz="1300" b="1" i="1" u="sng" dirty="0"/>
          </a:p>
          <a:p>
            <a:pPr marL="0" indent="0">
              <a:lnSpc>
                <a:spcPct val="80000"/>
              </a:lnSpc>
              <a:spcBef>
                <a:spcPts val="200"/>
              </a:spcBef>
              <a:buNone/>
            </a:pPr>
            <a:endParaRPr lang="en-US" sz="1300" b="1" i="1" u="sng" dirty="0"/>
          </a:p>
          <a:p>
            <a:pPr marL="0" indent="0">
              <a:lnSpc>
                <a:spcPct val="80000"/>
              </a:lnSpc>
              <a:spcBef>
                <a:spcPts val="200"/>
              </a:spcBef>
              <a:buNone/>
            </a:pPr>
            <a:endParaRPr lang="en-US" sz="1300" b="1" i="1" u="sng" dirty="0"/>
          </a:p>
          <a:p>
            <a:pPr marL="0" indent="0">
              <a:lnSpc>
                <a:spcPct val="80000"/>
              </a:lnSpc>
              <a:spcBef>
                <a:spcPts val="200"/>
              </a:spcBef>
              <a:buNone/>
            </a:pPr>
            <a:endParaRPr lang="en-US" sz="1300" b="1" i="1" u="sng" dirty="0"/>
          </a:p>
          <a:p>
            <a:pPr marL="0" indent="0">
              <a:lnSpc>
                <a:spcPct val="80000"/>
              </a:lnSpc>
              <a:spcBef>
                <a:spcPts val="200"/>
              </a:spcBef>
              <a:buNone/>
            </a:pPr>
            <a:endParaRPr lang="en-US" sz="1300" b="1" i="1" u="sng" dirty="0"/>
          </a:p>
          <a:p>
            <a:pPr marL="0" indent="0">
              <a:lnSpc>
                <a:spcPct val="80000"/>
              </a:lnSpc>
              <a:spcBef>
                <a:spcPts val="200"/>
              </a:spcBef>
              <a:buNone/>
            </a:pPr>
            <a:endParaRPr lang="en-US" sz="1300" b="1" i="1" u="sng" dirty="0"/>
          </a:p>
          <a:p>
            <a:pPr marL="0" indent="0">
              <a:lnSpc>
                <a:spcPct val="80000"/>
              </a:lnSpc>
              <a:spcBef>
                <a:spcPts val="200"/>
              </a:spcBef>
              <a:buNone/>
            </a:pPr>
            <a:endParaRPr lang="en-US" sz="1300" dirty="0"/>
          </a:p>
          <a:p>
            <a:pPr marL="0" indent="0">
              <a:lnSpc>
                <a:spcPct val="80000"/>
              </a:lnSpc>
              <a:spcBef>
                <a:spcPts val="200"/>
              </a:spcBef>
              <a:buNone/>
            </a:pPr>
            <a:endParaRPr lang="en-US" sz="1300" dirty="0"/>
          </a:p>
          <a:p>
            <a:pPr marL="0" indent="0">
              <a:buNone/>
            </a:pPr>
            <a:endParaRPr lang="en-US" sz="13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27</a:t>
            </a:fld>
            <a:endParaRPr lang="en-US" sz="1200" dirty="0">
              <a:solidFill>
                <a:schemeClr val="tx1"/>
              </a:solidFill>
            </a:endParaRPr>
          </a:p>
        </p:txBody>
      </p:sp>
      <p:pic>
        <p:nvPicPr>
          <p:cNvPr id="5" name="Content Placeholder 5" title="ACH form"/>
          <p:cNvPicPr>
            <a:picLocks noChangeAspect="1"/>
          </p:cNvPicPr>
          <p:nvPr/>
        </p:nvPicPr>
        <p:blipFill>
          <a:blip r:embed="rId4"/>
          <a:stretch>
            <a:fillRect/>
          </a:stretch>
        </p:blipFill>
        <p:spPr bwMode="auto">
          <a:xfrm>
            <a:off x="41190" y="41189"/>
            <a:ext cx="5326912" cy="63266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411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605" y="1031672"/>
            <a:ext cx="2382795" cy="475134"/>
          </a:xfrm>
        </p:spPr>
        <p:txBody>
          <a:bodyPr/>
          <a:lstStyle/>
          <a:p>
            <a:r>
              <a:rPr lang="en-US" sz="1800" b="1" dirty="0"/>
              <a:t>WIRE TRANSFER FORM</a:t>
            </a:r>
            <a:endParaRPr lang="en-US" sz="1800" dirty="0"/>
          </a:p>
        </p:txBody>
      </p:sp>
      <p:sp>
        <p:nvSpPr>
          <p:cNvPr id="3" name="Content Placeholder 2"/>
          <p:cNvSpPr>
            <a:spLocks noGrp="1"/>
          </p:cNvSpPr>
          <p:nvPr>
            <p:ph idx="1"/>
          </p:nvPr>
        </p:nvSpPr>
        <p:spPr>
          <a:xfrm>
            <a:off x="6645876" y="1718383"/>
            <a:ext cx="4442254" cy="4351338"/>
          </a:xfrm>
        </p:spPr>
        <p:txBody>
          <a:bodyPr/>
          <a:lstStyle/>
          <a:p>
            <a:pPr marL="285750" indent="-285750"/>
            <a:r>
              <a:rPr lang="en-US" sz="1400" dirty="0"/>
              <a:t>*This form is used when funds are being sent from one account to the other with the bank being the “liaison” instead of the ACH.</a:t>
            </a:r>
          </a:p>
          <a:p>
            <a:pPr marL="285750" indent="-285750"/>
            <a:r>
              <a:rPr lang="en-US" sz="1400" dirty="0"/>
              <a:t>*A Wire Transfer Request Form and supporting documentation need to be attached with each payment request.</a:t>
            </a:r>
          </a:p>
          <a:p>
            <a:pPr marL="285750" indent="-285750"/>
            <a:r>
              <a:rPr lang="en-US" sz="1400" dirty="0"/>
              <a:t>*All International payments must be made via wire transfer if non-domestic banking.  </a:t>
            </a:r>
          </a:p>
          <a:p>
            <a:pPr marL="285750" indent="-285750"/>
            <a:r>
              <a:rPr lang="en-US" sz="1400" dirty="0"/>
              <a:t>*Reminder that if setting up the vendor as a new Foreign Vendor, AP will need the W-8BEN-E or W-BEN depending on the vendor type.</a:t>
            </a:r>
          </a:p>
          <a:p>
            <a:pPr marL="285750" indent="-285750"/>
            <a:r>
              <a:rPr lang="en-US" sz="1400" b="1" dirty="0"/>
              <a:t>*</a:t>
            </a:r>
            <a:r>
              <a:rPr lang="en-US" sz="1400" dirty="0"/>
              <a:t>Foreign Software purchase may be subject to 30% tax withholding upfront required by the IRS.</a:t>
            </a:r>
            <a:r>
              <a:rPr lang="en-US" sz="1400" b="1" dirty="0"/>
              <a:t> </a:t>
            </a:r>
            <a:r>
              <a:rPr lang="en-US" sz="1400" dirty="0"/>
              <a:t>   </a:t>
            </a:r>
          </a:p>
          <a:p>
            <a:pPr marL="285750" indent="-285750"/>
            <a:r>
              <a:rPr lang="en-US" sz="1400" b="1" dirty="0"/>
              <a:t>*Please contact your Business Manager with any questions pertaining to the Wire Transfer Process.</a:t>
            </a:r>
          </a:p>
          <a:p>
            <a:pPr marL="0" indent="0">
              <a:buNone/>
            </a:pPr>
            <a:r>
              <a:rPr lang="en-US" sz="1400" dirty="0">
                <a:hlinkClick r:id="rId2"/>
              </a:rPr>
              <a:t>Wire Transfer Request Form</a:t>
            </a:r>
            <a:endParaRPr lang="en-US" sz="1400" dirty="0"/>
          </a:p>
          <a:p>
            <a:endParaRPr lang="en-US" sz="1400" dirty="0">
              <a:solidFill>
                <a:srgbClr val="000000"/>
              </a:solidFill>
            </a:endParaRPr>
          </a:p>
          <a:p>
            <a:endParaRPr lang="en-US" sz="14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28</a:t>
            </a:fld>
            <a:endParaRPr lang="en-US" sz="1200" dirty="0">
              <a:solidFill>
                <a:schemeClr val="tx1"/>
              </a:solidFill>
            </a:endParaRPr>
          </a:p>
        </p:txBody>
      </p:sp>
      <p:pic>
        <p:nvPicPr>
          <p:cNvPr id="5" name="Content Placeholder 4" title="Wire Transfer Request Form"/>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 y="0"/>
            <a:ext cx="6462944" cy="636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071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9039"/>
            <a:ext cx="10515600" cy="1325563"/>
          </a:xfrm>
        </p:spPr>
        <p:txBody>
          <a:bodyPr/>
          <a:lstStyle/>
          <a:p>
            <a:r>
              <a:rPr lang="en-US" sz="2400" dirty="0"/>
              <a:t>SECTION THREE – ONE-TIME VENDOR</a:t>
            </a:r>
          </a:p>
        </p:txBody>
      </p:sp>
      <p:sp>
        <p:nvSpPr>
          <p:cNvPr id="3" name="Content Placeholder 2"/>
          <p:cNvSpPr>
            <a:spLocks noGrp="1"/>
          </p:cNvSpPr>
          <p:nvPr>
            <p:ph idx="1"/>
          </p:nvPr>
        </p:nvSpPr>
        <p:spPr>
          <a:xfrm>
            <a:off x="838200" y="3072714"/>
            <a:ext cx="10515600" cy="1247089"/>
          </a:xfrm>
        </p:spPr>
        <p:txBody>
          <a:bodyPr/>
          <a:lstStyle/>
          <a:p>
            <a:pPr marL="0" indent="0" defTabSz="233172">
              <a:spcAft>
                <a:spcPts val="600"/>
              </a:spcAft>
              <a:buNone/>
            </a:pPr>
            <a:r>
              <a:rPr lang="en-US" sz="1800" dirty="0">
                <a:latin typeface="+mj-lt"/>
              </a:rPr>
              <a:t>FORMS 17C </a:t>
            </a:r>
          </a:p>
          <a:p>
            <a:pPr marL="0" indent="0" defTabSz="233172">
              <a:spcAft>
                <a:spcPts val="600"/>
              </a:spcAft>
              <a:buNone/>
            </a:pPr>
            <a:r>
              <a:rPr lang="en-US" sz="1800" dirty="0">
                <a:latin typeface="+mj-lt"/>
              </a:rPr>
              <a:t>ONE-TIME VENDOR EXCEL SPREADSHEET</a:t>
            </a:r>
          </a:p>
          <a:p>
            <a:pPr marL="0" indent="0">
              <a:buNone/>
            </a:pPr>
            <a:endParaRPr lang="en-US" sz="18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29</a:t>
            </a:fld>
            <a:endParaRPr lang="en-US" sz="1200" dirty="0">
              <a:solidFill>
                <a:schemeClr val="tx1"/>
              </a:solidFill>
            </a:endParaRPr>
          </a:p>
        </p:txBody>
      </p:sp>
    </p:spTree>
    <p:extLst>
      <p:ext uri="{BB962C8B-B14F-4D97-AF65-F5344CB8AC3E}">
        <p14:creationId xmlns:p14="http://schemas.microsoft.com/office/powerpoint/2010/main" val="1268878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541037"/>
          </a:xfrm>
        </p:spPr>
        <p:txBody>
          <a:bodyPr/>
          <a:lstStyle/>
          <a:p>
            <a:r>
              <a:rPr lang="en-US" b="1" dirty="0"/>
              <a:t>Agenda</a:t>
            </a:r>
            <a:endParaRPr lang="en-US" dirty="0"/>
          </a:p>
        </p:txBody>
      </p:sp>
      <p:sp>
        <p:nvSpPr>
          <p:cNvPr id="5" name="Content Placeholder 4"/>
          <p:cNvSpPr>
            <a:spLocks noGrp="1"/>
          </p:cNvSpPr>
          <p:nvPr>
            <p:ph sz="half" idx="1"/>
          </p:nvPr>
        </p:nvSpPr>
        <p:spPr>
          <a:xfrm>
            <a:off x="838200" y="1021492"/>
            <a:ext cx="5181600" cy="5605551"/>
          </a:xfrm>
        </p:spPr>
        <p:txBody>
          <a:bodyPr/>
          <a:lstStyle/>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New &amp; Review – Let’s Get Started!</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 – WELCOME!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 – Mission, Goal &amp; Vision</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 AGENDA</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4 - </a:t>
            </a:r>
            <a:r>
              <a:rPr lang="en-US" sz="1200" b="1" u="sng" dirty="0">
                <a:solidFill>
                  <a:schemeClr val="accent4">
                    <a:lumMod val="75000"/>
                  </a:schemeClr>
                </a:solidFill>
                <a:latin typeface="+mj-lt"/>
                <a:cs typeface="Calibri" panose="020F0502020204030204" pitchFamily="34" charset="0"/>
              </a:rPr>
              <a:t>SECTION ONE – EXPECTATIONS &amp; RESPONSIBILITIES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5 – Programs and Procedures</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6– Return address for VOIDED checks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7.8 – Department Responsibilities when placing an order</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9,10,11– INVOICE – Due Diligence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12,13,14– Importance of Processes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15,16– Cyber Threats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17 – Important Key Factors When Updating Vendors!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18 - </a:t>
            </a:r>
            <a:r>
              <a:rPr lang="en-US" sz="1200" b="1" u="sng" dirty="0">
                <a:solidFill>
                  <a:schemeClr val="accent4">
                    <a:lumMod val="75000"/>
                  </a:schemeClr>
                </a:solidFill>
                <a:latin typeface="+mj-lt"/>
                <a:cs typeface="Calibri" panose="020F0502020204030204" pitchFamily="34" charset="0"/>
              </a:rPr>
              <a:t>SECTION TWO – FORMS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19 – Electronic Signature</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20- DIV</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21– HELD Check</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22– Credit Memo</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23, 24– Payee Certification Form (Power Form)</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25 – Outside Entity Exception Form</a:t>
            </a:r>
          </a:p>
          <a:p>
            <a:endParaRPr lang="en-US" sz="1300" dirty="0">
              <a:latin typeface="+mj-lt"/>
            </a:endParaRPr>
          </a:p>
        </p:txBody>
      </p:sp>
      <p:sp>
        <p:nvSpPr>
          <p:cNvPr id="6" name="Content Placeholder 5"/>
          <p:cNvSpPr>
            <a:spLocks noGrp="1"/>
          </p:cNvSpPr>
          <p:nvPr>
            <p:ph sz="half" idx="2"/>
          </p:nvPr>
        </p:nvSpPr>
        <p:spPr>
          <a:xfrm>
            <a:off x="6172200" y="906162"/>
            <a:ext cx="5181600" cy="5445211"/>
          </a:xfrm>
        </p:spPr>
        <p:txBody>
          <a:bodyPr/>
          <a:lstStyle/>
          <a:p>
            <a:pPr marL="0" indent="0" defTabSz="676656">
              <a:lnSpc>
                <a:spcPct val="107000"/>
              </a:lnSpc>
              <a:spcBef>
                <a:spcPts val="740"/>
              </a:spcBef>
              <a:buNone/>
            </a:pPr>
            <a:endParaRPr lang="en-US" sz="1300" b="1" dirty="0">
              <a:solidFill>
                <a:prstClr val="black"/>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26 – Substitute W-9</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27– ACH Form</a:t>
            </a:r>
          </a:p>
          <a:p>
            <a:pPr marL="0" indent="0" defTabSz="676656">
              <a:lnSpc>
                <a:spcPct val="107000"/>
              </a:lnSpc>
              <a:spcBef>
                <a:spcPts val="740"/>
              </a:spcBef>
              <a:buNone/>
            </a:pPr>
            <a:r>
              <a:rPr lang="en-US" sz="1200" b="1" dirty="0">
                <a:solidFill>
                  <a:prstClr val="black"/>
                </a:solidFill>
                <a:latin typeface="+mj-lt"/>
                <a:ea typeface="Calibri" panose="020F0502020204030204" pitchFamily="34" charset="0"/>
                <a:cs typeface="Calibri" panose="020F0502020204030204" pitchFamily="34" charset="0"/>
              </a:rPr>
              <a:t>Pg. 28 – Wire Transfer Form</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29– </a:t>
            </a:r>
            <a:r>
              <a:rPr lang="en-US" sz="1200" b="1" u="sng" dirty="0">
                <a:solidFill>
                  <a:schemeClr val="accent4">
                    <a:lumMod val="75000"/>
                  </a:schemeClr>
                </a:solidFill>
                <a:latin typeface="+mj-lt"/>
                <a:cs typeface="Calibri" panose="020F0502020204030204" pitchFamily="34" charset="0"/>
              </a:rPr>
              <a:t>SECTION THREE – ONE-TIME VENDOR</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30– Prospective Employee Reimbursement</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31 – One-Time Vendor Spreadsheet – Excel Format</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32, 33, 34 - One-time Vendor Request Types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35 – </a:t>
            </a:r>
            <a:r>
              <a:rPr lang="en-US" sz="1200" b="1" u="sng" dirty="0">
                <a:solidFill>
                  <a:schemeClr val="accent4">
                    <a:lumMod val="75000"/>
                  </a:schemeClr>
                </a:solidFill>
                <a:latin typeface="+mj-lt"/>
                <a:cs typeface="Calibri" panose="020F0502020204030204" pitchFamily="34" charset="0"/>
              </a:rPr>
              <a:t>SECTION FOUR – OTHER PAYMENTS TYPES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36 – Nonresident Alien Payments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37 – “Other” Payments Training </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38 -  Prizes and Awards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39– Non-Employee/Employee Reimbursement</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40 – CASH ADVANCE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41 -</a:t>
            </a:r>
            <a:r>
              <a:rPr lang="en-US" sz="1200" b="1" u="sng" dirty="0">
                <a:solidFill>
                  <a:schemeClr val="accent4">
                    <a:lumMod val="75000"/>
                  </a:schemeClr>
                </a:solidFill>
                <a:latin typeface="+mj-lt"/>
                <a:cs typeface="Calibri" panose="020F0502020204030204" pitchFamily="34" charset="0"/>
              </a:rPr>
              <a:t> SECTION FIVE  -  </a:t>
            </a:r>
            <a:r>
              <a:rPr lang="en-US" sz="1200" b="1" u="sng" dirty="0">
                <a:solidFill>
                  <a:schemeClr val="accent4">
                    <a:lumMod val="75000"/>
                  </a:schemeClr>
                </a:solidFill>
                <a:latin typeface="+mj-lt"/>
                <a:cs typeface="72 Black" panose="020B0A04030603020204" pitchFamily="34" charset="0"/>
              </a:rPr>
              <a:t>CHARTS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Pgs. 42 through 51 – Accounts Payable Payment Processing Charts </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Pgs. 52,53,54 – Accounts Payable Website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55 – Things to Remember/Special Thanks</a:t>
            </a:r>
          </a:p>
          <a:p>
            <a:pPr marL="0" indent="0" defTabSz="676656">
              <a:lnSpc>
                <a:spcPct val="107000"/>
              </a:lnSpc>
              <a:spcBef>
                <a:spcPts val="740"/>
              </a:spcBef>
              <a:buNone/>
            </a:pPr>
            <a:r>
              <a:rPr lang="en-US" sz="1200" b="1" dirty="0">
                <a:solidFill>
                  <a:prstClr val="black"/>
                </a:solidFill>
                <a:latin typeface="+mj-lt"/>
                <a:cs typeface="Calibri Light" panose="020F0302020204030204" pitchFamily="34" charset="0"/>
              </a:rPr>
              <a:t>Pg 56 – Email and Web Addresses</a:t>
            </a:r>
          </a:p>
          <a:p>
            <a:endParaRPr lang="en-US" dirty="0"/>
          </a:p>
        </p:txBody>
      </p:sp>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3</a:t>
            </a:fld>
            <a:endParaRPr lang="en-US" dirty="0">
              <a:solidFill>
                <a:schemeClr val="tx1"/>
              </a:solidFill>
            </a:endParaRPr>
          </a:p>
        </p:txBody>
      </p:sp>
    </p:spTree>
    <p:extLst>
      <p:ext uri="{BB962C8B-B14F-4D97-AF65-F5344CB8AC3E}">
        <p14:creationId xmlns:p14="http://schemas.microsoft.com/office/powerpoint/2010/main" val="3039093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804" y="1443685"/>
            <a:ext cx="3676135" cy="458659"/>
          </a:xfrm>
        </p:spPr>
        <p:txBody>
          <a:bodyPr/>
          <a:lstStyle/>
          <a:p>
            <a:r>
              <a:rPr lang="en-US" sz="1800" b="1" dirty="0"/>
              <a:t>Prospective Employee Reimbursement</a:t>
            </a:r>
            <a:endParaRPr lang="en-US" sz="1800" dirty="0"/>
          </a:p>
        </p:txBody>
      </p:sp>
      <p:sp>
        <p:nvSpPr>
          <p:cNvPr id="3" name="Content Placeholder 2"/>
          <p:cNvSpPr>
            <a:spLocks noGrp="1"/>
          </p:cNvSpPr>
          <p:nvPr>
            <p:ph idx="1"/>
          </p:nvPr>
        </p:nvSpPr>
        <p:spPr>
          <a:xfrm>
            <a:off x="5717219" y="2356903"/>
            <a:ext cx="5939162" cy="3422460"/>
          </a:xfrm>
        </p:spPr>
        <p:txBody>
          <a:bodyPr/>
          <a:lstStyle/>
          <a:p>
            <a:r>
              <a:rPr lang="en-US" sz="1400" dirty="0">
                <a:solidFill>
                  <a:srgbClr val="000000"/>
                </a:solidFill>
              </a:rPr>
              <a:t>Prospective Employees visiting the campus to interview for a position may be reimbursed for some of the trip's associated expenses. Prior approval to reimburse these expenses is obtained by processing a Form 17C, “Approval for Reimbursement of Expenses for Prospective Employee Interview Trips.”</a:t>
            </a:r>
          </a:p>
          <a:p>
            <a:r>
              <a:rPr lang="en-US" sz="1400" dirty="0">
                <a:solidFill>
                  <a:srgbClr val="000000"/>
                </a:solidFill>
              </a:rPr>
              <a:t>A Social Security Number is needed if the spouse or other dependent accompanies the prospective employee. Any payments made to reimburse the expenses for the spouse or dependent are taxable. </a:t>
            </a:r>
          </a:p>
          <a:p>
            <a:r>
              <a:rPr lang="en-US" sz="1400" dirty="0">
                <a:solidFill>
                  <a:srgbClr val="000000"/>
                </a:solidFill>
              </a:rPr>
              <a:t>If the vendor is requesting a check payment, then no other documentation is required. </a:t>
            </a:r>
          </a:p>
          <a:p>
            <a:r>
              <a:rPr lang="en-US" sz="1400" dirty="0">
                <a:solidFill>
                  <a:srgbClr val="000000"/>
                </a:solidFill>
              </a:rPr>
              <a:t>If a vendor is requesting a direct deposit, the vendor fills out the Sub W9. </a:t>
            </a:r>
          </a:p>
          <a:p>
            <a:r>
              <a:rPr lang="en-US" sz="1400" dirty="0">
                <a:solidFill>
                  <a:srgbClr val="000000"/>
                </a:solidFill>
              </a:rPr>
              <a:t>Notice the “ACTUAL” expense area has been added to the form.</a:t>
            </a:r>
          </a:p>
          <a:p>
            <a:pPr marL="0" indent="0">
              <a:buNone/>
            </a:pPr>
            <a:endParaRPr lang="en-US" sz="1400" dirty="0">
              <a:solidFill>
                <a:srgbClr val="000000"/>
              </a:solidFill>
            </a:endParaRPr>
          </a:p>
          <a:p>
            <a:r>
              <a:rPr lang="en-US" sz="1400" dirty="0">
                <a:solidFill>
                  <a:srgbClr val="C00000"/>
                </a:solidFill>
                <a:hlinkClick r:id="rId2"/>
              </a:rPr>
              <a:t>Form 17 C</a:t>
            </a:r>
            <a:endParaRPr lang="en-US" sz="1400" dirty="0">
              <a:solidFill>
                <a:srgbClr val="C00000"/>
              </a:solidFill>
            </a:endParaRPr>
          </a:p>
          <a:p>
            <a:endParaRPr lang="en-US" sz="14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30</a:t>
            </a:fld>
            <a:endParaRPr lang="en-US" sz="1200" dirty="0">
              <a:solidFill>
                <a:schemeClr val="tx1"/>
              </a:solidFill>
            </a:endParaRPr>
          </a:p>
        </p:txBody>
      </p:sp>
      <p:pic>
        <p:nvPicPr>
          <p:cNvPr id="7" name="Picture 6" title="Prospective Employee Reimbursement Form">
            <a:extLst>
              <a:ext uri="{FF2B5EF4-FFF2-40B4-BE49-F238E27FC236}">
                <a16:creationId xmlns:a16="http://schemas.microsoft.com/office/drawing/2014/main" id="{696E7FA1-9519-47A6-AC9B-DE8B6478C820}"/>
              </a:ext>
            </a:extLst>
          </p:cNvPr>
          <p:cNvPicPr>
            <a:picLocks noChangeAspect="1"/>
          </p:cNvPicPr>
          <p:nvPr/>
        </p:nvPicPr>
        <p:blipFill>
          <a:blip r:embed="rId3"/>
          <a:stretch>
            <a:fillRect/>
          </a:stretch>
        </p:blipFill>
        <p:spPr>
          <a:xfrm>
            <a:off x="0" y="12048"/>
            <a:ext cx="5591432" cy="6858000"/>
          </a:xfrm>
          <a:prstGeom prst="rect">
            <a:avLst/>
          </a:prstGeom>
        </p:spPr>
      </p:pic>
    </p:spTree>
    <p:extLst>
      <p:ext uri="{BB962C8B-B14F-4D97-AF65-F5344CB8AC3E}">
        <p14:creationId xmlns:p14="http://schemas.microsoft.com/office/powerpoint/2010/main" val="1540378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title="Spreadsheet Image">
            <a:extLst>
              <a:ext uri="{FF2B5EF4-FFF2-40B4-BE49-F238E27FC236}">
                <a16:creationId xmlns:a16="http://schemas.microsoft.com/office/drawing/2014/main" id="{8EB6FDC2-00BB-45A0-8EC5-2759E4EFB61C}"/>
              </a:ext>
            </a:extLst>
          </p:cNvPr>
          <p:cNvGraphicFramePr>
            <a:graphicFrameLocks noChangeAspect="1"/>
          </p:cNvGraphicFramePr>
          <p:nvPr>
            <p:extLst>
              <p:ext uri="{D42A27DB-BD31-4B8C-83A1-F6EECF244321}">
                <p14:modId xmlns:p14="http://schemas.microsoft.com/office/powerpoint/2010/main" val="3607443487"/>
              </p:ext>
            </p:extLst>
          </p:nvPr>
        </p:nvGraphicFramePr>
        <p:xfrm>
          <a:off x="110834" y="221673"/>
          <a:ext cx="7592293" cy="3322637"/>
        </p:xfrm>
        <a:graphic>
          <a:graphicData uri="http://schemas.openxmlformats.org/presentationml/2006/ole">
            <mc:AlternateContent xmlns:mc="http://schemas.openxmlformats.org/markup-compatibility/2006">
              <mc:Choice xmlns:v="urn:schemas-microsoft-com:vml" Requires="v">
                <p:oleObj name="Worksheet" r:id="rId2" imgW="14630352" imgH="5981829" progId="Excel.Sheet.12">
                  <p:embed/>
                </p:oleObj>
              </mc:Choice>
              <mc:Fallback>
                <p:oleObj name="Worksheet" r:id="rId2" imgW="14630352" imgH="5981829" progId="Excel.Sheet.12">
                  <p:embed/>
                  <p:pic>
                    <p:nvPicPr>
                      <p:cNvPr id="2" name="Object 1">
                        <a:extLst>
                          <a:ext uri="{FF2B5EF4-FFF2-40B4-BE49-F238E27FC236}">
                            <a16:creationId xmlns:a16="http://schemas.microsoft.com/office/drawing/2014/main" id="{8EB6FDC2-00BB-45A0-8EC5-2759E4EFB61C}"/>
                          </a:ext>
                        </a:extLst>
                      </p:cNvPr>
                      <p:cNvPicPr/>
                      <p:nvPr/>
                    </p:nvPicPr>
                    <p:blipFill>
                      <a:blip r:embed="rId3"/>
                      <a:stretch>
                        <a:fillRect/>
                      </a:stretch>
                    </p:blipFill>
                    <p:spPr>
                      <a:xfrm>
                        <a:off x="110834" y="221673"/>
                        <a:ext cx="7592293" cy="3322637"/>
                      </a:xfrm>
                      <a:prstGeom prst="rect">
                        <a:avLst/>
                      </a:prstGeom>
                    </p:spPr>
                  </p:pic>
                </p:oleObj>
              </mc:Fallback>
            </mc:AlternateContent>
          </a:graphicData>
        </a:graphic>
      </p:graphicFrame>
      <p:graphicFrame>
        <p:nvGraphicFramePr>
          <p:cNvPr id="6" name="Object 5" title="Spreadsheet Image">
            <a:extLst>
              <a:ext uri="{FF2B5EF4-FFF2-40B4-BE49-F238E27FC236}">
                <a16:creationId xmlns:a16="http://schemas.microsoft.com/office/drawing/2014/main" id="{113DB866-0E0A-419D-89EB-3B4498A4DC1B}"/>
              </a:ext>
            </a:extLst>
          </p:cNvPr>
          <p:cNvGraphicFramePr>
            <a:graphicFrameLocks noChangeAspect="1"/>
          </p:cNvGraphicFramePr>
          <p:nvPr>
            <p:extLst>
              <p:ext uri="{D42A27DB-BD31-4B8C-83A1-F6EECF244321}">
                <p14:modId xmlns:p14="http://schemas.microsoft.com/office/powerpoint/2010/main" val="1802391657"/>
              </p:ext>
            </p:extLst>
          </p:nvPr>
        </p:nvGraphicFramePr>
        <p:xfrm>
          <a:off x="110834" y="3655051"/>
          <a:ext cx="7592293" cy="2060575"/>
        </p:xfrm>
        <a:graphic>
          <a:graphicData uri="http://schemas.openxmlformats.org/presentationml/2006/ole">
            <mc:AlternateContent xmlns:mc="http://schemas.openxmlformats.org/markup-compatibility/2006">
              <mc:Choice xmlns:v="urn:schemas-microsoft-com:vml" Requires="v">
                <p:oleObj name="Worksheet" r:id="rId4" imgW="11982595" imgH="1981329" progId="Excel.Sheet.12">
                  <p:embed/>
                </p:oleObj>
              </mc:Choice>
              <mc:Fallback>
                <p:oleObj name="Worksheet" r:id="rId4" imgW="11982595" imgH="1981329" progId="Excel.Sheet.12">
                  <p:embed/>
                  <p:pic>
                    <p:nvPicPr>
                      <p:cNvPr id="8" name="Object 7">
                        <a:extLst>
                          <a:ext uri="{FF2B5EF4-FFF2-40B4-BE49-F238E27FC236}">
                            <a16:creationId xmlns:a16="http://schemas.microsoft.com/office/drawing/2014/main" id="{113DB866-0E0A-419D-89EB-3B4498A4DC1B}"/>
                          </a:ext>
                        </a:extLst>
                      </p:cNvPr>
                      <p:cNvPicPr/>
                      <p:nvPr/>
                    </p:nvPicPr>
                    <p:blipFill>
                      <a:blip r:embed="rId5"/>
                      <a:stretch>
                        <a:fillRect/>
                      </a:stretch>
                    </p:blipFill>
                    <p:spPr>
                      <a:xfrm>
                        <a:off x="110834" y="3655051"/>
                        <a:ext cx="7592293" cy="2060575"/>
                      </a:xfrm>
                      <a:prstGeom prst="rect">
                        <a:avLst/>
                      </a:prstGeom>
                    </p:spPr>
                  </p:pic>
                </p:oleObj>
              </mc:Fallback>
            </mc:AlternateContent>
          </a:graphicData>
        </a:graphic>
      </p:graphicFrame>
      <p:graphicFrame>
        <p:nvGraphicFramePr>
          <p:cNvPr id="7" name="Table 6" title="Example Table">
            <a:extLst>
              <a:ext uri="{FF2B5EF4-FFF2-40B4-BE49-F238E27FC236}">
                <a16:creationId xmlns:a16="http://schemas.microsoft.com/office/drawing/2014/main" id="{892F89AA-891E-4F5D-9CEF-50D6735D0C37}"/>
              </a:ext>
            </a:extLst>
          </p:cNvPr>
          <p:cNvGraphicFramePr>
            <a:graphicFrameLocks noGrp="1"/>
          </p:cNvGraphicFramePr>
          <p:nvPr>
            <p:extLst>
              <p:ext uri="{D42A27DB-BD31-4B8C-83A1-F6EECF244321}">
                <p14:modId xmlns:p14="http://schemas.microsoft.com/office/powerpoint/2010/main" val="2460029433"/>
              </p:ext>
            </p:extLst>
          </p:nvPr>
        </p:nvGraphicFramePr>
        <p:xfrm>
          <a:off x="7813961" y="2100464"/>
          <a:ext cx="3539839" cy="2330364"/>
        </p:xfrm>
        <a:graphic>
          <a:graphicData uri="http://schemas.openxmlformats.org/drawingml/2006/table">
            <a:tbl>
              <a:tblPr/>
              <a:tblGrid>
                <a:gridCol w="1650430">
                  <a:extLst>
                    <a:ext uri="{9D8B030D-6E8A-4147-A177-3AD203B41FA5}">
                      <a16:colId xmlns:a16="http://schemas.microsoft.com/office/drawing/2014/main" val="817786287"/>
                    </a:ext>
                  </a:extLst>
                </a:gridCol>
                <a:gridCol w="1889409">
                  <a:extLst>
                    <a:ext uri="{9D8B030D-6E8A-4147-A177-3AD203B41FA5}">
                      <a16:colId xmlns:a16="http://schemas.microsoft.com/office/drawing/2014/main" val="1489840313"/>
                    </a:ext>
                  </a:extLst>
                </a:gridCol>
              </a:tblGrid>
              <a:tr h="200284">
                <a:tc>
                  <a:txBody>
                    <a:bodyPr/>
                    <a:lstStyle/>
                    <a:p>
                      <a:pPr algn="ctr" fontAlgn="ctr"/>
                      <a:r>
                        <a:rPr lang="en-US" sz="1100" b="1" i="1" u="none" strike="noStrike" dirty="0">
                          <a:solidFill>
                            <a:schemeClr val="bg1"/>
                          </a:solidFill>
                          <a:effectLst/>
                          <a:latin typeface="Calibri" panose="020F0502020204030204" pitchFamily="34" charset="0"/>
                        </a:rPr>
                        <a:t>EXAMPLE</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1100" b="1" i="1" u="none" strike="noStrike">
                          <a:solidFill>
                            <a:srgbClr val="FF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83519751"/>
                  </a:ext>
                </a:extLst>
              </a:tr>
              <a:tr h="314398">
                <a:tc>
                  <a:txBody>
                    <a:bodyPr/>
                    <a:lstStyle/>
                    <a:p>
                      <a:pPr algn="r" fontAlgn="ctr"/>
                      <a:r>
                        <a:rPr lang="en-US" sz="1100" b="1" i="1" u="none" strike="noStrike" dirty="0">
                          <a:solidFill>
                            <a:srgbClr val="FF0000"/>
                          </a:solidFill>
                          <a:effectLst/>
                          <a:latin typeface="Calibri" panose="020F0502020204030204" pitchFamily="34" charset="0"/>
                        </a:rPr>
                        <a:t>Enter Company Code (PUR or ARI)</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PUR</a:t>
                      </a: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36012712"/>
                  </a:ext>
                </a:extLst>
              </a:tr>
              <a:tr h="314398">
                <a:tc>
                  <a:txBody>
                    <a:bodyPr/>
                    <a:lstStyle/>
                    <a:p>
                      <a:pPr algn="r" fontAlgn="ctr"/>
                      <a:r>
                        <a:rPr lang="en-US" sz="1100" b="1" i="1" u="none" strike="noStrike" dirty="0">
                          <a:solidFill>
                            <a:srgbClr val="FF0000"/>
                          </a:solidFill>
                          <a:effectLst/>
                          <a:latin typeface="Calibri" panose="020F0502020204030204" pitchFamily="34" charset="0"/>
                        </a:rPr>
                        <a:t>Reference Related Semester/Year</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SPRING 2022</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01783127"/>
                  </a:ext>
                </a:extLst>
              </a:tr>
              <a:tr h="187715">
                <a:tc>
                  <a:txBody>
                    <a:bodyPr/>
                    <a:lstStyle/>
                    <a:p>
                      <a:pPr algn="r" fontAlgn="ctr"/>
                      <a:r>
                        <a:rPr lang="en-US" sz="1100" b="1" i="1" u="none" strike="noStrike">
                          <a:solidFill>
                            <a:srgbClr val="FF0000"/>
                          </a:solidFill>
                          <a:effectLst/>
                          <a:latin typeface="Calibri" panose="020F0502020204030204" pitchFamily="34" charset="0"/>
                        </a:rPr>
                        <a:t>Date of Form Submission</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3/22/2022</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88643332"/>
                  </a:ext>
                </a:extLst>
              </a:tr>
              <a:tr h="187715">
                <a:tc>
                  <a:txBody>
                    <a:bodyPr/>
                    <a:lstStyle/>
                    <a:p>
                      <a:pPr algn="r" fontAlgn="ctr"/>
                      <a:r>
                        <a:rPr lang="en-US" sz="1100" b="1" i="1" u="none" strike="noStrike">
                          <a:solidFill>
                            <a:srgbClr val="FF0000"/>
                          </a:solidFill>
                          <a:effectLst/>
                          <a:latin typeface="Calibri" panose="020F0502020204030204" pitchFamily="34" charset="0"/>
                        </a:rPr>
                        <a:t>Brief Description</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Vet Hospital Customer refund</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88374305"/>
                  </a:ext>
                </a:extLst>
              </a:tr>
              <a:tr h="314398">
                <a:tc>
                  <a:txBody>
                    <a:bodyPr/>
                    <a:lstStyle/>
                    <a:p>
                      <a:pPr algn="r" fontAlgn="ctr"/>
                      <a:r>
                        <a:rPr lang="en-US" sz="1100" b="1" i="1" u="none" strike="noStrike">
                          <a:solidFill>
                            <a:srgbClr val="FF0000"/>
                          </a:solidFill>
                          <a:effectLst/>
                          <a:latin typeface="Calibri" panose="020F0502020204030204" pitchFamily="34" charset="0"/>
                        </a:rPr>
                        <a:t>Vendor Type (from list to the left)</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3</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19020544"/>
                  </a:ext>
                </a:extLst>
              </a:tr>
              <a:tr h="314398">
                <a:tc>
                  <a:txBody>
                    <a:bodyPr/>
                    <a:lstStyle/>
                    <a:p>
                      <a:pPr algn="r" fontAlgn="ctr"/>
                      <a:r>
                        <a:rPr lang="en-US" sz="1100" b="1" i="1" u="none" strike="noStrike">
                          <a:solidFill>
                            <a:srgbClr val="FF0000"/>
                          </a:solidFill>
                          <a:effectLst/>
                          <a:latin typeface="Calibri" panose="020F0502020204030204" pitchFamily="34" charset="0"/>
                        </a:rPr>
                        <a:t>Request Type  (from list below)</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100" b="1" i="1" u="none" strike="noStrike">
                          <a:solidFill>
                            <a:srgbClr val="FF0000"/>
                          </a:solidFill>
                          <a:effectLst/>
                          <a:latin typeface="Calibri" panose="020F0502020204030204" pitchFamily="34" charset="0"/>
                        </a:rPr>
                        <a:t>1</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37296256"/>
                  </a:ext>
                </a:extLst>
              </a:tr>
              <a:tr h="187715">
                <a:tc>
                  <a:txBody>
                    <a:bodyPr/>
                    <a:lstStyle/>
                    <a:p>
                      <a:pPr algn="r" fontAlgn="ctr"/>
                      <a:r>
                        <a:rPr lang="en-US" sz="1100" b="1" i="1" u="none" strike="noStrike">
                          <a:solidFill>
                            <a:srgbClr val="FF0000"/>
                          </a:solidFill>
                          <a:effectLst/>
                          <a:latin typeface="Calibri" panose="020F0502020204030204" pitchFamily="34" charset="0"/>
                        </a:rPr>
                        <a:t>Held Check(s)?  Yes or No</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Yes</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24267392"/>
                  </a:ext>
                </a:extLst>
              </a:tr>
              <a:tr h="187715">
                <a:tc>
                  <a:txBody>
                    <a:bodyPr/>
                    <a:lstStyle/>
                    <a:p>
                      <a:pPr algn="r" fontAlgn="ctr"/>
                      <a:r>
                        <a:rPr lang="en-US" sz="1100" b="1" i="1" u="none" strike="noStrike" dirty="0">
                          <a:solidFill>
                            <a:srgbClr val="FF0000"/>
                          </a:solidFill>
                          <a:effectLst/>
                          <a:latin typeface="Calibri" panose="020F0502020204030204" pitchFamily="34" charset="0"/>
                        </a:rPr>
                        <a:t>Held Check(s) Contact</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FF0000"/>
                          </a:solidFill>
                          <a:effectLst/>
                          <a:latin typeface="Calibri" panose="020F0502020204030204" pitchFamily="34" charset="0"/>
                        </a:rPr>
                        <a:t>Terry Staff 494-4444</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13225548"/>
                  </a:ext>
                </a:extLst>
              </a:tr>
            </a:tbl>
          </a:graphicData>
        </a:graphic>
      </p:graphicFrame>
      <p:sp>
        <p:nvSpPr>
          <p:cNvPr id="8" name="Rectangle 7"/>
          <p:cNvSpPr/>
          <p:nvPr/>
        </p:nvSpPr>
        <p:spPr>
          <a:xfrm>
            <a:off x="61784" y="5826367"/>
            <a:ext cx="11318789" cy="461665"/>
          </a:xfrm>
          <a:prstGeom prst="rect">
            <a:avLst/>
          </a:prstGeom>
        </p:spPr>
        <p:txBody>
          <a:bodyPr wrap="square">
            <a:spAutoFit/>
          </a:bodyPr>
          <a:lstStyle/>
          <a:p>
            <a:r>
              <a:rPr lang="en-US" sz="1200" dirty="0"/>
              <a:t>The One-Time Vendor Spreadsheet is requested by AP and is sent to the department to complete and return in the original excel format. The responsibility falls within the department for obtaining and storing the necessary backup documentation. * For Direct Deposit, we need a Substitute W-9.</a:t>
            </a:r>
          </a:p>
        </p:txBody>
      </p:sp>
      <p:sp>
        <p:nvSpPr>
          <p:cNvPr id="2" name="Title 1"/>
          <p:cNvSpPr>
            <a:spLocks noGrp="1"/>
          </p:cNvSpPr>
          <p:nvPr>
            <p:ph type="title"/>
          </p:nvPr>
        </p:nvSpPr>
        <p:spPr>
          <a:xfrm>
            <a:off x="7813961" y="1757573"/>
            <a:ext cx="1497187" cy="250836"/>
          </a:xfrm>
        </p:spPr>
        <p:txBody>
          <a:bodyPr/>
          <a:lstStyle/>
          <a:p>
            <a:r>
              <a:rPr lang="en-US" sz="1600" dirty="0"/>
              <a:t>Example</a:t>
            </a: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31</a:t>
            </a:fld>
            <a:endParaRPr lang="en-US" sz="1200" dirty="0">
              <a:solidFill>
                <a:schemeClr val="tx1"/>
              </a:solidFill>
            </a:endParaRPr>
          </a:p>
        </p:txBody>
      </p:sp>
    </p:spTree>
    <p:extLst>
      <p:ext uri="{BB962C8B-B14F-4D97-AF65-F5344CB8AC3E}">
        <p14:creationId xmlns:p14="http://schemas.microsoft.com/office/powerpoint/2010/main" val="298586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quest Types" title="Request Types 1-3">
            <a:extLst>
              <a:ext uri="{FF2B5EF4-FFF2-40B4-BE49-F238E27FC236}">
                <a16:creationId xmlns:a16="http://schemas.microsoft.com/office/drawing/2014/main" id="{41CBBC50-8E68-47EF-91E9-88CE4ABBCFCD}"/>
              </a:ext>
            </a:extLst>
          </p:cNvPr>
          <p:cNvPicPr>
            <a:picLocks noChangeAspect="1"/>
          </p:cNvPicPr>
          <p:nvPr/>
        </p:nvPicPr>
        <p:blipFill rotWithShape="1">
          <a:blip r:embed="rId2"/>
          <a:srcRect t="7117"/>
          <a:stretch/>
        </p:blipFill>
        <p:spPr>
          <a:xfrm>
            <a:off x="643467" y="1622323"/>
            <a:ext cx="9744447" cy="3913198"/>
          </a:xfrm>
          <a:prstGeom prst="rect">
            <a:avLst/>
          </a:prstGeom>
        </p:spPr>
      </p:pic>
      <p:sp>
        <p:nvSpPr>
          <p:cNvPr id="2" name="Title 1"/>
          <p:cNvSpPr>
            <a:spLocks noGrp="1"/>
          </p:cNvSpPr>
          <p:nvPr>
            <p:ph type="title"/>
          </p:nvPr>
        </p:nvSpPr>
        <p:spPr>
          <a:xfrm>
            <a:off x="1500441" y="1042750"/>
            <a:ext cx="8030497" cy="490281"/>
          </a:xfrm>
        </p:spPr>
        <p:txBody>
          <a:bodyPr/>
          <a:lstStyle/>
          <a:p>
            <a:pPr algn="ctr"/>
            <a:r>
              <a:rPr lang="en-US" sz="2000" b="1" dirty="0"/>
              <a:t>REQUEST TYPES </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32</a:t>
            </a:fld>
            <a:endParaRPr lang="en-US" sz="1200" dirty="0">
              <a:solidFill>
                <a:schemeClr val="tx1"/>
              </a:solidFill>
            </a:endParaRPr>
          </a:p>
        </p:txBody>
      </p:sp>
    </p:spTree>
    <p:extLst>
      <p:ext uri="{BB962C8B-B14F-4D97-AF65-F5344CB8AC3E}">
        <p14:creationId xmlns:p14="http://schemas.microsoft.com/office/powerpoint/2010/main" val="3717720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Request Types 4-6">
            <a:extLst>
              <a:ext uri="{FF2B5EF4-FFF2-40B4-BE49-F238E27FC236}">
                <a16:creationId xmlns:a16="http://schemas.microsoft.com/office/drawing/2014/main" id="{F6EF4F3B-AADA-4CF5-9D11-42C33C33B19C}"/>
              </a:ext>
            </a:extLst>
          </p:cNvPr>
          <p:cNvPicPr>
            <a:picLocks noChangeAspect="1"/>
          </p:cNvPicPr>
          <p:nvPr/>
        </p:nvPicPr>
        <p:blipFill>
          <a:blip r:embed="rId2"/>
          <a:stretch>
            <a:fillRect/>
          </a:stretch>
        </p:blipFill>
        <p:spPr>
          <a:xfrm>
            <a:off x="643467" y="1125177"/>
            <a:ext cx="9554976" cy="4607644"/>
          </a:xfrm>
          <a:prstGeom prst="rect">
            <a:avLst/>
          </a:prstGeom>
        </p:spPr>
      </p:pic>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33</a:t>
            </a:fld>
            <a:endParaRPr lang="en-US" sz="1200" dirty="0">
              <a:solidFill>
                <a:schemeClr val="tx1"/>
              </a:solidFill>
            </a:endParaRPr>
          </a:p>
        </p:txBody>
      </p:sp>
      <p:sp>
        <p:nvSpPr>
          <p:cNvPr id="7" name="Title 1"/>
          <p:cNvSpPr>
            <a:spLocks noGrp="1"/>
          </p:cNvSpPr>
          <p:nvPr>
            <p:ph type="title"/>
          </p:nvPr>
        </p:nvSpPr>
        <p:spPr>
          <a:xfrm>
            <a:off x="326922" y="570936"/>
            <a:ext cx="10515600" cy="411623"/>
          </a:xfrm>
        </p:spPr>
        <p:txBody>
          <a:bodyPr/>
          <a:lstStyle/>
          <a:p>
            <a:pPr algn="ctr"/>
            <a:r>
              <a:rPr lang="en-US" sz="2000" b="1" dirty="0"/>
              <a:t>REQUEST TYPES </a:t>
            </a:r>
          </a:p>
        </p:txBody>
      </p:sp>
    </p:spTree>
    <p:extLst>
      <p:ext uri="{BB962C8B-B14F-4D97-AF65-F5344CB8AC3E}">
        <p14:creationId xmlns:p14="http://schemas.microsoft.com/office/powerpoint/2010/main" val="393963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Request Types 7-9">
            <a:extLst>
              <a:ext uri="{FF2B5EF4-FFF2-40B4-BE49-F238E27FC236}">
                <a16:creationId xmlns:a16="http://schemas.microsoft.com/office/drawing/2014/main" id="{7F1219BC-5EC1-4D46-8A53-6AEE6FB19517}"/>
              </a:ext>
            </a:extLst>
          </p:cNvPr>
          <p:cNvPicPr>
            <a:picLocks noChangeAspect="1"/>
          </p:cNvPicPr>
          <p:nvPr/>
        </p:nvPicPr>
        <p:blipFill>
          <a:blip r:embed="rId2"/>
          <a:stretch>
            <a:fillRect/>
          </a:stretch>
        </p:blipFill>
        <p:spPr>
          <a:xfrm>
            <a:off x="979803" y="904568"/>
            <a:ext cx="8460760" cy="5309965"/>
          </a:xfrm>
          <a:prstGeom prst="rect">
            <a:avLst/>
          </a:prstGeom>
        </p:spPr>
      </p:pic>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34</a:t>
            </a:fld>
            <a:endParaRPr lang="en-US" sz="1200" dirty="0">
              <a:solidFill>
                <a:schemeClr val="tx1"/>
              </a:solidFill>
            </a:endParaRPr>
          </a:p>
        </p:txBody>
      </p:sp>
      <p:sp>
        <p:nvSpPr>
          <p:cNvPr id="7" name="Title 1"/>
          <p:cNvSpPr>
            <a:spLocks noGrp="1"/>
          </p:cNvSpPr>
          <p:nvPr>
            <p:ph type="title"/>
          </p:nvPr>
        </p:nvSpPr>
        <p:spPr>
          <a:xfrm>
            <a:off x="1226574" y="365126"/>
            <a:ext cx="7384026" cy="397626"/>
          </a:xfrm>
        </p:spPr>
        <p:txBody>
          <a:bodyPr/>
          <a:lstStyle/>
          <a:p>
            <a:pPr algn="ctr"/>
            <a:r>
              <a:rPr lang="en-US" sz="2000" b="1" dirty="0"/>
              <a:t>REQUEST TYPES </a:t>
            </a:r>
          </a:p>
        </p:txBody>
      </p:sp>
    </p:spTree>
    <p:extLst>
      <p:ext uri="{BB962C8B-B14F-4D97-AF65-F5344CB8AC3E}">
        <p14:creationId xmlns:p14="http://schemas.microsoft.com/office/powerpoint/2010/main" val="2868850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5222"/>
            <a:ext cx="10515600" cy="994118"/>
          </a:xfrm>
        </p:spPr>
        <p:txBody>
          <a:bodyPr/>
          <a:lstStyle/>
          <a:p>
            <a:r>
              <a:rPr lang="en-US" sz="2400" dirty="0"/>
              <a:t>SECTION FOUR – “OTHER” PAYMENTS</a:t>
            </a:r>
          </a:p>
        </p:txBody>
      </p:sp>
      <p:sp>
        <p:nvSpPr>
          <p:cNvPr id="3" name="Content Placeholder 2"/>
          <p:cNvSpPr>
            <a:spLocks noGrp="1"/>
          </p:cNvSpPr>
          <p:nvPr>
            <p:ph idx="1"/>
          </p:nvPr>
        </p:nvSpPr>
        <p:spPr>
          <a:xfrm>
            <a:off x="838200" y="3432004"/>
            <a:ext cx="10515600" cy="1955543"/>
          </a:xfrm>
        </p:spPr>
        <p:txBody>
          <a:bodyPr/>
          <a:lstStyle/>
          <a:p>
            <a:pPr marL="0" indent="0">
              <a:buNone/>
            </a:pPr>
            <a:r>
              <a:rPr lang="en-US" sz="1800" dirty="0">
                <a:ln w="0"/>
                <a:latin typeface="+mj-lt"/>
              </a:rPr>
              <a:t>NON-RESIDENT ALIEN PAYMENTS</a:t>
            </a:r>
          </a:p>
          <a:p>
            <a:pPr marL="0" indent="0">
              <a:buNone/>
            </a:pPr>
            <a:r>
              <a:rPr lang="en-US" sz="1800" dirty="0">
                <a:ln w="0"/>
                <a:latin typeface="+mj-lt"/>
              </a:rPr>
              <a:t>“OTHER” PAYMENTS TRAINING</a:t>
            </a:r>
          </a:p>
          <a:p>
            <a:pPr marL="0" indent="0">
              <a:buNone/>
            </a:pPr>
            <a:r>
              <a:rPr lang="en-US" sz="1800" dirty="0">
                <a:ln w="0"/>
                <a:latin typeface="+mj-lt"/>
              </a:rPr>
              <a:t>PRIZES AND AWARDS</a:t>
            </a:r>
          </a:p>
          <a:p>
            <a:pPr marL="0" indent="0">
              <a:buNone/>
            </a:pPr>
            <a:r>
              <a:rPr lang="en-US" sz="1800" dirty="0">
                <a:ln w="0"/>
                <a:latin typeface="+mj-lt"/>
              </a:rPr>
              <a:t>NON-EMPLOYEE / EMPLOYEE REIMBURSEMENTS</a:t>
            </a:r>
          </a:p>
          <a:p>
            <a:pPr marL="0" indent="0">
              <a:buNone/>
            </a:pPr>
            <a:r>
              <a:rPr lang="en-US" sz="1800" dirty="0">
                <a:ln w="0"/>
                <a:latin typeface="+mj-lt"/>
              </a:rPr>
              <a:t>CASH ADVANCES</a:t>
            </a:r>
          </a:p>
          <a:p>
            <a:pPr marL="0" indent="0">
              <a:buNone/>
            </a:pPr>
            <a:endParaRPr lang="en-US" sz="1800" dirty="0">
              <a:ln w="0"/>
              <a:effectLst>
                <a:outerShdw blurRad="38100" dist="19050" dir="2700000" algn="tl" rotWithShape="0">
                  <a:schemeClr val="dk1">
                    <a:alpha val="40000"/>
                  </a:schemeClr>
                </a:outerShdw>
              </a:effectLst>
              <a:latin typeface="+mj-lt"/>
            </a:endParaRPr>
          </a:p>
          <a:p>
            <a:pPr marL="0" indent="0">
              <a:buNone/>
            </a:pPr>
            <a:endParaRPr lang="en-US" sz="18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35</a:t>
            </a:fld>
            <a:endParaRPr lang="en-US" sz="1200" dirty="0">
              <a:solidFill>
                <a:schemeClr val="tx1"/>
              </a:solidFill>
            </a:endParaRPr>
          </a:p>
        </p:txBody>
      </p:sp>
    </p:spTree>
    <p:extLst>
      <p:ext uri="{BB962C8B-B14F-4D97-AF65-F5344CB8AC3E}">
        <p14:creationId xmlns:p14="http://schemas.microsoft.com/office/powerpoint/2010/main" val="2381758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6897"/>
            <a:ext cx="10515600" cy="746983"/>
          </a:xfrm>
        </p:spPr>
        <p:txBody>
          <a:bodyPr/>
          <a:lstStyle/>
          <a:p>
            <a:pPr algn="ctr"/>
            <a:r>
              <a:rPr lang="en-US" sz="2600" b="1">
                <a:ea typeface="Calibri" panose="020F0502020204030204" pitchFamily="34" charset="0"/>
                <a:cs typeface="Times New Roman" panose="02020603050405020304" pitchFamily="18" charset="0"/>
              </a:rPr>
              <a:t>Non-Resident </a:t>
            </a:r>
            <a:r>
              <a:rPr lang="en-US" sz="2600" b="1" dirty="0">
                <a:ea typeface="Calibri" panose="020F0502020204030204" pitchFamily="34" charset="0"/>
                <a:cs typeface="Times New Roman" panose="02020603050405020304" pitchFamily="18" charset="0"/>
              </a:rPr>
              <a:t>Alien Payments</a:t>
            </a:r>
            <a:endParaRPr lang="en-US" sz="2600" b="1" dirty="0"/>
          </a:p>
        </p:txBody>
      </p:sp>
      <p:sp>
        <p:nvSpPr>
          <p:cNvPr id="3" name="Content Placeholder 2"/>
          <p:cNvSpPr>
            <a:spLocks noGrp="1"/>
          </p:cNvSpPr>
          <p:nvPr>
            <p:ph idx="1"/>
          </p:nvPr>
        </p:nvSpPr>
        <p:spPr>
          <a:xfrm>
            <a:off x="838200" y="1825624"/>
            <a:ext cx="10515600" cy="4509187"/>
          </a:xfrm>
        </p:spPr>
        <p:txBody>
          <a:bodyPr/>
          <a:lstStyle/>
          <a:p>
            <a:pPr>
              <a:lnSpc>
                <a:spcPct val="107000"/>
              </a:lnSpc>
              <a:spcBef>
                <a:spcPts val="1200"/>
              </a:spcBef>
              <a:spcAft>
                <a:spcPts val="0"/>
              </a:spcAft>
            </a:pPr>
            <a:r>
              <a:rPr lang="en-US" sz="2000" dirty="0">
                <a:solidFill>
                  <a:srgbClr val="000000"/>
                </a:solidFill>
                <a:latin typeface="+mj-lt"/>
                <a:ea typeface="Calibri" panose="020F0502020204030204" pitchFamily="34" charset="0"/>
                <a:cs typeface="Calibri Light" panose="020F0302020204030204" pitchFamily="34" charset="0"/>
              </a:rPr>
              <a:t>Non-residents must complete a Glacier packet for payment to be received.  For a non-resident to access the Glacier software, a link is sent, via email, by a Glacier administrator.</a:t>
            </a:r>
          </a:p>
          <a:p>
            <a:pPr>
              <a:lnSpc>
                <a:spcPct val="107000"/>
              </a:lnSpc>
              <a:spcBef>
                <a:spcPts val="1200"/>
              </a:spcBef>
              <a:spcAft>
                <a:spcPts val="0"/>
              </a:spcAft>
            </a:pPr>
            <a:r>
              <a:rPr lang="en-US" sz="2000" dirty="0">
                <a:solidFill>
                  <a:srgbClr val="000000"/>
                </a:solidFill>
                <a:latin typeface="+mj-lt"/>
                <a:ea typeface="Calibri" panose="020F0502020204030204" pitchFamily="34" charset="0"/>
                <a:cs typeface="Calibri Light" panose="020F0302020204030204" pitchFamily="34" charset="0"/>
              </a:rPr>
              <a:t>Each payment request must have a Glacier Summary attached and all the pertinent documents as listed on the Summary (lower right corner). </a:t>
            </a:r>
            <a:r>
              <a:rPr lang="en-US" sz="2000" dirty="0">
                <a:solidFill>
                  <a:schemeClr val="bg1"/>
                </a:solidFill>
                <a:latin typeface="+mj-lt"/>
                <a:ea typeface="Calibri" panose="020F0502020204030204" pitchFamily="34" charset="0"/>
                <a:cs typeface="Calibri Light" panose="020F0302020204030204" pitchFamily="34" charset="0"/>
              </a:rPr>
              <a:t>(</a:t>
            </a:r>
          </a:p>
          <a:p>
            <a:r>
              <a:rPr lang="en-US" sz="2000" dirty="0">
                <a:solidFill>
                  <a:srgbClr val="000000"/>
                </a:solidFill>
                <a:latin typeface="+mj-lt"/>
              </a:rPr>
              <a:t>All international employees must have a Glacier account and must receive an access email link from a payroll or employment center staff person to create an account. </a:t>
            </a:r>
          </a:p>
          <a:p>
            <a:r>
              <a:rPr lang="en-US" sz="2000" dirty="0">
                <a:solidFill>
                  <a:srgbClr val="000000"/>
                </a:solidFill>
                <a:latin typeface="+mj-lt"/>
              </a:rPr>
              <a:t>Please contact </a:t>
            </a:r>
            <a:r>
              <a:rPr lang="en-US" sz="2000" b="1" dirty="0">
                <a:solidFill>
                  <a:srgbClr val="000000"/>
                </a:solidFill>
                <a:latin typeface="+mj-lt"/>
              </a:rPr>
              <a:t>Jane Coleman</a:t>
            </a:r>
            <a:r>
              <a:rPr lang="en-US" sz="2000" dirty="0">
                <a:solidFill>
                  <a:srgbClr val="000000"/>
                </a:solidFill>
                <a:latin typeface="+mj-lt"/>
              </a:rPr>
              <a:t>, </a:t>
            </a:r>
            <a:r>
              <a:rPr lang="en-US" sz="2000" dirty="0">
                <a:solidFill>
                  <a:srgbClr val="000000"/>
                </a:solidFill>
                <a:latin typeface="+mj-lt"/>
                <a:hlinkClick r:id="rId2"/>
              </a:rPr>
              <a:t>colema33@purdue.edu</a:t>
            </a:r>
            <a:r>
              <a:rPr lang="en-US" sz="2000" b="1" dirty="0">
                <a:solidFill>
                  <a:srgbClr val="000000"/>
                </a:solidFill>
                <a:latin typeface="+mj-lt"/>
              </a:rPr>
              <a:t> with any Glacier related questions.</a:t>
            </a:r>
          </a:p>
          <a:p>
            <a:r>
              <a:rPr lang="en-US" sz="2000" dirty="0">
                <a:solidFill>
                  <a:schemeClr val="bg1"/>
                </a:solidFill>
                <a:latin typeface="+mj-lt"/>
                <a:hlinkClick r:id="rId3"/>
              </a:rPr>
              <a:t>Glacier Software Link</a:t>
            </a:r>
          </a:p>
          <a:p>
            <a:pPr>
              <a:lnSpc>
                <a:spcPct val="107000"/>
              </a:lnSpc>
              <a:spcBef>
                <a:spcPts val="1200"/>
              </a:spcBef>
              <a:spcAft>
                <a:spcPts val="0"/>
              </a:spcAft>
            </a:pPr>
            <a:r>
              <a:rPr lang="en-US" sz="2000" b="1" dirty="0">
                <a:latin typeface="+mj-lt"/>
                <a:ea typeface="Calibri" panose="020F0502020204030204" pitchFamily="34" charset="0"/>
                <a:cs typeface="Calibri Light" panose="020F0302020204030204" pitchFamily="34" charset="0"/>
              </a:rPr>
              <a:t>PLEASE NOTE: </a:t>
            </a:r>
            <a:r>
              <a:rPr lang="en-US" sz="2000" dirty="0">
                <a:latin typeface="+mj-lt"/>
                <a:ea typeface="Calibri" panose="020F0502020204030204" pitchFamily="34" charset="0"/>
                <a:cs typeface="Calibri Light" panose="020F0302020204030204" pitchFamily="34" charset="0"/>
              </a:rPr>
              <a:t>For a Prospective Employee Non-Resident Alien which is considered a ONE-TIME VENDOR by Accounts Payable, a Glacier packet is not required. </a:t>
            </a:r>
          </a:p>
          <a:p>
            <a:pPr marL="0" indent="0">
              <a:buNone/>
            </a:pPr>
            <a:endParaRPr lang="en-US" sz="20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36</a:t>
            </a:fld>
            <a:endParaRPr lang="en-US" sz="1200" dirty="0">
              <a:solidFill>
                <a:schemeClr val="tx1"/>
              </a:solidFill>
            </a:endParaRPr>
          </a:p>
        </p:txBody>
      </p:sp>
    </p:spTree>
    <p:extLst>
      <p:ext uri="{BB962C8B-B14F-4D97-AF65-F5344CB8AC3E}">
        <p14:creationId xmlns:p14="http://schemas.microsoft.com/office/powerpoint/2010/main" val="1709840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806794"/>
            <a:ext cx="10515600" cy="746983"/>
          </a:xfrm>
        </p:spPr>
        <p:txBody>
          <a:bodyPr/>
          <a:lstStyle/>
          <a:p>
            <a:pPr algn="ctr"/>
            <a:r>
              <a:rPr lang="en-US" sz="2600" b="1" dirty="0">
                <a:ea typeface="Calibri" panose="020F0502020204030204" pitchFamily="34" charset="0"/>
                <a:cs typeface="Times New Roman" panose="02020603050405020304" pitchFamily="18" charset="0"/>
              </a:rPr>
              <a:t>“Other” Payments Training</a:t>
            </a:r>
            <a:endParaRPr lang="en-US" sz="2600" b="1" dirty="0"/>
          </a:p>
        </p:txBody>
      </p:sp>
      <p:sp>
        <p:nvSpPr>
          <p:cNvPr id="3" name="Content Placeholder 2"/>
          <p:cNvSpPr>
            <a:spLocks noGrp="1"/>
          </p:cNvSpPr>
          <p:nvPr>
            <p:ph idx="1"/>
          </p:nvPr>
        </p:nvSpPr>
        <p:spPr>
          <a:xfrm>
            <a:off x="706395" y="1553777"/>
            <a:ext cx="10515600" cy="4351338"/>
          </a:xfrm>
        </p:spPr>
        <p:txBody>
          <a:bodyPr/>
          <a:lstStyle/>
          <a:p>
            <a:pPr marL="0" indent="0">
              <a:spcBef>
                <a:spcPts val="1778"/>
              </a:spcBef>
              <a:buNone/>
            </a:pPr>
            <a:endParaRPr lang="en-US" sz="1400" dirty="0">
              <a:latin typeface="+mj-lt"/>
              <a:ea typeface="Calibri" panose="020F0502020204030204" pitchFamily="34" charset="0"/>
            </a:endParaRPr>
          </a:p>
          <a:p>
            <a:pPr marL="609608" indent="-609608">
              <a:buFont typeface="Symbol" panose="05050102010706020507" pitchFamily="18" charset="2"/>
              <a:buChar char=""/>
            </a:pPr>
            <a:r>
              <a:rPr lang="en-US" sz="1400" b="1" dirty="0">
                <a:latin typeface="+mj-lt"/>
                <a:ea typeface="Calibri" panose="020F0502020204030204" pitchFamily="34" charset="0"/>
              </a:rPr>
              <a:t>Alcoholic Beverages </a:t>
            </a:r>
            <a:r>
              <a:rPr lang="en-US" sz="1400" dirty="0">
                <a:latin typeface="+mj-lt"/>
                <a:ea typeface="Calibri" panose="020F0502020204030204" pitchFamily="34" charset="0"/>
              </a:rPr>
              <a:t>for University guests and the staff or faculty who host them at University functions MUST go through PRF and not through Accounts Payable. </a:t>
            </a:r>
            <a:r>
              <a:rPr lang="en-US" sz="1400" dirty="0">
                <a:solidFill>
                  <a:schemeClr val="accent4">
                    <a:lumMod val="50000"/>
                  </a:schemeClr>
                </a:solidFill>
                <a:latin typeface="+mj-lt"/>
                <a:ea typeface="Calibri" panose="020F0502020204030204" pitchFamily="34" charset="0"/>
              </a:rPr>
              <a:t>REMINDER </a:t>
            </a:r>
          </a:p>
          <a:p>
            <a:pPr marL="609608" indent="-609608">
              <a:buFont typeface="Symbol" panose="05050102010706020507" pitchFamily="18" charset="2"/>
              <a:buChar char=""/>
            </a:pPr>
            <a:r>
              <a:rPr lang="en-US" sz="1400" b="1" dirty="0">
                <a:latin typeface="+mj-lt"/>
                <a:ea typeface="Calibri" panose="020F0502020204030204" pitchFamily="34" charset="0"/>
              </a:rPr>
              <a:t>Table Sponsorship</a:t>
            </a:r>
            <a:r>
              <a:rPr lang="en-US" sz="1400" dirty="0">
                <a:latin typeface="+mj-lt"/>
                <a:ea typeface="Calibri" panose="020F0502020204030204" pitchFamily="34" charset="0"/>
              </a:rPr>
              <a:t> – Example: Sponsoring a table for 10 to attend a dinner function…..this may be questioned by Accounts Payable to see if it will most likely go through PRF. Please check with your Business Manager before submitting your </a:t>
            </a:r>
            <a:r>
              <a:rPr lang="en-US" sz="1400" dirty="0" err="1">
                <a:latin typeface="+mj-lt"/>
                <a:ea typeface="Calibri" panose="020F0502020204030204" pitchFamily="34" charset="0"/>
              </a:rPr>
              <a:t>Docusign</a:t>
            </a:r>
            <a:r>
              <a:rPr lang="en-US" sz="1400" dirty="0">
                <a:latin typeface="+mj-lt"/>
                <a:ea typeface="Calibri" panose="020F0502020204030204" pitchFamily="34" charset="0"/>
              </a:rPr>
              <a:t>. – </a:t>
            </a:r>
            <a:r>
              <a:rPr lang="en-US" sz="1400" dirty="0">
                <a:solidFill>
                  <a:schemeClr val="accent4">
                    <a:lumMod val="50000"/>
                  </a:schemeClr>
                </a:solidFill>
                <a:latin typeface="+mj-lt"/>
                <a:ea typeface="Calibri" panose="020F0502020204030204" pitchFamily="34" charset="0"/>
              </a:rPr>
              <a:t>REMINDER</a:t>
            </a:r>
          </a:p>
          <a:p>
            <a:pPr marL="609608" indent="-609608">
              <a:buFont typeface="Symbol" panose="05050102010706020507" pitchFamily="18" charset="2"/>
              <a:buChar char=""/>
            </a:pPr>
            <a:r>
              <a:rPr lang="en-US" sz="1400" b="1" dirty="0">
                <a:latin typeface="+mj-lt"/>
                <a:ea typeface="Calibri" panose="020F0502020204030204" pitchFamily="34" charset="0"/>
              </a:rPr>
              <a:t>Foreign Software – </a:t>
            </a:r>
            <a:r>
              <a:rPr lang="en-US" sz="1400" dirty="0">
                <a:latin typeface="+mj-lt"/>
                <a:ea typeface="Calibri" panose="020F0502020204030204" pitchFamily="34" charset="0"/>
              </a:rPr>
              <a:t>Depending upon the trade agreements with the foreign country and tariffs in place, if your department uses a foreign country for a software licensing purchase, the vendor should be prepared to pay </a:t>
            </a:r>
            <a:r>
              <a:rPr lang="en-US" sz="1400" b="1" dirty="0">
                <a:latin typeface="+mj-lt"/>
                <a:ea typeface="Calibri" panose="020F0502020204030204" pitchFamily="34" charset="0"/>
              </a:rPr>
              <a:t>as much as </a:t>
            </a:r>
            <a:r>
              <a:rPr lang="en-US" sz="1400" dirty="0">
                <a:latin typeface="+mj-lt"/>
                <a:ea typeface="Calibri" panose="020F0502020204030204" pitchFamily="34" charset="0"/>
              </a:rPr>
              <a:t>a 30% tax upfront. (</a:t>
            </a:r>
            <a:r>
              <a:rPr lang="en-US" sz="1400" b="1" dirty="0">
                <a:latin typeface="+mj-lt"/>
                <a:ea typeface="Calibri" panose="020F0502020204030204" pitchFamily="34" charset="0"/>
              </a:rPr>
              <a:t>It could be a lesser amount; it may be not at all! It depends on the country and the trade agreement in place</a:t>
            </a:r>
            <a:r>
              <a:rPr lang="en-US" sz="1400" dirty="0">
                <a:latin typeface="+mj-lt"/>
                <a:ea typeface="Calibri" panose="020F0502020204030204" pitchFamily="34" charset="0"/>
              </a:rPr>
              <a:t>) The vendor could receive as much as 30% less than the amount on their invoice. If this software is being used in the United States, you will need to obtain Glacier forms for this foreign vendor and work with your Business Manager PRIOR to submitting your payment through </a:t>
            </a:r>
            <a:r>
              <a:rPr lang="en-US" sz="1400" dirty="0" err="1">
                <a:latin typeface="+mj-lt"/>
                <a:ea typeface="Calibri" panose="020F0502020204030204" pitchFamily="34" charset="0"/>
              </a:rPr>
              <a:t>Docusign</a:t>
            </a:r>
            <a:r>
              <a:rPr lang="en-US" sz="1400" dirty="0">
                <a:latin typeface="+mj-lt"/>
                <a:ea typeface="Calibri" panose="020F0502020204030204" pitchFamily="34" charset="0"/>
              </a:rPr>
              <a:t>. In doing so, this will allow you to determine, with the help of the TAX </a:t>
            </a:r>
            <a:r>
              <a:rPr lang="en-US" sz="1400" dirty="0" err="1">
                <a:latin typeface="+mj-lt"/>
                <a:ea typeface="Calibri" panose="020F0502020204030204" pitchFamily="34" charset="0"/>
              </a:rPr>
              <a:t>Dept</a:t>
            </a:r>
            <a:r>
              <a:rPr lang="en-US" sz="1400" dirty="0">
                <a:latin typeface="+mj-lt"/>
                <a:ea typeface="Calibri" panose="020F0502020204030204" pitchFamily="34" charset="0"/>
              </a:rPr>
              <a:t> in WL, whether-or-not there will be a tax and if so, how much money needs to be withheld upfront, and then you are able to consult with your vendor PRIOR to the sale in order to allow everyone to be aware of how much the vendor will receive and if you want to proceed with the transaction. Please remember that Purdue is obligated by federal law to withhold that tax upfront. You and your vendor need to preplan for these types of scenarios. </a:t>
            </a:r>
          </a:p>
          <a:p>
            <a:pPr marL="609608" indent="-609608">
              <a:buFont typeface="Symbol" panose="05050102010706020507" pitchFamily="18" charset="2"/>
              <a:buChar char=""/>
            </a:pPr>
            <a:r>
              <a:rPr lang="en-US" sz="1400" dirty="0">
                <a:latin typeface="+mj-lt"/>
                <a:ea typeface="Calibri" panose="020F0502020204030204" pitchFamily="34" charset="0"/>
              </a:rPr>
              <a:t>Please be aware that using a P-card to try to avoid the Foreign Vendor Software Tax scenario will not work. The same rules apply to using your own credit card. </a:t>
            </a:r>
          </a:p>
          <a:p>
            <a:pPr marL="0" indent="0">
              <a:buNone/>
            </a:pPr>
            <a:endParaRPr lang="en-US" sz="1400" dirty="0">
              <a:latin typeface="+mj-lt"/>
              <a:ea typeface="Calibri" panose="020F0502020204030204" pitchFamily="34" charset="0"/>
            </a:endParaRPr>
          </a:p>
          <a:p>
            <a:pPr marL="0" indent="0">
              <a:buNone/>
            </a:pPr>
            <a:endParaRPr lang="en-US" sz="14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37</a:t>
            </a:fld>
            <a:endParaRPr lang="en-US" sz="1200" dirty="0">
              <a:solidFill>
                <a:schemeClr val="tx1"/>
              </a:solidFill>
            </a:endParaRPr>
          </a:p>
        </p:txBody>
      </p:sp>
    </p:spTree>
    <p:extLst>
      <p:ext uri="{BB962C8B-B14F-4D97-AF65-F5344CB8AC3E}">
        <p14:creationId xmlns:p14="http://schemas.microsoft.com/office/powerpoint/2010/main" val="3549134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94" y="809002"/>
            <a:ext cx="10515600" cy="586818"/>
          </a:xfrm>
        </p:spPr>
        <p:txBody>
          <a:bodyPr/>
          <a:lstStyle/>
          <a:p>
            <a:pPr algn="ctr"/>
            <a:r>
              <a:rPr lang="en-US" sz="2600" b="1" dirty="0">
                <a:ea typeface="Calibri" panose="020F0502020204030204" pitchFamily="34" charset="0"/>
                <a:cs typeface="Times New Roman" panose="02020603050405020304" pitchFamily="18" charset="0"/>
              </a:rPr>
              <a:t>Prizes and Awards</a:t>
            </a:r>
            <a:endParaRPr lang="en-US" sz="2600" b="1" dirty="0"/>
          </a:p>
        </p:txBody>
      </p:sp>
      <p:sp>
        <p:nvSpPr>
          <p:cNvPr id="3" name="Content Placeholder 2"/>
          <p:cNvSpPr>
            <a:spLocks noGrp="1"/>
          </p:cNvSpPr>
          <p:nvPr>
            <p:ph idx="1"/>
          </p:nvPr>
        </p:nvSpPr>
        <p:spPr>
          <a:xfrm>
            <a:off x="838200" y="1644392"/>
            <a:ext cx="10515600" cy="4351338"/>
          </a:xfrm>
        </p:spPr>
        <p:txBody>
          <a:bodyPr/>
          <a:lstStyle/>
          <a:p>
            <a:r>
              <a:rPr lang="en-US" sz="1600" dirty="0">
                <a:solidFill>
                  <a:srgbClr val="000000"/>
                </a:solidFill>
                <a:latin typeface="+mj-lt"/>
              </a:rPr>
              <a:t>Non-employees who receive an award or prize and are U.S. citizens, Resident Aliens or Permanent Residents, payment is made via the DIV-DocuSign Process and a Payee Certification Form would be required. If it is a new vendor/payee, then all pertinent forms are required.</a:t>
            </a:r>
          </a:p>
          <a:p>
            <a:endParaRPr lang="en-US" sz="1600" dirty="0">
              <a:solidFill>
                <a:srgbClr val="000000"/>
              </a:solidFill>
              <a:latin typeface="+mj-lt"/>
            </a:endParaRPr>
          </a:p>
          <a:p>
            <a:r>
              <a:rPr lang="en-US" sz="1600" dirty="0">
                <a:solidFill>
                  <a:srgbClr val="000000"/>
                </a:solidFill>
                <a:latin typeface="+mj-lt"/>
              </a:rPr>
              <a:t>If non-employee international individuals receive a prize or award, payment would be made via the DocuSign process and Glacier documentation would have to be attached.</a:t>
            </a:r>
          </a:p>
          <a:p>
            <a:endParaRPr lang="en-US" sz="1600" dirty="0">
              <a:solidFill>
                <a:srgbClr val="000000"/>
              </a:solidFill>
              <a:latin typeface="+mj-lt"/>
            </a:endParaRPr>
          </a:p>
          <a:p>
            <a:r>
              <a:rPr lang="en-US" sz="1600" dirty="0">
                <a:solidFill>
                  <a:srgbClr val="000000"/>
                </a:solidFill>
                <a:latin typeface="+mj-lt"/>
              </a:rPr>
              <a:t>The Tax Department will determine the tax coding.</a:t>
            </a:r>
          </a:p>
          <a:p>
            <a:pPr marL="0" indent="0">
              <a:buNone/>
            </a:pPr>
            <a:endParaRPr lang="en-US" sz="1600" dirty="0">
              <a:solidFill>
                <a:srgbClr val="000000"/>
              </a:solidFill>
              <a:latin typeface="+mj-lt"/>
            </a:endParaRPr>
          </a:p>
          <a:p>
            <a:pPr marL="0" indent="0" algn="ctr">
              <a:buNone/>
            </a:pPr>
            <a:r>
              <a:rPr lang="en-US" sz="1600" b="1" dirty="0">
                <a:solidFill>
                  <a:srgbClr val="000000"/>
                </a:solidFill>
                <a:latin typeface="+mj-lt"/>
              </a:rPr>
              <a:t>HONORARIUMS for EMPLOYEES RELATED TO WORKSHOPS </a:t>
            </a:r>
          </a:p>
          <a:p>
            <a:r>
              <a:rPr lang="en-US" sz="1600" dirty="0">
                <a:latin typeface="+mj-lt"/>
              </a:rPr>
              <a:t> If the </a:t>
            </a:r>
            <a:r>
              <a:rPr lang="en-US" sz="1600" b="1" dirty="0">
                <a:latin typeface="+mj-lt"/>
              </a:rPr>
              <a:t>EMPLOYEE</a:t>
            </a:r>
            <a:r>
              <a:rPr lang="en-US" sz="1600" dirty="0">
                <a:latin typeface="+mj-lt"/>
              </a:rPr>
              <a:t> is </a:t>
            </a:r>
            <a:r>
              <a:rPr lang="en-US" sz="1600" b="1" dirty="0">
                <a:latin typeface="+mj-lt"/>
              </a:rPr>
              <a:t>performing the duties related </a:t>
            </a:r>
            <a:r>
              <a:rPr lang="en-US" sz="1600" dirty="0">
                <a:latin typeface="+mj-lt"/>
              </a:rPr>
              <a:t>to</a:t>
            </a:r>
            <a:r>
              <a:rPr lang="en-US" sz="1600" b="1" dirty="0">
                <a:latin typeface="+mj-lt"/>
              </a:rPr>
              <a:t> instruction </a:t>
            </a:r>
            <a:r>
              <a:rPr lang="en-US" sz="1600" dirty="0">
                <a:latin typeface="+mj-lt"/>
              </a:rPr>
              <a:t>or </a:t>
            </a:r>
            <a:r>
              <a:rPr lang="en-US" sz="1600" b="1" dirty="0">
                <a:latin typeface="+mj-lt"/>
              </a:rPr>
              <a:t>participating in instructing </a:t>
            </a:r>
            <a:r>
              <a:rPr lang="en-US" sz="1600" dirty="0">
                <a:latin typeface="+mj-lt"/>
              </a:rPr>
              <a:t>the workshop, etc., this payment would be paid through </a:t>
            </a:r>
            <a:r>
              <a:rPr lang="en-US" sz="1600" b="1" dirty="0">
                <a:latin typeface="+mj-lt"/>
              </a:rPr>
              <a:t>PAYROLL</a:t>
            </a:r>
            <a:r>
              <a:rPr lang="en-US" sz="1600" dirty="0">
                <a:latin typeface="+mj-lt"/>
              </a:rPr>
              <a:t>.  If the </a:t>
            </a:r>
            <a:r>
              <a:rPr lang="en-US" sz="1600" b="1" dirty="0">
                <a:latin typeface="+mj-lt"/>
              </a:rPr>
              <a:t>EMPLOYEE</a:t>
            </a:r>
            <a:r>
              <a:rPr lang="en-US" sz="1600" dirty="0">
                <a:latin typeface="+mj-lt"/>
              </a:rPr>
              <a:t> was one of the teachers/instructors invited to </a:t>
            </a:r>
            <a:r>
              <a:rPr lang="en-US" sz="1600" b="1" dirty="0">
                <a:latin typeface="+mj-lt"/>
              </a:rPr>
              <a:t>attend</a:t>
            </a:r>
            <a:r>
              <a:rPr lang="en-US" sz="1600" dirty="0">
                <a:latin typeface="+mj-lt"/>
              </a:rPr>
              <a:t> and </a:t>
            </a:r>
            <a:r>
              <a:rPr lang="en-US" sz="1600" b="1" dirty="0">
                <a:latin typeface="+mj-lt"/>
              </a:rPr>
              <a:t>receive</a:t>
            </a:r>
            <a:r>
              <a:rPr lang="en-US" sz="1600" dirty="0">
                <a:latin typeface="+mj-lt"/>
              </a:rPr>
              <a:t> the </a:t>
            </a:r>
            <a:r>
              <a:rPr lang="en-US" sz="1600" b="1" dirty="0">
                <a:latin typeface="+mj-lt"/>
              </a:rPr>
              <a:t>instruction</a:t>
            </a:r>
            <a:r>
              <a:rPr lang="en-US" sz="1600" dirty="0">
                <a:latin typeface="+mj-lt"/>
              </a:rPr>
              <a:t>, this payment would pay out through </a:t>
            </a:r>
            <a:r>
              <a:rPr lang="en-US" sz="1600" b="1" dirty="0">
                <a:latin typeface="+mj-lt"/>
              </a:rPr>
              <a:t>ACCOUNTS PAYABLE</a:t>
            </a:r>
            <a:r>
              <a:rPr lang="en-US" sz="1600" dirty="0">
                <a:latin typeface="+mj-lt"/>
              </a:rPr>
              <a:t>. </a:t>
            </a:r>
          </a:p>
          <a:p>
            <a:endParaRPr lang="en-US" sz="1600" dirty="0">
              <a:solidFill>
                <a:srgbClr val="000000"/>
              </a:solidFill>
              <a:latin typeface="+mj-lt"/>
            </a:endParaRPr>
          </a:p>
          <a:p>
            <a:endParaRPr lang="en-US" sz="1600" dirty="0">
              <a:solidFill>
                <a:srgbClr val="000000"/>
              </a:solidFill>
              <a:latin typeface="+mj-lt"/>
            </a:endParaRPr>
          </a:p>
          <a:p>
            <a:pPr marL="0" indent="0">
              <a:buNone/>
            </a:pPr>
            <a:endParaRPr lang="en-US" sz="16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38</a:t>
            </a:fld>
            <a:endParaRPr lang="en-US" sz="1200" dirty="0">
              <a:solidFill>
                <a:schemeClr val="tx1"/>
              </a:solidFill>
            </a:endParaRPr>
          </a:p>
        </p:txBody>
      </p:sp>
    </p:spTree>
    <p:extLst>
      <p:ext uri="{BB962C8B-B14F-4D97-AF65-F5344CB8AC3E}">
        <p14:creationId xmlns:p14="http://schemas.microsoft.com/office/powerpoint/2010/main" val="1022222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365126"/>
            <a:ext cx="10515600" cy="211524"/>
          </a:xfrm>
        </p:spPr>
        <p:txBody>
          <a:bodyPr/>
          <a:lstStyle/>
          <a:p>
            <a:r>
              <a:rPr lang="en-US" dirty="0"/>
              <a:t> </a:t>
            </a:r>
          </a:p>
        </p:txBody>
      </p:sp>
      <p:sp>
        <p:nvSpPr>
          <p:cNvPr id="6" name="Text Placeholder 5"/>
          <p:cNvSpPr>
            <a:spLocks noGrp="1"/>
          </p:cNvSpPr>
          <p:nvPr>
            <p:ph type="body" idx="1"/>
          </p:nvPr>
        </p:nvSpPr>
        <p:spPr>
          <a:xfrm>
            <a:off x="213712" y="164694"/>
            <a:ext cx="4201769" cy="823912"/>
          </a:xfrm>
        </p:spPr>
        <p:txBody>
          <a:bodyPr/>
          <a:lstStyle/>
          <a:p>
            <a:r>
              <a:rPr lang="en-US" b="0" dirty="0">
                <a:ea typeface="Calibri" panose="020F0502020204030204" pitchFamily="34" charset="0"/>
                <a:cs typeface="Times New Roman" panose="02020603050405020304" pitchFamily="18" charset="0"/>
              </a:rPr>
              <a:t>Non-Employee Reimbursements </a:t>
            </a:r>
            <a:endParaRPr lang="en-US" b="0" dirty="0"/>
          </a:p>
        </p:txBody>
      </p:sp>
      <p:sp>
        <p:nvSpPr>
          <p:cNvPr id="7" name="Content Placeholder 6"/>
          <p:cNvSpPr>
            <a:spLocks noGrp="1"/>
          </p:cNvSpPr>
          <p:nvPr>
            <p:ph sz="half" idx="2"/>
          </p:nvPr>
        </p:nvSpPr>
        <p:spPr>
          <a:xfrm>
            <a:off x="213712" y="1189037"/>
            <a:ext cx="5157787" cy="4676303"/>
          </a:xfrm>
        </p:spPr>
        <p:txBody>
          <a:bodyPr/>
          <a:lstStyle/>
          <a:p>
            <a:pPr marL="285750" indent="-285750"/>
            <a:r>
              <a:rPr lang="en-US" sz="1400" dirty="0">
                <a:latin typeface="+mj-lt"/>
              </a:rPr>
              <a:t>If a non-employee is being reimbursed, original receipts (if possible) should be submitted. A Payee Certification Form will need to be attached and a clear explanation of the business purpose for this expense should be provided. (If this Payee is not currently in the AP system, all pertinent paperwork will be required.)</a:t>
            </a:r>
          </a:p>
          <a:p>
            <a:pPr marL="285750" indent="-285750"/>
            <a:r>
              <a:rPr lang="en-US" sz="1400" dirty="0">
                <a:latin typeface="+mj-lt"/>
              </a:rPr>
              <a:t>If the non-employee is international, a Payee Certification Form would need to be provided along with the appropriate Glacier documentation. Original receipts (if possible) should be provided. </a:t>
            </a:r>
            <a:r>
              <a:rPr lang="en-US" sz="1400" b="1" dirty="0">
                <a:latin typeface="+mj-lt"/>
              </a:rPr>
              <a:t>If foreign currency is used, a currency conversion chart must be attached. For mileage, a route map displaying miles traveled must be attached. </a:t>
            </a:r>
            <a:r>
              <a:rPr lang="en-US" sz="1400" dirty="0">
                <a:latin typeface="+mj-lt"/>
              </a:rPr>
              <a:t>(If the Payee is not currently in the AP system, all pertinent paperwork will be required.</a:t>
            </a:r>
          </a:p>
          <a:p>
            <a:pPr marL="285750" indent="-285750"/>
            <a:r>
              <a:rPr lang="en-US" sz="1400" dirty="0">
                <a:latin typeface="+mj-lt"/>
              </a:rPr>
              <a:t>Please remember to attach the contracts, etc., so that the TAX </a:t>
            </a:r>
            <a:r>
              <a:rPr lang="en-US" sz="1400" dirty="0" err="1">
                <a:latin typeface="+mj-lt"/>
              </a:rPr>
              <a:t>Dept</a:t>
            </a:r>
            <a:r>
              <a:rPr lang="en-US" sz="1400" dirty="0">
                <a:latin typeface="+mj-lt"/>
              </a:rPr>
              <a:t> in WL can view the legitimacy of the expense and not question whether it is a maverick spending situation.</a:t>
            </a:r>
          </a:p>
          <a:p>
            <a:pPr marL="285750" indent="-285750"/>
            <a:r>
              <a:rPr lang="en-US" sz="1400" dirty="0">
                <a:latin typeface="+mj-lt"/>
              </a:rPr>
              <a:t>Please </a:t>
            </a:r>
            <a:r>
              <a:rPr lang="en-US" sz="1400" dirty="0">
                <a:solidFill>
                  <a:schemeClr val="accent4">
                    <a:lumMod val="50000"/>
                  </a:schemeClr>
                </a:solidFill>
                <a:latin typeface="+mj-lt"/>
              </a:rPr>
              <a:t>DO NOT attach Photos and AD copies </a:t>
            </a:r>
            <a:r>
              <a:rPr lang="en-US" sz="1400" dirty="0">
                <a:latin typeface="+mj-lt"/>
              </a:rPr>
              <a:t>to your </a:t>
            </a:r>
            <a:r>
              <a:rPr lang="en-US" sz="1400" dirty="0" err="1">
                <a:latin typeface="+mj-lt"/>
              </a:rPr>
              <a:t>Docusigns</a:t>
            </a:r>
            <a:r>
              <a:rPr lang="en-US" sz="1400" dirty="0">
                <a:latin typeface="+mj-lt"/>
              </a:rPr>
              <a:t>! These unnecessary documents take up too much space on the “drive”. If your department needs to see them in order to approve the expense, please make this arrangement prior to going through </a:t>
            </a:r>
            <a:r>
              <a:rPr lang="en-US" sz="1400" dirty="0" err="1">
                <a:latin typeface="+mj-lt"/>
              </a:rPr>
              <a:t>Docusign</a:t>
            </a:r>
            <a:r>
              <a:rPr lang="en-US" sz="1400" dirty="0">
                <a:latin typeface="+mj-lt"/>
              </a:rPr>
              <a:t>, if possible.</a:t>
            </a:r>
          </a:p>
          <a:p>
            <a:pPr marL="0" indent="0">
              <a:buNone/>
            </a:pPr>
            <a:endParaRPr lang="en-US" sz="1400" dirty="0">
              <a:latin typeface="+mj-lt"/>
            </a:endParaRPr>
          </a:p>
          <a:p>
            <a:pPr marL="0" indent="0">
              <a:buNone/>
            </a:pPr>
            <a:endParaRPr lang="en-US" sz="1400" dirty="0">
              <a:latin typeface="+mj-lt"/>
            </a:endParaRPr>
          </a:p>
        </p:txBody>
      </p:sp>
      <p:sp>
        <p:nvSpPr>
          <p:cNvPr id="8" name="Text Placeholder 7"/>
          <p:cNvSpPr>
            <a:spLocks noGrp="1"/>
          </p:cNvSpPr>
          <p:nvPr>
            <p:ph type="body" sz="quarter" idx="3"/>
          </p:nvPr>
        </p:nvSpPr>
        <p:spPr>
          <a:xfrm>
            <a:off x="5488459" y="164694"/>
            <a:ext cx="5183188" cy="823912"/>
          </a:xfrm>
        </p:spPr>
        <p:txBody>
          <a:bodyPr/>
          <a:lstStyle/>
          <a:p>
            <a:r>
              <a:rPr lang="en-US" b="0" dirty="0">
                <a:cs typeface="Calibri Light" panose="020F0302020204030204" pitchFamily="34" charset="0"/>
              </a:rPr>
              <a:t>Employee Reimbursements</a:t>
            </a:r>
          </a:p>
        </p:txBody>
      </p:sp>
      <p:sp>
        <p:nvSpPr>
          <p:cNvPr id="9" name="Content Placeholder 8"/>
          <p:cNvSpPr>
            <a:spLocks noGrp="1"/>
          </p:cNvSpPr>
          <p:nvPr>
            <p:ph sz="quarter" idx="4"/>
          </p:nvPr>
        </p:nvSpPr>
        <p:spPr>
          <a:xfrm>
            <a:off x="5488458" y="1226561"/>
            <a:ext cx="5512621" cy="5108251"/>
          </a:xfrm>
        </p:spPr>
        <p:txBody>
          <a:bodyPr/>
          <a:lstStyle/>
          <a:p>
            <a:pPr marL="171450" indent="-171450"/>
            <a:r>
              <a:rPr lang="en-US" sz="1200" dirty="0">
                <a:latin typeface="+mj-lt"/>
              </a:rPr>
              <a:t>Employee expense reimbursements do not require a Payee Certification Form.  They do require original receipts (if possible).</a:t>
            </a:r>
          </a:p>
          <a:p>
            <a:pPr marL="171450" indent="-171450"/>
            <a:r>
              <a:rPr lang="en-US" sz="1200" dirty="0">
                <a:latin typeface="+mj-lt"/>
              </a:rPr>
              <a:t>If an original receipt is not possible, a Certification for a Missing Receipt should be completed. </a:t>
            </a:r>
            <a:r>
              <a:rPr lang="en-US" sz="1200" dirty="0">
                <a:latin typeface="+mj-lt"/>
                <a:hlinkClick r:id="rId2"/>
              </a:rPr>
              <a:t>Missing Receipts</a:t>
            </a:r>
            <a:endParaRPr lang="en-US" sz="1200" dirty="0">
              <a:latin typeface="+mj-lt"/>
            </a:endParaRPr>
          </a:p>
          <a:p>
            <a:pPr marL="171450" indent="-171450"/>
            <a:r>
              <a:rPr lang="en-US" sz="1200" dirty="0">
                <a:latin typeface="+mj-lt"/>
              </a:rPr>
              <a:t> A PNW business purpose needs to be clearly stated that explains the reason for the expenditure.</a:t>
            </a:r>
          </a:p>
          <a:p>
            <a:pPr marL="171450" indent="-171450"/>
            <a:r>
              <a:rPr lang="en-US" sz="1200" dirty="0">
                <a:latin typeface="+mj-lt"/>
              </a:rPr>
              <a:t>If business travel expenses are being reimbursed, CONCUR should be utilized.  </a:t>
            </a:r>
          </a:p>
          <a:p>
            <a:pPr marL="171450" indent="-171450"/>
            <a:r>
              <a:rPr lang="en-US" sz="1200" dirty="0">
                <a:solidFill>
                  <a:srgbClr val="000000"/>
                </a:solidFill>
                <a:latin typeface="+mj-lt"/>
              </a:rPr>
              <a:t>This includes </a:t>
            </a:r>
            <a:r>
              <a:rPr lang="en-US" sz="1200" b="1" dirty="0">
                <a:solidFill>
                  <a:srgbClr val="000000"/>
                </a:solidFill>
                <a:latin typeface="+mj-lt"/>
              </a:rPr>
              <a:t>Virtual Registrations as well as in-person</a:t>
            </a:r>
            <a:r>
              <a:rPr lang="en-US" sz="1200" dirty="0">
                <a:solidFill>
                  <a:srgbClr val="000000"/>
                </a:solidFill>
                <a:latin typeface="+mj-lt"/>
              </a:rPr>
              <a:t>, mileage, etc…</a:t>
            </a:r>
            <a:r>
              <a:rPr lang="en-US" sz="1200" b="1" dirty="0">
                <a:solidFill>
                  <a:schemeClr val="bg1"/>
                </a:solidFill>
                <a:latin typeface="+mj-lt"/>
              </a:rPr>
              <a:t>(</a:t>
            </a:r>
            <a:r>
              <a:rPr lang="en-US" sz="1200" dirty="0">
                <a:solidFill>
                  <a:srgbClr val="000000"/>
                </a:solidFill>
                <a:latin typeface="+mj-lt"/>
              </a:rPr>
              <a:t>This includes regular employees, grad student employees and active under-grad student employees.</a:t>
            </a:r>
            <a:endParaRPr lang="en-US" sz="1200" dirty="0">
              <a:solidFill>
                <a:srgbClr val="000000"/>
              </a:solidFill>
              <a:highlight>
                <a:srgbClr val="FFFF00"/>
              </a:highlight>
              <a:latin typeface="+mj-lt"/>
            </a:endParaRPr>
          </a:p>
          <a:p>
            <a:pPr marL="171450" indent="-171450"/>
            <a:r>
              <a:rPr lang="en-US" sz="1200" b="1" dirty="0">
                <a:latin typeface="+mj-lt"/>
              </a:rPr>
              <a:t>Concur</a:t>
            </a:r>
            <a:r>
              <a:rPr lang="en-US" sz="1200" dirty="0">
                <a:latin typeface="+mj-lt"/>
              </a:rPr>
              <a:t>-Employees and Departments can contact West Lafayette Travel if they need assistance creating a travel expense report. </a:t>
            </a:r>
            <a:r>
              <a:rPr lang="en-US" sz="1200" dirty="0">
                <a:latin typeface="+mj-lt"/>
                <a:hlinkClick r:id="rId3"/>
              </a:rPr>
              <a:t>purduetravel@purdue.edu</a:t>
            </a:r>
            <a:endParaRPr lang="en-US" sz="1200" dirty="0">
              <a:latin typeface="+mj-lt"/>
            </a:endParaRPr>
          </a:p>
          <a:p>
            <a:pPr marL="171450" indent="-171450"/>
            <a:r>
              <a:rPr lang="en-US" sz="1200" dirty="0">
                <a:latin typeface="+mj-lt"/>
              </a:rPr>
              <a:t>Please remember to </a:t>
            </a:r>
            <a:r>
              <a:rPr lang="en-US" sz="1200" b="1" dirty="0">
                <a:latin typeface="+mj-lt"/>
              </a:rPr>
              <a:t>list all attendee/participant names and the business purpose for the dinner receipt reimbursements</a:t>
            </a:r>
            <a:r>
              <a:rPr lang="en-US" sz="1200" dirty="0">
                <a:latin typeface="+mj-lt"/>
              </a:rPr>
              <a:t>. (Example: Chairperson takes candidate and three additional faculty out to dinner for business purpose.)</a:t>
            </a:r>
          </a:p>
          <a:p>
            <a:pPr marL="171450" indent="-171450"/>
            <a:r>
              <a:rPr lang="en-US" sz="1200" dirty="0">
                <a:latin typeface="+mj-lt"/>
              </a:rPr>
              <a:t>Please also remember the importance of anonymity on behalf of our students per FERPA regulations. As is the case with Restricted data, we also hold our students’ privacy to these same high standards. Please do not identify an attendee/participant as a student. </a:t>
            </a:r>
          </a:p>
          <a:p>
            <a:pPr marL="171450" indent="-171450"/>
            <a:r>
              <a:rPr lang="en-US" sz="1200" dirty="0">
                <a:latin typeface="+mj-lt"/>
              </a:rPr>
              <a:t>This same anonymity standard should be in effect for DIVS containing personal medical testing information for employees due to HIPPA regulations.</a:t>
            </a:r>
          </a:p>
          <a:p>
            <a:pPr marL="171450" indent="-171450"/>
            <a:r>
              <a:rPr lang="en-US" sz="1200" dirty="0">
                <a:latin typeface="+mj-lt"/>
              </a:rPr>
              <a:t>Please make sure that you have indicated on your DIV in the PERNER area, the PERNER number and/or indicated on the DIV in the Description area that the individual is an EMPLOYEE.</a:t>
            </a:r>
          </a:p>
          <a:p>
            <a:endParaRPr lang="en-US" sz="1200" dirty="0">
              <a:latin typeface="+mj-lt"/>
            </a:endParaRPr>
          </a:p>
          <a:p>
            <a:pPr marL="0" indent="0">
              <a:buNone/>
            </a:pPr>
            <a:endParaRPr lang="en-US" sz="12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xfrm>
            <a:off x="9448800" y="6481376"/>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39</a:t>
            </a:fld>
            <a:endParaRPr lang="en-US" sz="1200" dirty="0">
              <a:solidFill>
                <a:schemeClr val="tx1"/>
              </a:solidFill>
            </a:endParaRPr>
          </a:p>
        </p:txBody>
      </p:sp>
    </p:spTree>
    <p:extLst>
      <p:ext uri="{BB962C8B-B14F-4D97-AF65-F5344CB8AC3E}">
        <p14:creationId xmlns:p14="http://schemas.microsoft.com/office/powerpoint/2010/main" val="3748367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34497"/>
            <a:ext cx="10515600" cy="738745"/>
          </a:xfrm>
        </p:spPr>
        <p:txBody>
          <a:bodyPr/>
          <a:lstStyle/>
          <a:p>
            <a:r>
              <a:rPr lang="en-US" sz="3000" dirty="0">
                <a:latin typeface="+mn-lt"/>
              </a:rPr>
              <a:t>SECTION ONE – EXPECTATIONS &amp; RESPONSIBILITIES</a:t>
            </a:r>
          </a:p>
        </p:txBody>
      </p:sp>
      <p:sp>
        <p:nvSpPr>
          <p:cNvPr id="6" name="Content Placeholder 5"/>
          <p:cNvSpPr>
            <a:spLocks noGrp="1"/>
          </p:cNvSpPr>
          <p:nvPr>
            <p:ph idx="1"/>
          </p:nvPr>
        </p:nvSpPr>
        <p:spPr>
          <a:xfrm>
            <a:off x="838200" y="1340528"/>
            <a:ext cx="10515600" cy="4836435"/>
          </a:xfrm>
        </p:spPr>
        <p:txBody>
          <a:bodyPr/>
          <a:lstStyle/>
          <a:p>
            <a:endParaRPr lang="en-US" sz="1600" b="1" dirty="0">
              <a:latin typeface="+mj-lt"/>
            </a:endParaRPr>
          </a:p>
          <a:p>
            <a:r>
              <a:rPr lang="en-US" sz="1600" b="1" dirty="0">
                <a:latin typeface="+mj-lt"/>
              </a:rPr>
              <a:t>Programs and Procedures</a:t>
            </a:r>
          </a:p>
          <a:p>
            <a:r>
              <a:rPr lang="en-US" sz="1600" b="1" dirty="0">
                <a:latin typeface="+mj-lt"/>
              </a:rPr>
              <a:t>Return Checks/VOIDED									</a:t>
            </a:r>
          </a:p>
          <a:p>
            <a:r>
              <a:rPr lang="en-US" sz="1600" b="1" dirty="0">
                <a:latin typeface="+mj-lt"/>
              </a:rPr>
              <a:t>Provide Standard Expectations									</a:t>
            </a:r>
          </a:p>
          <a:p>
            <a:r>
              <a:rPr lang="en-US" sz="1600" b="1" dirty="0">
                <a:latin typeface="+mj-lt"/>
              </a:rPr>
              <a:t>Identify Potential Errors								</a:t>
            </a:r>
          </a:p>
          <a:p>
            <a:r>
              <a:rPr lang="en-US" sz="1600" b="1" dirty="0">
                <a:latin typeface="+mj-lt"/>
              </a:rPr>
              <a:t>Minimize Fraud										</a:t>
            </a:r>
          </a:p>
          <a:p>
            <a:r>
              <a:rPr lang="en-US" sz="1600" b="1" dirty="0">
                <a:latin typeface="+mj-lt"/>
              </a:rPr>
              <a:t>Payment Responsibilities									</a:t>
            </a:r>
          </a:p>
          <a:p>
            <a:r>
              <a:rPr lang="en-US" sz="1600" b="1" dirty="0">
                <a:latin typeface="+mj-lt"/>
              </a:rPr>
              <a:t>Changes Ahead – Stay Tuned!</a:t>
            </a:r>
          </a:p>
          <a:p>
            <a:pPr marL="0" indent="0">
              <a:buNone/>
            </a:pPr>
            <a:endParaRPr lang="en-US" sz="1600" b="1" dirty="0">
              <a:latin typeface="+mj-lt"/>
            </a:endParaRP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4</a:t>
            </a:fld>
            <a:endParaRPr lang="en-US" dirty="0">
              <a:solidFill>
                <a:schemeClr val="tx1"/>
              </a:solidFill>
            </a:endParaRPr>
          </a:p>
        </p:txBody>
      </p:sp>
    </p:spTree>
    <p:extLst>
      <p:ext uri="{BB962C8B-B14F-4D97-AF65-F5344CB8AC3E}">
        <p14:creationId xmlns:p14="http://schemas.microsoft.com/office/powerpoint/2010/main" val="744952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983673"/>
            <a:ext cx="10515600" cy="618547"/>
          </a:xfrm>
        </p:spPr>
        <p:txBody>
          <a:bodyPr/>
          <a:lstStyle/>
          <a:p>
            <a:r>
              <a:rPr lang="en-US" sz="2400" b="1" dirty="0"/>
              <a:t>CASH ADVANCE</a:t>
            </a:r>
            <a:endParaRPr lang="en-US" sz="2000" b="1" dirty="0"/>
          </a:p>
        </p:txBody>
      </p:sp>
      <p:sp>
        <p:nvSpPr>
          <p:cNvPr id="2" name="Content Placeholder 1"/>
          <p:cNvSpPr>
            <a:spLocks noGrp="1"/>
          </p:cNvSpPr>
          <p:nvPr>
            <p:ph idx="1"/>
          </p:nvPr>
        </p:nvSpPr>
        <p:spPr/>
        <p:txBody>
          <a:bodyPr/>
          <a:lstStyle/>
          <a:p>
            <a:pPr marL="0" indent="0">
              <a:buNone/>
            </a:pPr>
            <a:r>
              <a:rPr lang="en-US" sz="1800" dirty="0"/>
              <a:t>Contact the Travel Department in West Lafayette.</a:t>
            </a:r>
            <a:br>
              <a:rPr lang="en-US" sz="1800" dirty="0"/>
            </a:br>
            <a:br>
              <a:rPr lang="en-US" sz="1800" dirty="0"/>
            </a:br>
            <a:r>
              <a:rPr lang="en-US" sz="1800" dirty="0">
                <a:hlinkClick r:id="rId3"/>
              </a:rPr>
              <a:t>Cash Advances Regulations</a:t>
            </a:r>
            <a:endParaRPr lang="en-US" sz="1800" dirty="0"/>
          </a:p>
          <a:p>
            <a:pPr marL="0" indent="0">
              <a:buNone/>
            </a:pPr>
            <a:endParaRPr lang="en-US" sz="1800" dirty="0"/>
          </a:p>
          <a:p>
            <a:pPr marL="0" indent="0">
              <a:buNone/>
            </a:pPr>
            <a:r>
              <a:rPr lang="en-US" sz="1800" dirty="0"/>
              <a:t>Employees must go through Concur for Cash Advances.</a:t>
            </a: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40</a:t>
            </a:fld>
            <a:endParaRPr lang="en-US" sz="1200" dirty="0">
              <a:solidFill>
                <a:schemeClr val="tx1"/>
              </a:solidFill>
            </a:endParaRPr>
          </a:p>
        </p:txBody>
      </p:sp>
    </p:spTree>
    <p:extLst>
      <p:ext uri="{BB962C8B-B14F-4D97-AF65-F5344CB8AC3E}">
        <p14:creationId xmlns:p14="http://schemas.microsoft.com/office/powerpoint/2010/main" val="3018033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1108" y="2383395"/>
            <a:ext cx="10515600" cy="2205080"/>
          </a:xfrm>
        </p:spPr>
        <p:txBody>
          <a:bodyPr/>
          <a:lstStyle/>
          <a:p>
            <a:pPr marL="0" indent="0"/>
            <a:r>
              <a:rPr lang="en-US" dirty="0"/>
              <a:t>SECTION FIVE </a:t>
            </a:r>
            <a:br>
              <a:rPr lang="en-US" dirty="0"/>
            </a:br>
            <a:r>
              <a:rPr lang="en-US" dirty="0"/>
              <a:t>CHARTS </a:t>
            </a:r>
            <a:br>
              <a:rPr lang="en-US" b="1" dirty="0"/>
            </a:br>
            <a:endParaRPr lang="en-US"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xfrm>
            <a:off x="9448800" y="6481376"/>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41</a:t>
            </a:fld>
            <a:endParaRPr lang="en-US" sz="1200" dirty="0">
              <a:solidFill>
                <a:schemeClr val="tx1"/>
              </a:solidFill>
            </a:endParaRPr>
          </a:p>
        </p:txBody>
      </p:sp>
    </p:spTree>
    <p:extLst>
      <p:ext uri="{BB962C8B-B14F-4D97-AF65-F5344CB8AC3E}">
        <p14:creationId xmlns:p14="http://schemas.microsoft.com/office/powerpoint/2010/main" val="484171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10;Individual/Sole Proprietor/Single Member LLC Banking Change process" title="Chart 1">
            <a:extLst>
              <a:ext uri="{FF2B5EF4-FFF2-40B4-BE49-F238E27FC236}">
                <a16:creationId xmlns:a16="http://schemas.microsoft.com/office/drawing/2014/main" id="{B3E61460-0D7D-41E8-949A-69AF2ED16BB6}"/>
              </a:ext>
            </a:extLst>
          </p:cNvPr>
          <p:cNvPicPr>
            <a:picLocks noChangeAspect="1"/>
          </p:cNvPicPr>
          <p:nvPr/>
        </p:nvPicPr>
        <p:blipFill>
          <a:blip r:embed="rId2"/>
          <a:stretch>
            <a:fillRect/>
          </a:stretch>
        </p:blipFill>
        <p:spPr>
          <a:xfrm>
            <a:off x="2257671" y="1075996"/>
            <a:ext cx="7544853" cy="4706007"/>
          </a:xfrm>
          <a:prstGeom prst="rect">
            <a:avLst/>
          </a:prstGeom>
        </p:spPr>
      </p:pic>
      <p:sp>
        <p:nvSpPr>
          <p:cNvPr id="2" name="Title 1"/>
          <p:cNvSpPr>
            <a:spLocks noGrp="1"/>
          </p:cNvSpPr>
          <p:nvPr>
            <p:ph type="title"/>
          </p:nvPr>
        </p:nvSpPr>
        <p:spPr>
          <a:xfrm>
            <a:off x="838200" y="365126"/>
            <a:ext cx="1419471" cy="372294"/>
          </a:xfrm>
        </p:spPr>
        <p:txBody>
          <a:bodyPr/>
          <a:lstStyle/>
          <a:p>
            <a:r>
              <a:rPr lang="en-US" sz="2000" b="1" dirty="0"/>
              <a:t>Chart 1</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42</a:t>
            </a:fld>
            <a:endParaRPr lang="en-US" sz="1200" dirty="0">
              <a:solidFill>
                <a:schemeClr val="tx1"/>
              </a:solidFill>
            </a:endParaRPr>
          </a:p>
        </p:txBody>
      </p:sp>
    </p:spTree>
    <p:extLst>
      <p:ext uri="{BB962C8B-B14F-4D97-AF65-F5344CB8AC3E}">
        <p14:creationId xmlns:p14="http://schemas.microsoft.com/office/powerpoint/2010/main" val="1786208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10;Individual/Sole Proprietor/Single Member LLC Address Change process" title="Chart 2">
            <a:extLst>
              <a:ext uri="{FF2B5EF4-FFF2-40B4-BE49-F238E27FC236}">
                <a16:creationId xmlns:a16="http://schemas.microsoft.com/office/drawing/2014/main" id="{887DEDEE-952C-4CB1-B32D-4FB6475B94D5}"/>
              </a:ext>
            </a:extLst>
          </p:cNvPr>
          <p:cNvPicPr>
            <a:picLocks noChangeAspect="1"/>
          </p:cNvPicPr>
          <p:nvPr/>
        </p:nvPicPr>
        <p:blipFill>
          <a:blip r:embed="rId2"/>
          <a:stretch>
            <a:fillRect/>
          </a:stretch>
        </p:blipFill>
        <p:spPr>
          <a:xfrm>
            <a:off x="2239906" y="945946"/>
            <a:ext cx="7068850" cy="5021198"/>
          </a:xfrm>
          <a:prstGeom prst="rect">
            <a:avLst/>
          </a:prstGeom>
        </p:spPr>
      </p:pic>
      <p:sp>
        <p:nvSpPr>
          <p:cNvPr id="2" name="Title 1"/>
          <p:cNvSpPr>
            <a:spLocks noGrp="1"/>
          </p:cNvSpPr>
          <p:nvPr>
            <p:ph type="title"/>
          </p:nvPr>
        </p:nvSpPr>
        <p:spPr>
          <a:xfrm>
            <a:off x="838200" y="266329"/>
            <a:ext cx="10515600" cy="580821"/>
          </a:xfrm>
        </p:spPr>
        <p:txBody>
          <a:bodyPr/>
          <a:lstStyle/>
          <a:p>
            <a:r>
              <a:rPr lang="en-US" sz="2000" b="1" dirty="0"/>
              <a:t>Chart 2</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43</a:t>
            </a:fld>
            <a:endParaRPr lang="en-US" sz="1200" dirty="0">
              <a:solidFill>
                <a:schemeClr val="tx1"/>
              </a:solidFill>
            </a:endParaRPr>
          </a:p>
        </p:txBody>
      </p:sp>
    </p:spTree>
    <p:extLst>
      <p:ext uri="{BB962C8B-B14F-4D97-AF65-F5344CB8AC3E}">
        <p14:creationId xmlns:p14="http://schemas.microsoft.com/office/powerpoint/2010/main" val="1027339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10;Corporation (SorC)/Partnership/LLC (C, S, P)/Trust/Estate/Other No Change process" title="Chart 3">
            <a:extLst>
              <a:ext uri="{FF2B5EF4-FFF2-40B4-BE49-F238E27FC236}">
                <a16:creationId xmlns:a16="http://schemas.microsoft.com/office/drawing/2014/main" id="{16C64026-DB4E-4251-BE5D-38F55C6AA210}"/>
              </a:ext>
            </a:extLst>
          </p:cNvPr>
          <p:cNvPicPr>
            <a:picLocks noChangeAspect="1"/>
          </p:cNvPicPr>
          <p:nvPr/>
        </p:nvPicPr>
        <p:blipFill>
          <a:blip r:embed="rId2"/>
          <a:stretch>
            <a:fillRect/>
          </a:stretch>
        </p:blipFill>
        <p:spPr>
          <a:xfrm>
            <a:off x="2213006" y="1133236"/>
            <a:ext cx="7392313" cy="4682109"/>
          </a:xfrm>
          <a:prstGeom prst="rect">
            <a:avLst/>
          </a:prstGeom>
        </p:spPr>
      </p:pic>
      <p:sp>
        <p:nvSpPr>
          <p:cNvPr id="2" name="Title 1"/>
          <p:cNvSpPr>
            <a:spLocks noGrp="1"/>
          </p:cNvSpPr>
          <p:nvPr>
            <p:ph type="title"/>
          </p:nvPr>
        </p:nvSpPr>
        <p:spPr>
          <a:xfrm>
            <a:off x="730045" y="30828"/>
            <a:ext cx="10515600" cy="1325563"/>
          </a:xfrm>
        </p:spPr>
        <p:txBody>
          <a:bodyPr/>
          <a:lstStyle/>
          <a:p>
            <a:r>
              <a:rPr lang="en-US" sz="2000" b="1" dirty="0"/>
              <a:t>Chart 3</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44</a:t>
            </a:fld>
            <a:endParaRPr lang="en-US" sz="1200" dirty="0">
              <a:solidFill>
                <a:schemeClr val="tx1"/>
              </a:solidFill>
            </a:endParaRPr>
          </a:p>
        </p:txBody>
      </p:sp>
    </p:spTree>
    <p:extLst>
      <p:ext uri="{BB962C8B-B14F-4D97-AF65-F5344CB8AC3E}">
        <p14:creationId xmlns:p14="http://schemas.microsoft.com/office/powerpoint/2010/main" val="1072345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10;Corporation (SorC)/Partnership/LLC (C, S, P)/Trust/Estate/Other ACH Banking Change process" title="Chart 4">
            <a:extLst>
              <a:ext uri="{FF2B5EF4-FFF2-40B4-BE49-F238E27FC236}">
                <a16:creationId xmlns:a16="http://schemas.microsoft.com/office/drawing/2014/main" id="{A827A790-E895-470B-B88F-9F31C513BBC0}"/>
              </a:ext>
            </a:extLst>
          </p:cNvPr>
          <p:cNvPicPr>
            <a:picLocks noChangeAspect="1"/>
          </p:cNvPicPr>
          <p:nvPr/>
        </p:nvPicPr>
        <p:blipFill>
          <a:blip r:embed="rId2"/>
          <a:stretch>
            <a:fillRect/>
          </a:stretch>
        </p:blipFill>
        <p:spPr>
          <a:xfrm>
            <a:off x="2309284" y="857747"/>
            <a:ext cx="7057138" cy="5264003"/>
          </a:xfrm>
          <a:prstGeom prst="rect">
            <a:avLst/>
          </a:prstGeom>
        </p:spPr>
      </p:pic>
      <p:sp>
        <p:nvSpPr>
          <p:cNvPr id="3" name="Title 2"/>
          <p:cNvSpPr>
            <a:spLocks noGrp="1"/>
          </p:cNvSpPr>
          <p:nvPr>
            <p:ph type="title"/>
          </p:nvPr>
        </p:nvSpPr>
        <p:spPr>
          <a:xfrm>
            <a:off x="749710" y="298684"/>
            <a:ext cx="10515600" cy="314632"/>
          </a:xfrm>
        </p:spPr>
        <p:txBody>
          <a:bodyPr/>
          <a:lstStyle/>
          <a:p>
            <a:r>
              <a:rPr lang="en-US" sz="2000" b="1" dirty="0"/>
              <a:t>Chart 4</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45</a:t>
            </a:fld>
            <a:endParaRPr lang="en-US" sz="1200" dirty="0">
              <a:solidFill>
                <a:schemeClr val="tx1"/>
              </a:solidFill>
            </a:endParaRPr>
          </a:p>
        </p:txBody>
      </p:sp>
    </p:spTree>
    <p:extLst>
      <p:ext uri="{BB962C8B-B14F-4D97-AF65-F5344CB8AC3E}">
        <p14:creationId xmlns:p14="http://schemas.microsoft.com/office/powerpoint/2010/main" val="4228796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 Individual/Sole Proprietor/Single Member LLC No Change process" title="Chart 5">
            <a:extLst>
              <a:ext uri="{FF2B5EF4-FFF2-40B4-BE49-F238E27FC236}">
                <a16:creationId xmlns:a16="http://schemas.microsoft.com/office/drawing/2014/main" id="{1945D2B5-B707-4E85-B0A4-5C391361D5A0}"/>
              </a:ext>
            </a:extLst>
          </p:cNvPr>
          <p:cNvPicPr>
            <a:picLocks noChangeAspect="1"/>
          </p:cNvPicPr>
          <p:nvPr/>
        </p:nvPicPr>
        <p:blipFill>
          <a:blip r:embed="rId2"/>
          <a:stretch>
            <a:fillRect/>
          </a:stretch>
        </p:blipFill>
        <p:spPr>
          <a:xfrm>
            <a:off x="2198717" y="856736"/>
            <a:ext cx="6780526" cy="5096509"/>
          </a:xfrm>
          <a:prstGeom prst="rect">
            <a:avLst/>
          </a:prstGeom>
        </p:spPr>
      </p:pic>
      <p:sp>
        <p:nvSpPr>
          <p:cNvPr id="2" name="Title 1"/>
          <p:cNvSpPr>
            <a:spLocks noGrp="1"/>
          </p:cNvSpPr>
          <p:nvPr>
            <p:ph type="title"/>
          </p:nvPr>
        </p:nvSpPr>
        <p:spPr>
          <a:xfrm>
            <a:off x="838200" y="365125"/>
            <a:ext cx="10515600" cy="303469"/>
          </a:xfrm>
        </p:spPr>
        <p:txBody>
          <a:bodyPr/>
          <a:lstStyle/>
          <a:p>
            <a:r>
              <a:rPr lang="en-US" sz="2000" b="1" dirty="0"/>
              <a:t>Chart 5</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46</a:t>
            </a:fld>
            <a:endParaRPr lang="en-US" sz="1200" dirty="0">
              <a:solidFill>
                <a:schemeClr val="tx1"/>
              </a:solidFill>
            </a:endParaRPr>
          </a:p>
        </p:txBody>
      </p:sp>
    </p:spTree>
    <p:extLst>
      <p:ext uri="{BB962C8B-B14F-4D97-AF65-F5344CB8AC3E}">
        <p14:creationId xmlns:p14="http://schemas.microsoft.com/office/powerpoint/2010/main" val="441588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 Corporation (SorC)/Partnership/LLC (C, S, P)/Trust/Estate/Other Address Change process" title="Chart 6">
            <a:extLst>
              <a:ext uri="{FF2B5EF4-FFF2-40B4-BE49-F238E27FC236}">
                <a16:creationId xmlns:a16="http://schemas.microsoft.com/office/drawing/2014/main" id="{A4DD0606-7CCB-48E7-9FD1-0A971586595C}"/>
              </a:ext>
            </a:extLst>
          </p:cNvPr>
          <p:cNvPicPr>
            <a:picLocks noChangeAspect="1"/>
          </p:cNvPicPr>
          <p:nvPr/>
        </p:nvPicPr>
        <p:blipFill>
          <a:blip r:embed="rId2"/>
          <a:stretch>
            <a:fillRect/>
          </a:stretch>
        </p:blipFill>
        <p:spPr>
          <a:xfrm>
            <a:off x="2027012" y="848497"/>
            <a:ext cx="7281745" cy="5095221"/>
          </a:xfrm>
          <a:prstGeom prst="rect">
            <a:avLst/>
          </a:prstGeom>
        </p:spPr>
      </p:pic>
      <p:sp>
        <p:nvSpPr>
          <p:cNvPr id="2" name="Title 1"/>
          <p:cNvSpPr>
            <a:spLocks noGrp="1"/>
          </p:cNvSpPr>
          <p:nvPr>
            <p:ph type="title"/>
          </p:nvPr>
        </p:nvSpPr>
        <p:spPr>
          <a:xfrm>
            <a:off x="838200" y="365125"/>
            <a:ext cx="10515600" cy="332965"/>
          </a:xfrm>
        </p:spPr>
        <p:txBody>
          <a:bodyPr/>
          <a:lstStyle/>
          <a:p>
            <a:r>
              <a:rPr lang="en-US" sz="2000" b="1" dirty="0"/>
              <a:t>Chart 6</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47</a:t>
            </a:fld>
            <a:endParaRPr lang="en-US" sz="1200" dirty="0">
              <a:solidFill>
                <a:schemeClr val="tx1"/>
              </a:solidFill>
            </a:endParaRPr>
          </a:p>
        </p:txBody>
      </p:sp>
    </p:spTree>
    <p:extLst>
      <p:ext uri="{BB962C8B-B14F-4D97-AF65-F5344CB8AC3E}">
        <p14:creationId xmlns:p14="http://schemas.microsoft.com/office/powerpoint/2010/main" val="3419233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 Corporation (SorC)/Partnership/LLC (C, S, P)/Trust/Estate/Other ACH process" title="Chart 7">
            <a:extLst>
              <a:ext uri="{FF2B5EF4-FFF2-40B4-BE49-F238E27FC236}">
                <a16:creationId xmlns:a16="http://schemas.microsoft.com/office/drawing/2014/main" id="{7143A2BF-326B-4460-8C86-E13426AF701F}"/>
              </a:ext>
            </a:extLst>
          </p:cNvPr>
          <p:cNvPicPr>
            <a:picLocks noChangeAspect="1"/>
          </p:cNvPicPr>
          <p:nvPr/>
        </p:nvPicPr>
        <p:blipFill>
          <a:blip r:embed="rId2"/>
          <a:stretch>
            <a:fillRect/>
          </a:stretch>
        </p:blipFill>
        <p:spPr>
          <a:xfrm>
            <a:off x="2243772" y="823783"/>
            <a:ext cx="6603666" cy="5140160"/>
          </a:xfrm>
          <a:prstGeom prst="rect">
            <a:avLst/>
          </a:prstGeom>
        </p:spPr>
      </p:pic>
      <p:sp>
        <p:nvSpPr>
          <p:cNvPr id="2" name="Title 1"/>
          <p:cNvSpPr>
            <a:spLocks noGrp="1"/>
          </p:cNvSpPr>
          <p:nvPr>
            <p:ph type="title"/>
          </p:nvPr>
        </p:nvSpPr>
        <p:spPr>
          <a:xfrm>
            <a:off x="838200" y="365125"/>
            <a:ext cx="10515600" cy="382127"/>
          </a:xfrm>
        </p:spPr>
        <p:txBody>
          <a:bodyPr/>
          <a:lstStyle/>
          <a:p>
            <a:r>
              <a:rPr lang="en-US" sz="2000" b="1" dirty="0"/>
              <a:t>Chart 7</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48</a:t>
            </a:fld>
            <a:endParaRPr lang="en-US" sz="1200" dirty="0">
              <a:solidFill>
                <a:schemeClr val="tx1"/>
              </a:solidFill>
            </a:endParaRPr>
          </a:p>
        </p:txBody>
      </p:sp>
    </p:spTree>
    <p:extLst>
      <p:ext uri="{BB962C8B-B14F-4D97-AF65-F5344CB8AC3E}">
        <p14:creationId xmlns:p14="http://schemas.microsoft.com/office/powerpoint/2010/main" val="2723889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ed Vendor Corporation (SorC)/Partnership/LLC (C, S, P)/Trust/Estate/Other Check process" title="Chart 8">
            <a:extLst>
              <a:ext uri="{FF2B5EF4-FFF2-40B4-BE49-F238E27FC236}">
                <a16:creationId xmlns:a16="http://schemas.microsoft.com/office/drawing/2014/main" id="{99C39B2C-6E22-48ED-9264-4F37DC7481B6}"/>
              </a:ext>
            </a:extLst>
          </p:cNvPr>
          <p:cNvPicPr>
            <a:picLocks noChangeAspect="1"/>
          </p:cNvPicPr>
          <p:nvPr/>
        </p:nvPicPr>
        <p:blipFill>
          <a:blip r:embed="rId2"/>
          <a:stretch>
            <a:fillRect/>
          </a:stretch>
        </p:blipFill>
        <p:spPr>
          <a:xfrm>
            <a:off x="2369525" y="892768"/>
            <a:ext cx="6889805" cy="5112616"/>
          </a:xfrm>
          <a:prstGeom prst="rect">
            <a:avLst/>
          </a:prstGeom>
        </p:spPr>
      </p:pic>
      <p:sp>
        <p:nvSpPr>
          <p:cNvPr id="2" name="Title 1"/>
          <p:cNvSpPr>
            <a:spLocks noGrp="1"/>
          </p:cNvSpPr>
          <p:nvPr>
            <p:ph type="title"/>
          </p:nvPr>
        </p:nvSpPr>
        <p:spPr>
          <a:xfrm>
            <a:off x="838200" y="365125"/>
            <a:ext cx="10515600" cy="382127"/>
          </a:xfrm>
        </p:spPr>
        <p:txBody>
          <a:bodyPr/>
          <a:lstStyle/>
          <a:p>
            <a:r>
              <a:rPr lang="en-US" sz="2000" b="1" dirty="0"/>
              <a:t>Chart 8</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49</a:t>
            </a:fld>
            <a:endParaRPr lang="en-US" sz="1200" dirty="0">
              <a:solidFill>
                <a:schemeClr val="tx1"/>
              </a:solidFill>
            </a:endParaRPr>
          </a:p>
        </p:txBody>
      </p:sp>
    </p:spTree>
    <p:extLst>
      <p:ext uri="{BB962C8B-B14F-4D97-AF65-F5344CB8AC3E}">
        <p14:creationId xmlns:p14="http://schemas.microsoft.com/office/powerpoint/2010/main" val="42490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34497"/>
            <a:ext cx="10515600" cy="738745"/>
          </a:xfrm>
        </p:spPr>
        <p:txBody>
          <a:bodyPr/>
          <a:lstStyle/>
          <a:p>
            <a:r>
              <a:rPr lang="en-US" sz="2800" dirty="0">
                <a:latin typeface="+mn-lt"/>
              </a:rPr>
              <a:t>Familiarize yourself with the following programs and procedures:</a:t>
            </a:r>
          </a:p>
        </p:txBody>
      </p:sp>
      <p:sp>
        <p:nvSpPr>
          <p:cNvPr id="6" name="Content Placeholder 5"/>
          <p:cNvSpPr>
            <a:spLocks noGrp="1"/>
          </p:cNvSpPr>
          <p:nvPr>
            <p:ph idx="1"/>
          </p:nvPr>
        </p:nvSpPr>
        <p:spPr>
          <a:xfrm>
            <a:off x="838200" y="1772165"/>
            <a:ext cx="10605940" cy="4351338"/>
          </a:xfrm>
        </p:spPr>
        <p:txBody>
          <a:bodyPr/>
          <a:lstStyle/>
          <a:p>
            <a:r>
              <a:rPr lang="en-US" sz="1800" b="1" u="sng" dirty="0" err="1">
                <a:latin typeface="+mj-lt"/>
              </a:rPr>
              <a:t>Docusign</a:t>
            </a:r>
            <a:r>
              <a:rPr lang="en-US" sz="1800" b="1" dirty="0">
                <a:latin typeface="+mj-lt"/>
              </a:rPr>
              <a:t> – </a:t>
            </a:r>
            <a:r>
              <a:rPr lang="en-US" sz="1800" b="1" dirty="0" err="1">
                <a:latin typeface="+mj-lt"/>
              </a:rPr>
              <a:t>Docusign</a:t>
            </a:r>
            <a:r>
              <a:rPr lang="en-US" sz="1800" b="1" dirty="0">
                <a:latin typeface="+mj-lt"/>
              </a:rPr>
              <a:t> has many avenues for payment processes and necessary forms and functions. Please familiarize yourself with navigating </a:t>
            </a:r>
            <a:r>
              <a:rPr lang="en-US" sz="1800" b="1" dirty="0" err="1">
                <a:latin typeface="+mj-lt"/>
              </a:rPr>
              <a:t>Docusign</a:t>
            </a:r>
            <a:r>
              <a:rPr lang="en-US" sz="1800" b="1" dirty="0">
                <a:latin typeface="+mj-lt"/>
              </a:rPr>
              <a:t> and especially the area of DIV entry, removal, etc.</a:t>
            </a:r>
            <a:br>
              <a:rPr lang="en-US" sz="1800" b="1" dirty="0">
                <a:latin typeface="+mj-lt"/>
              </a:rPr>
            </a:br>
            <a:r>
              <a:rPr lang="en-US" sz="1800" b="1" dirty="0">
                <a:latin typeface="+mj-lt"/>
              </a:rPr>
              <a:t>										</a:t>
            </a:r>
          </a:p>
          <a:p>
            <a:r>
              <a:rPr lang="en-US" sz="1800" b="1" u="sng" dirty="0" err="1">
                <a:latin typeface="+mj-lt"/>
              </a:rPr>
              <a:t>Filelocker</a:t>
            </a:r>
            <a:r>
              <a:rPr lang="en-US" sz="1800" b="1" dirty="0">
                <a:latin typeface="+mj-lt"/>
              </a:rPr>
              <a:t> – Email is not an encrypted secure method of sharing a vendor’s personal information. Tax Documents containing names accompanied by addresses, social security numbers (considered RESTRICTED data), bank account numbers, etc. should NOT be sent through your PNW email account to </a:t>
            </a:r>
            <a:r>
              <a:rPr lang="en-US" sz="1800" b="1" i="1" dirty="0">
                <a:latin typeface="+mj-lt"/>
              </a:rPr>
              <a:t>anyone</a:t>
            </a:r>
            <a:r>
              <a:rPr lang="en-US" sz="1800" b="1" dirty="0">
                <a:latin typeface="+mj-lt"/>
              </a:rPr>
              <a:t> </a:t>
            </a:r>
            <a:r>
              <a:rPr lang="en-US" sz="1800" b="1" i="1" dirty="0">
                <a:latin typeface="+mj-lt"/>
              </a:rPr>
              <a:t>including Accounts Payable.</a:t>
            </a:r>
            <a:br>
              <a:rPr lang="en-US" sz="1800" b="1" i="1" dirty="0">
                <a:latin typeface="+mj-lt"/>
              </a:rPr>
            </a:br>
            <a:r>
              <a:rPr lang="en-US" sz="1800" b="1" dirty="0">
                <a:latin typeface="+mj-lt"/>
              </a:rPr>
              <a:t>										</a:t>
            </a:r>
          </a:p>
          <a:p>
            <a:r>
              <a:rPr lang="en-US" sz="1800" b="1" u="sng" dirty="0">
                <a:latin typeface="+mj-lt"/>
              </a:rPr>
              <a:t>Microsoft Teams </a:t>
            </a:r>
            <a:r>
              <a:rPr lang="en-US" sz="1800" b="1" dirty="0">
                <a:latin typeface="+mj-lt"/>
              </a:rPr>
              <a:t>– This is AP’s most efficient and effective tool of choice for training. You should familiarize yourself with this program to enable future trainings and assistance.</a:t>
            </a:r>
            <a:br>
              <a:rPr lang="en-US" sz="1800" b="1" dirty="0">
                <a:latin typeface="+mj-lt"/>
              </a:rPr>
            </a:br>
            <a:r>
              <a:rPr lang="en-US" sz="1800" b="1" dirty="0">
                <a:latin typeface="+mj-lt"/>
              </a:rPr>
              <a:t>										</a:t>
            </a:r>
          </a:p>
          <a:p>
            <a:r>
              <a:rPr lang="en-US" sz="1800" b="1" u="sng" dirty="0">
                <a:latin typeface="+mj-lt"/>
              </a:rPr>
              <a:t>Payee Certification Power Form</a:t>
            </a:r>
            <a:r>
              <a:rPr lang="en-US" sz="1800" b="1" dirty="0">
                <a:latin typeface="+mj-lt"/>
              </a:rPr>
              <a:t>– This form is done through our website and is not trackable until it appears back in your queue. Please familiarize yourself with this process. Please note the process: </a:t>
            </a:r>
          </a:p>
          <a:p>
            <a:r>
              <a:rPr lang="en-US" sz="2400" b="1" dirty="0">
                <a:latin typeface="+mj-lt"/>
              </a:rPr>
              <a:t>Preparer 	Vendor	          Approver        Preparer</a:t>
            </a:r>
            <a:r>
              <a:rPr lang="en-US" sz="2400" b="1" dirty="0">
                <a:highlight>
                  <a:srgbClr val="FFFF00"/>
                </a:highlight>
                <a:latin typeface="+mj-lt"/>
              </a:rPr>
              <a:t>	</a:t>
            </a:r>
            <a:r>
              <a:rPr lang="en-US" sz="2400" b="1" dirty="0">
                <a:latin typeface="+mj-lt"/>
              </a:rPr>
              <a:t>		</a:t>
            </a:r>
            <a:r>
              <a:rPr lang="en-US" sz="1600" b="1" dirty="0">
                <a:latin typeface="+mj-lt"/>
              </a:rPr>
              <a:t>			</a:t>
            </a: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5</a:t>
            </a:fld>
            <a:endParaRPr lang="en-US" dirty="0">
              <a:solidFill>
                <a:schemeClr val="tx1"/>
              </a:solidFill>
            </a:endParaRPr>
          </a:p>
        </p:txBody>
      </p:sp>
      <p:sp>
        <p:nvSpPr>
          <p:cNvPr id="2" name="Arrow: Right 1">
            <a:extLst>
              <a:ext uri="{FF2B5EF4-FFF2-40B4-BE49-F238E27FC236}">
                <a16:creationId xmlns:a16="http://schemas.microsoft.com/office/drawing/2014/main" id="{38792F92-A506-5BD9-A094-D633BFCE49D7}"/>
              </a:ext>
            </a:extLst>
          </p:cNvPr>
          <p:cNvSpPr/>
          <p:nvPr/>
        </p:nvSpPr>
        <p:spPr>
          <a:xfrm>
            <a:off x="2342561" y="5611376"/>
            <a:ext cx="292231" cy="197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F6DBE58E-62FF-CACB-2589-318EA3C16576}"/>
              </a:ext>
            </a:extLst>
          </p:cNvPr>
          <p:cNvSpPr/>
          <p:nvPr/>
        </p:nvSpPr>
        <p:spPr>
          <a:xfrm>
            <a:off x="3846923" y="5592525"/>
            <a:ext cx="292231" cy="197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E6C277E2-B621-7E14-002E-1DFA94635C56}"/>
              </a:ext>
            </a:extLst>
          </p:cNvPr>
          <p:cNvSpPr/>
          <p:nvPr/>
        </p:nvSpPr>
        <p:spPr>
          <a:xfrm>
            <a:off x="5643515" y="5592524"/>
            <a:ext cx="292231" cy="197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186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31288"/>
          </a:xfrm>
        </p:spPr>
        <p:txBody>
          <a:bodyPr/>
          <a:lstStyle/>
          <a:p>
            <a:r>
              <a:rPr lang="en-US" sz="2000" b="1" dirty="0"/>
              <a:t>Chart 9</a:t>
            </a:r>
            <a:endParaRPr lang="en-US" sz="2000" dirty="0"/>
          </a:p>
        </p:txBody>
      </p:sp>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50</a:t>
            </a:fld>
            <a:endParaRPr lang="en-US" sz="1200" dirty="0">
              <a:solidFill>
                <a:schemeClr val="tx1"/>
              </a:solidFill>
            </a:endParaRPr>
          </a:p>
        </p:txBody>
      </p:sp>
      <p:pic>
        <p:nvPicPr>
          <p:cNvPr id="5" name="Picture 4" descr="Established Vendor Individual/Sole Proprietor/Single Member LLC Check process" title="Chart 9">
            <a:extLst>
              <a:ext uri="{FF2B5EF4-FFF2-40B4-BE49-F238E27FC236}">
                <a16:creationId xmlns:a16="http://schemas.microsoft.com/office/drawing/2014/main" id="{A26989DC-115C-46FA-B36D-9503C35C052B}"/>
              </a:ext>
            </a:extLst>
          </p:cNvPr>
          <p:cNvPicPr>
            <a:picLocks noChangeAspect="1"/>
          </p:cNvPicPr>
          <p:nvPr/>
        </p:nvPicPr>
        <p:blipFill>
          <a:blip r:embed="rId2"/>
          <a:stretch>
            <a:fillRect/>
          </a:stretch>
        </p:blipFill>
        <p:spPr>
          <a:xfrm>
            <a:off x="1997535" y="1160792"/>
            <a:ext cx="7554379" cy="4706007"/>
          </a:xfrm>
          <a:prstGeom prst="rect">
            <a:avLst/>
          </a:prstGeom>
        </p:spPr>
      </p:pic>
    </p:spTree>
    <p:extLst>
      <p:ext uri="{BB962C8B-B14F-4D97-AF65-F5344CB8AC3E}">
        <p14:creationId xmlns:p14="http://schemas.microsoft.com/office/powerpoint/2010/main" val="1501221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42451" y="645692"/>
            <a:ext cx="10515600" cy="269403"/>
          </a:xfrm>
        </p:spPr>
        <p:txBody>
          <a:bodyPr/>
          <a:lstStyle/>
          <a:p>
            <a:r>
              <a:rPr lang="en-US" sz="2000" b="1" dirty="0"/>
              <a:t>Chart 10</a:t>
            </a:r>
            <a:endParaRPr lang="en-US" sz="2000" dirty="0"/>
          </a:p>
        </p:txBody>
      </p:sp>
      <p:pic>
        <p:nvPicPr>
          <p:cNvPr id="6" name="Picture 5" descr="Established Vendor Individual/Sole Proprietor/Single Member LLC Direct Deposit process" title="Chart 10">
            <a:extLst>
              <a:ext uri="{FF2B5EF4-FFF2-40B4-BE49-F238E27FC236}">
                <a16:creationId xmlns:a16="http://schemas.microsoft.com/office/drawing/2014/main" id="{A397FC12-899E-496A-B681-D51B5765DAC7}"/>
              </a:ext>
            </a:extLst>
          </p:cNvPr>
          <p:cNvPicPr>
            <a:picLocks noChangeAspect="1"/>
          </p:cNvPicPr>
          <p:nvPr/>
        </p:nvPicPr>
        <p:blipFill>
          <a:blip r:embed="rId2"/>
          <a:stretch>
            <a:fillRect/>
          </a:stretch>
        </p:blipFill>
        <p:spPr>
          <a:xfrm>
            <a:off x="1996247" y="1243054"/>
            <a:ext cx="7573432" cy="4629796"/>
          </a:xfrm>
          <a:prstGeom prst="rect">
            <a:avLst/>
          </a:prstGeom>
        </p:spPr>
      </p:pic>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xfrm>
            <a:off x="9448800" y="6481376"/>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51</a:t>
            </a:fld>
            <a:endParaRPr lang="en-US" sz="1200" dirty="0">
              <a:solidFill>
                <a:schemeClr val="tx1"/>
              </a:solidFill>
            </a:endParaRPr>
          </a:p>
        </p:txBody>
      </p:sp>
    </p:spTree>
    <p:extLst>
      <p:ext uri="{BB962C8B-B14F-4D97-AF65-F5344CB8AC3E}">
        <p14:creationId xmlns:p14="http://schemas.microsoft.com/office/powerpoint/2010/main" val="3377646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title="Accounts Payable in Search Bar">
            <a:extLst>
              <a:ext uri="{FF2B5EF4-FFF2-40B4-BE49-F238E27FC236}">
                <a16:creationId xmlns:a16="http://schemas.microsoft.com/office/drawing/2014/main" id="{1E7A7C3A-A378-EDF8-EEF6-E39A4EFEF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50" y="1066800"/>
            <a:ext cx="8806649"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title="Accounting and Budget Services Link">
            <a:extLst>
              <a:ext uri="{FF2B5EF4-FFF2-40B4-BE49-F238E27FC236}">
                <a16:creationId xmlns:a16="http://schemas.microsoft.com/office/drawing/2014/main" id="{E0C929C0-32EE-76A7-B058-2D6A983C5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50" y="2952750"/>
            <a:ext cx="8886549"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7" title="Accounting and Budget Services Headline">
            <a:extLst>
              <a:ext uri="{FF2B5EF4-FFF2-40B4-BE49-F238E27FC236}">
                <a16:creationId xmlns:a16="http://schemas.microsoft.com/office/drawing/2014/main" id="{EE8FB0B2-9161-9729-450D-80A92F6CD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49" y="4714875"/>
            <a:ext cx="8886549" cy="13049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899160" y="761048"/>
            <a:ext cx="10515600" cy="473075"/>
          </a:xfrm>
        </p:spPr>
        <p:txBody>
          <a:bodyPr/>
          <a:lstStyle/>
          <a:p>
            <a:pPr lvl="0" algn="ctr" eaLnBrk="0" hangingPunct="0">
              <a:lnSpc>
                <a:spcPct val="100000"/>
              </a:lnSpc>
            </a:pPr>
            <a:r>
              <a:rPr lang="en-US" altLang="en-US" sz="2800" b="1" dirty="0">
                <a:latin typeface="Calibri" panose="020F0502020204030204" pitchFamily="34" charset="0"/>
                <a:ea typeface="Calibri" panose="020F0502020204030204" pitchFamily="34" charset="0"/>
                <a:cs typeface="Times New Roman" panose="02020603050405020304" pitchFamily="18" charset="0"/>
              </a:rPr>
              <a:t>NAVIGATING THE PNW ACCOUNTS PAYABLE WEBSITE!</a:t>
            </a:r>
            <a:br>
              <a:rPr lang="en-US" altLang="en-US" sz="2800" dirty="0"/>
            </a:br>
            <a:br>
              <a:rPr lang="en-US" altLang="en-US" sz="2800" dirty="0">
                <a:latin typeface="Arial" panose="020B0604020202020204" pitchFamily="34" charset="0"/>
              </a:rPr>
            </a:br>
            <a:endParaRPr lang="en-US" sz="2800" dirty="0"/>
          </a:p>
        </p:txBody>
      </p:sp>
    </p:spTree>
    <p:extLst>
      <p:ext uri="{BB962C8B-B14F-4D97-AF65-F5344CB8AC3E}">
        <p14:creationId xmlns:p14="http://schemas.microsoft.com/office/powerpoint/2010/main" val="451626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Accounts Payable Section on Website">
            <a:extLst>
              <a:ext uri="{FF2B5EF4-FFF2-40B4-BE49-F238E27FC236}">
                <a16:creationId xmlns:a16="http://schemas.microsoft.com/office/drawing/2014/main" id="{3CA47E16-6FD0-6B80-93BC-3FD51E5AFF27}"/>
              </a:ext>
            </a:extLst>
          </p:cNvPr>
          <p:cNvPicPr>
            <a:picLocks noChangeAspect="1"/>
          </p:cNvPicPr>
          <p:nvPr/>
        </p:nvPicPr>
        <p:blipFill rotWithShape="1">
          <a:blip r:embed="rId2"/>
          <a:srcRect t="6374"/>
          <a:stretch/>
        </p:blipFill>
        <p:spPr>
          <a:xfrm>
            <a:off x="223937" y="974022"/>
            <a:ext cx="8467576" cy="5305480"/>
          </a:xfrm>
          <a:prstGeom prst="rect">
            <a:avLst/>
          </a:prstGeom>
        </p:spPr>
      </p:pic>
      <p:sp>
        <p:nvSpPr>
          <p:cNvPr id="3" name="Title 2"/>
          <p:cNvSpPr>
            <a:spLocks noGrp="1"/>
          </p:cNvSpPr>
          <p:nvPr>
            <p:ph type="title"/>
          </p:nvPr>
        </p:nvSpPr>
        <p:spPr>
          <a:xfrm>
            <a:off x="467777" y="496970"/>
            <a:ext cx="4104223" cy="477051"/>
          </a:xfrm>
        </p:spPr>
        <p:txBody>
          <a:bodyPr/>
          <a:lstStyle/>
          <a:p>
            <a:r>
              <a:rPr lang="en-IN" b="1" dirty="0"/>
              <a:t>Accounts Payable</a:t>
            </a:r>
            <a:endParaRPr lang="en-US" b="1" dirty="0"/>
          </a:p>
        </p:txBody>
      </p:sp>
    </p:spTree>
    <p:extLst>
      <p:ext uri="{BB962C8B-B14F-4D97-AF65-F5344CB8AC3E}">
        <p14:creationId xmlns:p14="http://schemas.microsoft.com/office/powerpoint/2010/main" val="872240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Forms and Links under Accounts Payable Sections">
            <a:extLst>
              <a:ext uri="{FF2B5EF4-FFF2-40B4-BE49-F238E27FC236}">
                <a16:creationId xmlns:a16="http://schemas.microsoft.com/office/drawing/2014/main" id="{7F1BBD9D-1880-31BB-3155-2EF6E28F874C}"/>
              </a:ext>
            </a:extLst>
          </p:cNvPr>
          <p:cNvPicPr>
            <a:picLocks noChangeAspect="1"/>
          </p:cNvPicPr>
          <p:nvPr/>
        </p:nvPicPr>
        <p:blipFill>
          <a:blip r:embed="rId2"/>
          <a:stretch>
            <a:fillRect/>
          </a:stretch>
        </p:blipFill>
        <p:spPr>
          <a:xfrm>
            <a:off x="472070" y="1582219"/>
            <a:ext cx="9363075" cy="4483619"/>
          </a:xfrm>
          <a:prstGeom prst="rect">
            <a:avLst/>
          </a:prstGeom>
        </p:spPr>
      </p:pic>
      <p:sp>
        <p:nvSpPr>
          <p:cNvPr id="5" name="Title 2"/>
          <p:cNvSpPr>
            <a:spLocks noGrp="1"/>
          </p:cNvSpPr>
          <p:nvPr>
            <p:ph type="title"/>
          </p:nvPr>
        </p:nvSpPr>
        <p:spPr>
          <a:xfrm>
            <a:off x="472070" y="792162"/>
            <a:ext cx="4206240" cy="579755"/>
          </a:xfrm>
        </p:spPr>
        <p:txBody>
          <a:bodyPr/>
          <a:lstStyle/>
          <a:p>
            <a:r>
              <a:rPr lang="en-IN" b="1" dirty="0"/>
              <a:t>Accounts Payable</a:t>
            </a:r>
            <a:endParaRPr lang="en-US" b="1" dirty="0"/>
          </a:p>
        </p:txBody>
      </p:sp>
    </p:spTree>
    <p:extLst>
      <p:ext uri="{BB962C8B-B14F-4D97-AF65-F5344CB8AC3E}">
        <p14:creationId xmlns:p14="http://schemas.microsoft.com/office/powerpoint/2010/main" val="1396048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4834"/>
            <a:ext cx="10515600" cy="1325563"/>
          </a:xfrm>
        </p:spPr>
        <p:txBody>
          <a:bodyPr/>
          <a:lstStyle/>
          <a:p>
            <a:r>
              <a:rPr lang="en-US"/>
              <a:t> </a:t>
            </a:r>
            <a:endParaRPr lang="en-US" dirty="0"/>
          </a:p>
        </p:txBody>
      </p:sp>
      <p:graphicFrame>
        <p:nvGraphicFramePr>
          <p:cNvPr id="5" name="Content Placeholder 4" title="Things to Remember &amp; Special Thanks To"/>
          <p:cNvGraphicFramePr>
            <a:graphicFrameLocks noGrp="1"/>
          </p:cNvGraphicFramePr>
          <p:nvPr>
            <p:ph idx="1"/>
            <p:extLst>
              <p:ext uri="{D42A27DB-BD31-4B8C-83A1-F6EECF244321}">
                <p14:modId xmlns:p14="http://schemas.microsoft.com/office/powerpoint/2010/main" val="276410615"/>
              </p:ext>
            </p:extLst>
          </p:nvPr>
        </p:nvGraphicFramePr>
        <p:xfrm>
          <a:off x="838200" y="894749"/>
          <a:ext cx="904720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55</a:t>
            </a:fld>
            <a:endParaRPr lang="en-US" sz="1200" dirty="0">
              <a:solidFill>
                <a:schemeClr val="tx1"/>
              </a:solidFill>
            </a:endParaRPr>
          </a:p>
        </p:txBody>
      </p:sp>
      <p:sp>
        <p:nvSpPr>
          <p:cNvPr id="6" name="Rectangle 5"/>
          <p:cNvSpPr/>
          <p:nvPr/>
        </p:nvSpPr>
        <p:spPr>
          <a:xfrm>
            <a:off x="978243" y="2811100"/>
            <a:ext cx="8627076" cy="1815882"/>
          </a:xfrm>
          <a:prstGeom prst="rect">
            <a:avLst/>
          </a:prstGeom>
        </p:spPr>
        <p:txBody>
          <a:bodyPr wrap="square">
            <a:spAutoFit/>
          </a:bodyPr>
          <a:lstStyle/>
          <a:p>
            <a:pPr marL="285750" lvl="0" indent="-285750">
              <a:buFont typeface="Arial" panose="020B0604020202020204" pitchFamily="34" charset="0"/>
              <a:buChar char="•"/>
            </a:pPr>
            <a:r>
              <a:rPr lang="en-US" sz="1600" dirty="0"/>
              <a:t>All</a:t>
            </a:r>
            <a:r>
              <a:rPr lang="en-US" sz="1600" b="1" dirty="0"/>
              <a:t> </a:t>
            </a:r>
            <a:r>
              <a:rPr lang="en-US" sz="1600" dirty="0"/>
              <a:t>inquiries related to </a:t>
            </a:r>
            <a:r>
              <a:rPr lang="en-US" sz="1600" b="1" dirty="0"/>
              <a:t>P-Cards </a:t>
            </a:r>
            <a:r>
              <a:rPr lang="en-US" sz="1600" dirty="0"/>
              <a:t>should be directed to your specific </a:t>
            </a:r>
            <a:r>
              <a:rPr lang="en-US" sz="1600" b="1" dirty="0"/>
              <a:t>Account Coordinator who is located within “the Managerial Accounting Department.”</a:t>
            </a:r>
            <a:endParaRPr lang="en-US" sz="1600" dirty="0"/>
          </a:p>
          <a:p>
            <a:pPr marL="285750" lvl="0" indent="-285750">
              <a:buFont typeface="Arial" panose="020B0604020202020204" pitchFamily="34" charset="0"/>
              <a:buChar char="•"/>
            </a:pPr>
            <a:r>
              <a:rPr lang="en-US" sz="1600" b="1" dirty="0"/>
              <a:t>Accounts Payable is located within Financial Accounting and Budget Services </a:t>
            </a:r>
            <a:endParaRPr lang="en-US" sz="1600" dirty="0"/>
          </a:p>
          <a:p>
            <a:pPr marL="285750" lvl="0" indent="-285750">
              <a:buFont typeface="Arial" panose="020B0604020202020204" pitchFamily="34" charset="0"/>
              <a:buChar char="•"/>
            </a:pPr>
            <a:r>
              <a:rPr lang="en-US" sz="1600" b="1" dirty="0"/>
              <a:t>Accounts Payable </a:t>
            </a:r>
            <a:r>
              <a:rPr lang="en-US" sz="1600" dirty="0"/>
              <a:t>will schedule a one-on-one training session for you if you are unable to attend a semester training workshop.  Please reach out to us at: </a:t>
            </a:r>
            <a:r>
              <a:rPr lang="en-US" sz="1600" dirty="0">
                <a:hlinkClick r:id="rId7"/>
              </a:rPr>
              <a:t>pnwpayables@pnw.edu</a:t>
            </a:r>
            <a:r>
              <a:rPr lang="en-US" sz="1600" dirty="0"/>
              <a:t> </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a:p>
        </p:txBody>
      </p:sp>
      <p:sp>
        <p:nvSpPr>
          <p:cNvPr id="3" name="TextBox 2">
            <a:extLst>
              <a:ext uri="{FF2B5EF4-FFF2-40B4-BE49-F238E27FC236}">
                <a16:creationId xmlns:a16="http://schemas.microsoft.com/office/drawing/2014/main" id="{695E1BDC-7915-D76E-2BC2-199B70F58ABF}"/>
              </a:ext>
            </a:extLst>
          </p:cNvPr>
          <p:cNvSpPr txBox="1"/>
          <p:nvPr/>
        </p:nvSpPr>
        <p:spPr>
          <a:xfrm>
            <a:off x="70282" y="4485923"/>
            <a:ext cx="10515600" cy="2185214"/>
          </a:xfrm>
          <a:prstGeom prst="rect">
            <a:avLst/>
          </a:prstGeom>
          <a:noFill/>
        </p:spPr>
        <p:txBody>
          <a:bodyPr wrap="square" rtlCol="0">
            <a:spAutoFit/>
          </a:bodyPr>
          <a:lstStyle/>
          <a:p>
            <a:r>
              <a:rPr lang="en-US" dirty="0"/>
              <a:t>Reminder: Please always refer to the webpage for the most recent Accounts Payable Forms! </a:t>
            </a:r>
          </a:p>
          <a:p>
            <a:r>
              <a:rPr lang="en-US" dirty="0"/>
              <a:t>Please Remember: Entering outdated forms into </a:t>
            </a:r>
            <a:r>
              <a:rPr lang="en-US" dirty="0" err="1"/>
              <a:t>Docusign</a:t>
            </a:r>
            <a:r>
              <a:rPr lang="en-US" dirty="0"/>
              <a:t> will require you to VOID your </a:t>
            </a:r>
            <a:r>
              <a:rPr lang="en-US" dirty="0" err="1"/>
              <a:t>Docusign</a:t>
            </a:r>
            <a:r>
              <a:rPr lang="en-US" dirty="0"/>
              <a:t> .</a:t>
            </a:r>
          </a:p>
          <a:p>
            <a:endParaRPr lang="en-US" dirty="0"/>
          </a:p>
          <a:p>
            <a:r>
              <a:rPr lang="en-US" dirty="0"/>
              <a:t>  </a:t>
            </a:r>
            <a:r>
              <a:rPr lang="en-US" sz="1800" b="1" dirty="0">
                <a:solidFill>
                  <a:srgbClr val="CC9900"/>
                </a:solidFill>
                <a:latin typeface="72 Black" panose="020B0A04030603020204" pitchFamily="34" charset="0"/>
                <a:cs typeface="72 Black" panose="020B0A04030603020204" pitchFamily="34" charset="0"/>
                <a:hlinkClick r:id="rId8"/>
              </a:rPr>
              <a:t>Accounting &amp; Budget Services</a:t>
            </a:r>
            <a:endParaRPr lang="en-US" sz="1800" b="1" dirty="0">
              <a:solidFill>
                <a:srgbClr val="CC9900"/>
              </a:solidFill>
              <a:latin typeface="72 Black" panose="020B0A04030603020204" pitchFamily="34" charset="0"/>
              <a:cs typeface="72 Black" panose="020B0A04030603020204" pitchFamily="34" charset="0"/>
            </a:endParaRPr>
          </a:p>
          <a:p>
            <a:endParaRPr lang="en-US" b="1" dirty="0">
              <a:solidFill>
                <a:srgbClr val="CC9900"/>
              </a:solidFill>
              <a:latin typeface="72 Black" panose="020B0A04030603020204" pitchFamily="34" charset="0"/>
              <a:cs typeface="72 Black" panose="020B0A04030603020204" pitchFamily="34" charset="0"/>
            </a:endParaRPr>
          </a:p>
          <a:p>
            <a:pPr algn="ctr"/>
            <a:r>
              <a:rPr lang="en-US" sz="2800" b="1" dirty="0">
                <a:latin typeface="72 Black" panose="020B0A04030603020204" pitchFamily="34" charset="0"/>
                <a:cs typeface="72 Black" panose="020B0A04030603020204" pitchFamily="34" charset="0"/>
              </a:rPr>
              <a:t>THANK YOU FOR JOINING US TODAY!</a:t>
            </a:r>
            <a:endParaRPr lang="en-US" sz="2800" dirty="0">
              <a:latin typeface="72 Black" panose="020B0A04030603020204" pitchFamily="34" charset="0"/>
              <a:cs typeface="72 Black" panose="020B0A04030603020204" pitchFamily="34" charset="0"/>
            </a:endParaRPr>
          </a:p>
          <a:p>
            <a:endParaRPr lang="en-US" dirty="0"/>
          </a:p>
        </p:txBody>
      </p:sp>
    </p:spTree>
    <p:extLst>
      <p:ext uri="{BB962C8B-B14F-4D97-AF65-F5344CB8AC3E}">
        <p14:creationId xmlns:p14="http://schemas.microsoft.com/office/powerpoint/2010/main" val="25773910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01" y="365125"/>
            <a:ext cx="10515600" cy="1325563"/>
          </a:xfrm>
        </p:spPr>
        <p:txBody>
          <a:bodyPr/>
          <a:lstStyle/>
          <a:p>
            <a:pPr algn="ctr"/>
            <a:r>
              <a:rPr lang="en-US" dirty="0"/>
              <a:t> </a:t>
            </a:r>
            <a:r>
              <a:rPr lang="en-US" b="1" dirty="0"/>
              <a:t>REMINDER</a:t>
            </a:r>
            <a:endParaRPr lang="en-US" dirty="0"/>
          </a:p>
        </p:txBody>
      </p:sp>
      <p:sp>
        <p:nvSpPr>
          <p:cNvPr id="3" name="Content Placeholder 2"/>
          <p:cNvSpPr>
            <a:spLocks noGrp="1"/>
          </p:cNvSpPr>
          <p:nvPr>
            <p:ph idx="1"/>
          </p:nvPr>
        </p:nvSpPr>
        <p:spPr>
          <a:xfrm>
            <a:off x="141402" y="1225118"/>
            <a:ext cx="11212398" cy="5450319"/>
          </a:xfrm>
        </p:spPr>
        <p:txBody>
          <a:bodyPr/>
          <a:lstStyle/>
          <a:p>
            <a:endParaRPr lang="en-US" sz="2000" dirty="0"/>
          </a:p>
          <a:p>
            <a:endParaRPr lang="en-US" sz="2000" dirty="0"/>
          </a:p>
          <a:p>
            <a:pPr marL="0" indent="0" algn="ctr">
              <a:buNone/>
            </a:pPr>
            <a:r>
              <a:rPr lang="en-US" sz="4000" dirty="0"/>
              <a:t>Please take a moment to complete the </a:t>
            </a:r>
          </a:p>
          <a:p>
            <a:pPr marL="0" indent="0" algn="ctr">
              <a:buNone/>
            </a:pPr>
            <a:r>
              <a:rPr lang="en-US" sz="7200" b="1" dirty="0"/>
              <a:t>Survey</a:t>
            </a:r>
            <a:r>
              <a:rPr lang="en-US" sz="4000" dirty="0"/>
              <a:t> </a:t>
            </a:r>
          </a:p>
          <a:p>
            <a:pPr marL="0" indent="0" algn="ctr">
              <a:buNone/>
            </a:pPr>
            <a:r>
              <a:rPr lang="en-US" sz="4000" dirty="0"/>
              <a:t>after this Presentation! </a:t>
            </a:r>
          </a:p>
          <a:p>
            <a:pPr marL="0" indent="0">
              <a:buNone/>
            </a:pPr>
            <a:endParaRPr lang="en-US" sz="4000" dirty="0"/>
          </a:p>
          <a:p>
            <a:pPr marL="0" indent="0" algn="ctr">
              <a:buNone/>
            </a:pPr>
            <a:r>
              <a:rPr lang="en-US" sz="4000" dirty="0"/>
              <a:t>Thank you</a:t>
            </a: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56</a:t>
            </a:fld>
            <a:endParaRPr lang="en-US" sz="1200" dirty="0">
              <a:solidFill>
                <a:schemeClr val="tx1"/>
              </a:solidFill>
            </a:endParaRPr>
          </a:p>
        </p:txBody>
      </p:sp>
    </p:spTree>
    <p:extLst>
      <p:ext uri="{BB962C8B-B14F-4D97-AF65-F5344CB8AC3E}">
        <p14:creationId xmlns:p14="http://schemas.microsoft.com/office/powerpoint/2010/main" val="127712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355107" y="1825625"/>
            <a:ext cx="10998693" cy="4228946"/>
          </a:xfrm>
        </p:spPr>
        <p:txBody>
          <a:bodyPr/>
          <a:lstStyle/>
          <a:p>
            <a:pPr marL="0" indent="0">
              <a:buNone/>
            </a:pPr>
            <a:r>
              <a:rPr lang="en-US" dirty="0"/>
              <a:t> </a:t>
            </a:r>
          </a:p>
        </p:txBody>
      </p:sp>
      <p:sp>
        <p:nvSpPr>
          <p:cNvPr id="4" name="TextBox 3">
            <a:extLst>
              <a:ext uri="{FF2B5EF4-FFF2-40B4-BE49-F238E27FC236}">
                <a16:creationId xmlns:a16="http://schemas.microsoft.com/office/drawing/2014/main" id="{F66C0C73-FD38-4415-AA11-20CA628F45FB}"/>
              </a:ext>
            </a:extLst>
          </p:cNvPr>
          <p:cNvSpPr txBox="1"/>
          <p:nvPr/>
        </p:nvSpPr>
        <p:spPr>
          <a:xfrm>
            <a:off x="5726097" y="1825625"/>
            <a:ext cx="5308848" cy="4347303"/>
          </a:xfrm>
          <a:prstGeom prst="rect">
            <a:avLst/>
          </a:prstGeom>
        </p:spPr>
        <p:txBody>
          <a:bodyPr vert="horz" lIns="91440" tIns="45720" rIns="91440" bIns="45720" rtlCol="0" anchor="t">
            <a:normAutofit fontScale="77500" lnSpcReduction="20000"/>
          </a:bodyPr>
          <a:lstStyle/>
          <a:p>
            <a:pPr defTabSz="914400">
              <a:lnSpc>
                <a:spcPct val="90000"/>
              </a:lnSpc>
              <a:spcAft>
                <a:spcPts val="600"/>
              </a:spcAft>
            </a:pPr>
            <a:r>
              <a:rPr lang="en-US" sz="2500" b="1" dirty="0">
                <a:latin typeface="+mj-lt"/>
              </a:rPr>
              <a:t>RETURN/VOIDED/CREDITS                  </a:t>
            </a:r>
          </a:p>
          <a:p>
            <a:pPr defTabSz="914400">
              <a:lnSpc>
                <a:spcPct val="90000"/>
              </a:lnSpc>
              <a:spcAft>
                <a:spcPts val="600"/>
              </a:spcAft>
            </a:pPr>
            <a:r>
              <a:rPr lang="en-US" sz="2500" b="1" dirty="0">
                <a:latin typeface="+mj-lt"/>
              </a:rPr>
              <a:t>SEND CHECKS TO</a:t>
            </a:r>
            <a:r>
              <a:rPr lang="en-US" sz="2500" dirty="0">
                <a:latin typeface="+mj-lt"/>
              </a:rPr>
              <a:t>: The address listed on the left of the screen.</a:t>
            </a:r>
          </a:p>
          <a:p>
            <a:pPr defTabSz="914400">
              <a:lnSpc>
                <a:spcPct val="90000"/>
              </a:lnSpc>
              <a:spcAft>
                <a:spcPts val="600"/>
              </a:spcAft>
            </a:pPr>
            <a:endParaRPr lang="en-US" sz="2500" dirty="0">
              <a:latin typeface="+mj-lt"/>
            </a:endParaRPr>
          </a:p>
          <a:p>
            <a:pPr defTabSz="914400">
              <a:lnSpc>
                <a:spcPct val="90000"/>
              </a:lnSpc>
              <a:spcAft>
                <a:spcPts val="600"/>
              </a:spcAft>
            </a:pPr>
            <a:r>
              <a:rPr lang="en-US" sz="2500" dirty="0">
                <a:latin typeface="+mj-lt"/>
              </a:rPr>
              <a:t>Make sure that the account and GL number are indicated on a post-it note when sending, so that the check can be returned to the correct account.  </a:t>
            </a:r>
          </a:p>
          <a:p>
            <a:pPr defTabSz="914400">
              <a:lnSpc>
                <a:spcPct val="90000"/>
              </a:lnSpc>
              <a:spcAft>
                <a:spcPts val="600"/>
              </a:spcAft>
            </a:pPr>
            <a:r>
              <a:rPr lang="en-US" sz="2000" b="1" dirty="0">
                <a:latin typeface="+mj-lt"/>
              </a:rPr>
              <a:t>___________________________________________________</a:t>
            </a:r>
          </a:p>
          <a:p>
            <a:pPr defTabSz="914400">
              <a:lnSpc>
                <a:spcPct val="90000"/>
              </a:lnSpc>
              <a:spcAft>
                <a:spcPts val="600"/>
              </a:spcAft>
            </a:pPr>
            <a:endParaRPr lang="en-US" sz="2500" b="1" dirty="0">
              <a:highlight>
                <a:srgbClr val="FFFF00"/>
              </a:highlight>
              <a:latin typeface="+mj-lt"/>
            </a:endParaRPr>
          </a:p>
          <a:p>
            <a:pPr defTabSz="914400">
              <a:lnSpc>
                <a:spcPct val="90000"/>
              </a:lnSpc>
              <a:spcAft>
                <a:spcPts val="600"/>
              </a:spcAft>
            </a:pPr>
            <a:r>
              <a:rPr lang="en-US" sz="2500" b="1" dirty="0">
                <a:latin typeface="+mj-lt"/>
              </a:rPr>
              <a:t>*</a:t>
            </a:r>
            <a:r>
              <a:rPr lang="en-US" b="1" dirty="0">
                <a:latin typeface="+mj-lt"/>
              </a:rPr>
              <a:t>Question: </a:t>
            </a:r>
            <a:r>
              <a:rPr lang="en-US" dirty="0">
                <a:latin typeface="+mj-lt"/>
              </a:rPr>
              <a:t>What should I do if my vendor says they didn’t receive a check? </a:t>
            </a:r>
          </a:p>
          <a:p>
            <a:pPr defTabSz="914400">
              <a:lnSpc>
                <a:spcPct val="90000"/>
              </a:lnSpc>
              <a:spcAft>
                <a:spcPts val="600"/>
              </a:spcAft>
            </a:pPr>
            <a:endParaRPr lang="en-US" dirty="0">
              <a:latin typeface="+mj-lt"/>
            </a:endParaRPr>
          </a:p>
          <a:p>
            <a:pPr defTabSz="914400">
              <a:lnSpc>
                <a:spcPct val="90000"/>
              </a:lnSpc>
              <a:spcAft>
                <a:spcPts val="600"/>
              </a:spcAft>
            </a:pPr>
            <a:r>
              <a:rPr lang="en-US" b="1" dirty="0">
                <a:latin typeface="+mj-lt"/>
              </a:rPr>
              <a:t>*Answer:  – </a:t>
            </a:r>
            <a:r>
              <a:rPr lang="en-US" dirty="0">
                <a:latin typeface="+mj-lt"/>
              </a:rPr>
              <a:t>Check the Due Date on the invoice to see if the payment is overdue. Then, send an email to  </a:t>
            </a:r>
            <a:r>
              <a:rPr lang="en-US" dirty="0">
                <a:latin typeface="+mj-lt"/>
                <a:hlinkClick r:id="rId2"/>
              </a:rPr>
              <a:t>PNWpayables@pnw.edu</a:t>
            </a:r>
            <a:r>
              <a:rPr lang="en-US" dirty="0">
                <a:latin typeface="+mj-lt"/>
              </a:rPr>
              <a:t> with the VENDOR’S NAME,INVOICE NUMBER and AMOUNT. We will then let you know if your vendor should have received the check by now or if they should be expecting it soon. If we determine the check to be overdue, we will initiate a stop/payment/rewrite process on the vendor’s behalf. </a:t>
            </a:r>
          </a:p>
        </p:txBody>
      </p:sp>
      <p:sp>
        <p:nvSpPr>
          <p:cNvPr id="5" name="TextBox 4">
            <a:extLst>
              <a:ext uri="{FF2B5EF4-FFF2-40B4-BE49-F238E27FC236}">
                <a16:creationId xmlns:a16="http://schemas.microsoft.com/office/drawing/2014/main" id="{2B04CBF2-AF46-41D5-B987-ACA42D265213}"/>
              </a:ext>
            </a:extLst>
          </p:cNvPr>
          <p:cNvSpPr txBox="1"/>
          <p:nvPr/>
        </p:nvSpPr>
        <p:spPr>
          <a:xfrm>
            <a:off x="621675" y="2914449"/>
            <a:ext cx="4873603" cy="2218300"/>
          </a:xfrm>
          <a:prstGeom prst="rect">
            <a:avLst/>
          </a:prstGeom>
          <a:noFill/>
        </p:spPr>
        <p:txBody>
          <a:bodyPr wrap="square">
            <a:spAutoFit/>
          </a:bodyPr>
          <a:lstStyle/>
          <a:p>
            <a:pPr defTabSz="406908" fontAlgn="base">
              <a:spcAft>
                <a:spcPts val="600"/>
              </a:spcAft>
            </a:pPr>
            <a:r>
              <a:rPr lang="en-US" sz="2136" b="1" kern="1200" dirty="0">
                <a:solidFill>
                  <a:srgbClr val="000000"/>
                </a:solidFill>
                <a:latin typeface="acumin-pro"/>
                <a:ea typeface="+mn-ea"/>
                <a:cs typeface="+mn-cs"/>
              </a:rPr>
              <a:t>Purdue University </a:t>
            </a:r>
          </a:p>
          <a:p>
            <a:pPr defTabSz="406908" fontAlgn="base">
              <a:spcAft>
                <a:spcPts val="600"/>
              </a:spcAft>
            </a:pPr>
            <a:r>
              <a:rPr lang="en-US" sz="2136" b="1" kern="1200" dirty="0">
                <a:solidFill>
                  <a:srgbClr val="000000"/>
                </a:solidFill>
                <a:latin typeface="acumin-pro"/>
                <a:ea typeface="+mn-ea"/>
                <a:cs typeface="+mn-cs"/>
              </a:rPr>
              <a:t>Accounts Payable</a:t>
            </a:r>
          </a:p>
          <a:p>
            <a:pPr defTabSz="406908" fontAlgn="base">
              <a:spcAft>
                <a:spcPts val="600"/>
              </a:spcAft>
            </a:pPr>
            <a:r>
              <a:rPr lang="en-US" sz="2136" kern="1200" dirty="0">
                <a:solidFill>
                  <a:srgbClr val="333333"/>
                </a:solidFill>
                <a:latin typeface="acumin-pro"/>
                <a:ea typeface="+mn-ea"/>
                <a:cs typeface="+mn-cs"/>
              </a:rPr>
              <a:t>2550 Northwestern Avenue Facility</a:t>
            </a:r>
            <a:br>
              <a:rPr lang="en-US" sz="2136" kern="1200" dirty="0">
                <a:solidFill>
                  <a:srgbClr val="333333"/>
                </a:solidFill>
                <a:latin typeface="acumin-pro"/>
                <a:ea typeface="+mn-ea"/>
                <a:cs typeface="+mn-cs"/>
              </a:rPr>
            </a:br>
            <a:r>
              <a:rPr lang="en-US" sz="2136" kern="1200" dirty="0">
                <a:solidFill>
                  <a:srgbClr val="333333"/>
                </a:solidFill>
                <a:latin typeface="acumin-pro"/>
                <a:ea typeface="+mn-ea"/>
                <a:cs typeface="+mn-cs"/>
              </a:rPr>
              <a:t>2550 Northwestern Avenue, Suite 1100</a:t>
            </a:r>
            <a:br>
              <a:rPr lang="en-US" sz="2136" kern="1200" dirty="0">
                <a:solidFill>
                  <a:srgbClr val="333333"/>
                </a:solidFill>
                <a:latin typeface="acumin-pro"/>
                <a:ea typeface="+mn-ea"/>
                <a:cs typeface="+mn-cs"/>
              </a:rPr>
            </a:br>
            <a:r>
              <a:rPr lang="en-US" sz="2136" kern="1200" dirty="0">
                <a:solidFill>
                  <a:srgbClr val="333333"/>
                </a:solidFill>
                <a:latin typeface="acumin-pro"/>
                <a:ea typeface="+mn-ea"/>
                <a:cs typeface="+mn-cs"/>
              </a:rPr>
              <a:t>West Lafayette, IN 47906</a:t>
            </a:r>
            <a:br>
              <a:rPr lang="en-US" sz="2136" kern="1200" dirty="0">
                <a:solidFill>
                  <a:srgbClr val="333333"/>
                </a:solidFill>
                <a:latin typeface="acumin-pro"/>
                <a:ea typeface="+mn-ea"/>
                <a:cs typeface="+mn-cs"/>
              </a:rPr>
            </a:br>
            <a:r>
              <a:rPr lang="en-US" sz="2136" kern="1200" dirty="0">
                <a:solidFill>
                  <a:srgbClr val="333333"/>
                </a:solidFill>
                <a:latin typeface="acumin-pro"/>
                <a:ea typeface="+mn-ea"/>
                <a:cs typeface="+mn-cs"/>
              </a:rPr>
              <a:t>United States</a:t>
            </a:r>
            <a:endParaRPr lang="en-US" sz="2400" b="0" i="0" dirty="0">
              <a:solidFill>
                <a:srgbClr val="333333"/>
              </a:solidFill>
              <a:effectLst/>
              <a:latin typeface="acumin-pro"/>
            </a:endParaRPr>
          </a:p>
        </p:txBody>
      </p:sp>
      <p:sp>
        <p:nvSpPr>
          <p:cNvPr id="6" name="Arrow: Down 5" descr="Pointing to Purdue Address" title="Down Arrow">
            <a:extLst>
              <a:ext uri="{FF2B5EF4-FFF2-40B4-BE49-F238E27FC236}">
                <a16:creationId xmlns:a16="http://schemas.microsoft.com/office/drawing/2014/main" id="{D9A34A43-5849-48F4-8A1B-8D8DD94F9CFC}"/>
              </a:ext>
            </a:extLst>
          </p:cNvPr>
          <p:cNvSpPr/>
          <p:nvPr/>
        </p:nvSpPr>
        <p:spPr>
          <a:xfrm>
            <a:off x="1461918" y="1707267"/>
            <a:ext cx="435209" cy="1047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pPr algn="r">
                <a:defRPr/>
              </a:pPr>
              <a:t>6</a:t>
            </a:fld>
            <a:endParaRPr lang="en-US" sz="1200" dirty="0"/>
          </a:p>
        </p:txBody>
      </p:sp>
    </p:spTree>
    <p:extLst>
      <p:ext uri="{BB962C8B-B14F-4D97-AF65-F5344CB8AC3E}">
        <p14:creationId xmlns:p14="http://schemas.microsoft.com/office/powerpoint/2010/main" val="352396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09254" y="1175349"/>
            <a:ext cx="3632887" cy="952929"/>
          </a:xfrm>
        </p:spPr>
        <p:txBody>
          <a:bodyPr/>
          <a:lstStyle/>
          <a:p>
            <a:pPr algn="ctr"/>
            <a:br>
              <a:rPr lang="en-US" sz="2400" b="1" u="sng" dirty="0">
                <a:solidFill>
                  <a:srgbClr val="555960"/>
                </a:solidFill>
                <a:cs typeface="72 Black" panose="020B0A04030603020204" pitchFamily="34" charset="0"/>
              </a:rPr>
            </a:br>
            <a:br>
              <a:rPr lang="en-US" sz="2400" b="1" u="sng" dirty="0">
                <a:solidFill>
                  <a:srgbClr val="555960"/>
                </a:solidFill>
                <a:cs typeface="72 Black" panose="020B0A04030603020204" pitchFamily="34" charset="0"/>
              </a:rPr>
            </a:br>
            <a:r>
              <a:rPr lang="en-US" sz="2400" b="1" u="sng" dirty="0">
                <a:solidFill>
                  <a:srgbClr val="555960"/>
                </a:solidFill>
                <a:cs typeface="72 Black" panose="020B0A04030603020204" pitchFamily="34" charset="0"/>
              </a:rPr>
              <a:t>Accountability – Ensure Vendor Knows Where to Send Non-PO Invoices</a:t>
            </a:r>
            <a:br>
              <a:rPr lang="en-US" b="1" u="sng" dirty="0">
                <a:solidFill>
                  <a:srgbClr val="555960"/>
                </a:solidFill>
                <a:cs typeface="72 Black" panose="020B0A04030603020204" pitchFamily="34" charset="0"/>
              </a:rPr>
            </a:br>
            <a:endParaRPr lang="en-US" dirty="0"/>
          </a:p>
        </p:txBody>
      </p:sp>
      <p:pic>
        <p:nvPicPr>
          <p:cNvPr id="5" name="Picture 4" descr="Image of an Invoice" title="Invoice">
            <a:extLst>
              <a:ext uri="{FF2B5EF4-FFF2-40B4-BE49-F238E27FC236}">
                <a16:creationId xmlns:a16="http://schemas.microsoft.com/office/drawing/2014/main" id="{875C60D4-8E46-4B7B-BD47-B849BC109280}"/>
              </a:ext>
            </a:extLst>
          </p:cNvPr>
          <p:cNvPicPr>
            <a:picLocks noChangeAspect="1"/>
          </p:cNvPicPr>
          <p:nvPr/>
        </p:nvPicPr>
        <p:blipFill>
          <a:blip r:embed="rId2"/>
          <a:stretch>
            <a:fillRect/>
          </a:stretch>
        </p:blipFill>
        <p:spPr>
          <a:xfrm>
            <a:off x="0" y="0"/>
            <a:ext cx="6096000" cy="6391957"/>
          </a:xfrm>
          <a:prstGeom prst="rect">
            <a:avLst/>
          </a:prstGeom>
        </p:spPr>
      </p:pic>
      <p:sp>
        <p:nvSpPr>
          <p:cNvPr id="6" name="Rectangle 5"/>
          <p:cNvSpPr/>
          <p:nvPr/>
        </p:nvSpPr>
        <p:spPr>
          <a:xfrm>
            <a:off x="6096000" y="2553983"/>
            <a:ext cx="6096000" cy="4142673"/>
          </a:xfrm>
          <a:prstGeom prst="rect">
            <a:avLst/>
          </a:prstGeom>
        </p:spPr>
        <p:txBody>
          <a:bodyPr>
            <a:spAutoFit/>
          </a:bodyPr>
          <a:lstStyle/>
          <a:p>
            <a:pPr algn="ctr" defTabSz="914400">
              <a:lnSpc>
                <a:spcPct val="90000"/>
              </a:lnSpc>
              <a:spcAft>
                <a:spcPts val="600"/>
              </a:spcAft>
            </a:pPr>
            <a:r>
              <a:rPr lang="en-US" sz="1600" b="1" u="sng" dirty="0">
                <a:solidFill>
                  <a:schemeClr val="tx2"/>
                </a:solidFill>
              </a:rPr>
              <a:t>How departments can help avoid delays in </a:t>
            </a:r>
          </a:p>
          <a:p>
            <a:pPr algn="ctr" defTabSz="914400">
              <a:lnSpc>
                <a:spcPct val="90000"/>
              </a:lnSpc>
              <a:spcAft>
                <a:spcPts val="600"/>
              </a:spcAft>
            </a:pPr>
            <a:r>
              <a:rPr lang="en-US" sz="1600" b="1" u="sng" dirty="0">
                <a:solidFill>
                  <a:schemeClr val="tx2"/>
                </a:solidFill>
              </a:rPr>
              <a:t>processing invoices:</a:t>
            </a:r>
          </a:p>
          <a:p>
            <a:pPr indent="-228600" defTabSz="914400">
              <a:lnSpc>
                <a:spcPct val="90000"/>
              </a:lnSpc>
              <a:spcAft>
                <a:spcPts val="600"/>
              </a:spcAft>
              <a:buFont typeface="Arial" panose="020B0604020202020204" pitchFamily="34" charset="0"/>
              <a:buChar char="•"/>
            </a:pPr>
            <a:endParaRPr lang="en-US" dirty="0">
              <a:solidFill>
                <a:schemeClr val="tx2"/>
              </a:solidFill>
              <a:highlight>
                <a:srgbClr val="FFFF00"/>
              </a:highlight>
            </a:endParaRPr>
          </a:p>
          <a:p>
            <a:pPr marL="285750" indent="-285750" defTabSz="914400">
              <a:lnSpc>
                <a:spcPct val="90000"/>
              </a:lnSpc>
              <a:spcAft>
                <a:spcPts val="600"/>
              </a:spcAft>
              <a:buFont typeface="Arial" panose="020B0604020202020204" pitchFamily="34" charset="0"/>
              <a:buChar char="•"/>
            </a:pPr>
            <a:r>
              <a:rPr lang="en-US" sz="1600" dirty="0">
                <a:solidFill>
                  <a:schemeClr val="tx2"/>
                </a:solidFill>
              </a:rPr>
              <a:t>Provide the vendor with the following important information </a:t>
            </a:r>
            <a:r>
              <a:rPr lang="en-US" sz="1600" dirty="0">
                <a:solidFill>
                  <a:schemeClr val="accent4">
                    <a:lumMod val="50000"/>
                  </a:schemeClr>
                </a:solidFill>
              </a:rPr>
              <a:t>when placing your order</a:t>
            </a:r>
            <a:r>
              <a:rPr lang="en-US" sz="1600" dirty="0">
                <a:solidFill>
                  <a:schemeClr val="tx2"/>
                </a:solidFill>
              </a:rPr>
              <a:t>:</a:t>
            </a:r>
          </a:p>
          <a:p>
            <a:pPr marL="342900" indent="-285750" defTabSz="914400">
              <a:lnSpc>
                <a:spcPct val="90000"/>
              </a:lnSpc>
              <a:spcAft>
                <a:spcPts val="600"/>
              </a:spcAft>
              <a:buFont typeface="Arial" panose="020B0604020202020204" pitchFamily="34" charset="0"/>
              <a:buChar char="•"/>
            </a:pPr>
            <a:r>
              <a:rPr lang="en-US" sz="1600" dirty="0">
                <a:solidFill>
                  <a:schemeClr val="tx2"/>
                </a:solidFill>
              </a:rPr>
              <a:t>Your </a:t>
            </a:r>
            <a:r>
              <a:rPr lang="en-US" sz="1600" dirty="0">
                <a:solidFill>
                  <a:schemeClr val="accent4">
                    <a:lumMod val="50000"/>
                  </a:schemeClr>
                </a:solidFill>
              </a:rPr>
              <a:t>Department Name</a:t>
            </a:r>
          </a:p>
          <a:p>
            <a:pPr marL="342900" indent="-285750" defTabSz="914400">
              <a:lnSpc>
                <a:spcPct val="90000"/>
              </a:lnSpc>
              <a:spcAft>
                <a:spcPts val="600"/>
              </a:spcAft>
              <a:buFont typeface="Arial" panose="020B0604020202020204" pitchFamily="34" charset="0"/>
              <a:buChar char="•"/>
            </a:pPr>
            <a:r>
              <a:rPr lang="en-US" sz="1600" dirty="0">
                <a:solidFill>
                  <a:schemeClr val="accent4">
                    <a:lumMod val="50000"/>
                  </a:schemeClr>
                </a:solidFill>
              </a:rPr>
              <a:t>Contact Person Name </a:t>
            </a:r>
            <a:r>
              <a:rPr lang="en-US" sz="1600" dirty="0">
                <a:solidFill>
                  <a:schemeClr val="tx2"/>
                </a:solidFill>
              </a:rPr>
              <a:t>(Who placed the order?, Who should receive the invoice?)</a:t>
            </a:r>
          </a:p>
          <a:p>
            <a:pPr marL="342900" indent="-285750" defTabSz="914400">
              <a:lnSpc>
                <a:spcPct val="90000"/>
              </a:lnSpc>
              <a:spcAft>
                <a:spcPts val="600"/>
              </a:spcAft>
              <a:buFont typeface="Arial" panose="020B0604020202020204" pitchFamily="34" charset="0"/>
              <a:buChar char="•"/>
            </a:pPr>
            <a:r>
              <a:rPr lang="en-US" sz="1600" dirty="0">
                <a:solidFill>
                  <a:schemeClr val="accent4">
                    <a:lumMod val="50000"/>
                  </a:schemeClr>
                </a:solidFill>
              </a:rPr>
              <a:t>Contact Address </a:t>
            </a:r>
            <a:r>
              <a:rPr lang="en-US" sz="1600" dirty="0">
                <a:solidFill>
                  <a:schemeClr val="tx2"/>
                </a:solidFill>
              </a:rPr>
              <a:t>(PNW address, Your Building/Room location)</a:t>
            </a:r>
          </a:p>
          <a:p>
            <a:pPr marL="342900" indent="-285750" defTabSz="914400">
              <a:lnSpc>
                <a:spcPct val="90000"/>
              </a:lnSpc>
              <a:spcAft>
                <a:spcPts val="600"/>
              </a:spcAft>
              <a:buFont typeface="Arial" panose="020B0604020202020204" pitchFamily="34" charset="0"/>
              <a:buChar char="•"/>
            </a:pPr>
            <a:r>
              <a:rPr lang="en-US" sz="1600" dirty="0">
                <a:solidFill>
                  <a:schemeClr val="accent4">
                    <a:lumMod val="50000"/>
                  </a:schemeClr>
                </a:solidFill>
              </a:rPr>
              <a:t>Contact Phone Number </a:t>
            </a:r>
            <a:r>
              <a:rPr lang="en-US" sz="1600" dirty="0">
                <a:solidFill>
                  <a:schemeClr val="tx2"/>
                </a:solidFill>
              </a:rPr>
              <a:t>(Your Phone Number, not the number for AP)</a:t>
            </a:r>
          </a:p>
          <a:p>
            <a:pPr marL="342900" indent="-285750" defTabSz="914400">
              <a:lnSpc>
                <a:spcPct val="90000"/>
              </a:lnSpc>
              <a:spcAft>
                <a:spcPts val="600"/>
              </a:spcAft>
              <a:buFont typeface="Arial" panose="020B0604020202020204" pitchFamily="34" charset="0"/>
              <a:buChar char="•"/>
            </a:pPr>
            <a:r>
              <a:rPr lang="en-US" sz="1400" b="1" dirty="0">
                <a:solidFill>
                  <a:schemeClr val="tx2"/>
                </a:solidFill>
                <a:cs typeface="72 Black" panose="020B0A04030603020204" pitchFamily="34" charset="0"/>
              </a:rPr>
              <a:t>If you have placed your order through ARIBA and it has an ARIBA PO # 45XXXXXXXX on the invoice and Procurement has informed you to pay it through AP instead, the reason for the exception must be indicated on the DIV prior to sending it through the approval process. This allows AP to know it is not a double payment.</a:t>
            </a:r>
          </a:p>
        </p:txBody>
      </p:sp>
      <p:sp>
        <p:nvSpPr>
          <p:cNvPr id="10"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7</a:t>
            </a:fld>
            <a:endParaRPr lang="en-US" sz="1200" dirty="0">
              <a:solidFill>
                <a:schemeClr val="tx1"/>
              </a:solidFill>
            </a:endParaRPr>
          </a:p>
        </p:txBody>
      </p:sp>
    </p:spTree>
    <p:extLst>
      <p:ext uri="{BB962C8B-B14F-4D97-AF65-F5344CB8AC3E}">
        <p14:creationId xmlns:p14="http://schemas.microsoft.com/office/powerpoint/2010/main" val="38867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491610"/>
          </a:xfrm>
        </p:spPr>
        <p:txBody>
          <a:bodyPr/>
          <a:lstStyle/>
          <a:p>
            <a:pPr algn="ctr"/>
            <a:r>
              <a:rPr lang="en-US" sz="2800" b="1" kern="0" dirty="0"/>
              <a:t>Payment Responsibilities</a:t>
            </a:r>
            <a:endParaRPr lang="en-US" sz="2800" dirty="0"/>
          </a:p>
        </p:txBody>
      </p:sp>
      <p:sp>
        <p:nvSpPr>
          <p:cNvPr id="4" name="Content Placeholder 3"/>
          <p:cNvSpPr>
            <a:spLocks noGrp="1"/>
          </p:cNvSpPr>
          <p:nvPr>
            <p:ph idx="1"/>
          </p:nvPr>
        </p:nvSpPr>
        <p:spPr>
          <a:xfrm>
            <a:off x="566352" y="1120346"/>
            <a:ext cx="8487032" cy="4949525"/>
          </a:xfrm>
        </p:spPr>
        <p:txBody>
          <a:bodyPr/>
          <a:lstStyle/>
          <a:p>
            <a:pPr fontAlgn="auto">
              <a:spcAft>
                <a:spcPts val="0"/>
              </a:spcAft>
              <a:buClr>
                <a:srgbClr val="FFFFFF"/>
              </a:buClr>
            </a:pPr>
            <a:r>
              <a:rPr lang="en-US" sz="2000" b="1" dirty="0">
                <a:solidFill>
                  <a:schemeClr val="accent4">
                    <a:lumMod val="50000"/>
                  </a:schemeClr>
                </a:solidFill>
                <a:latin typeface="Acumin Pro SemiCondensed" panose="020B0506020202020204" pitchFamily="34" charset="77"/>
              </a:rPr>
              <a:t>Due Diligence </a:t>
            </a:r>
            <a:r>
              <a:rPr lang="en-US" sz="2000" b="1" dirty="0">
                <a:solidFill>
                  <a:srgbClr val="555960"/>
                </a:solidFill>
                <a:latin typeface="Acumin Pro SemiCondensed" panose="020B0506020202020204" pitchFamily="34" charset="77"/>
              </a:rPr>
              <a:t>– Invoice/Contract: Ensure Documentation will Support the Payment</a:t>
            </a:r>
          </a:p>
          <a:p>
            <a:pPr fontAlgn="auto">
              <a:spcAft>
                <a:spcPts val="0"/>
              </a:spcAft>
              <a:buClr>
                <a:srgbClr val="FFFFFF"/>
              </a:buClr>
            </a:pPr>
            <a:endParaRPr lang="en-US" sz="1900" b="1" dirty="0">
              <a:solidFill>
                <a:srgbClr val="000000"/>
              </a:solidFill>
            </a:endParaRPr>
          </a:p>
          <a:p>
            <a:pPr fontAlgn="auto">
              <a:spcAft>
                <a:spcPts val="0"/>
              </a:spcAft>
              <a:buClr>
                <a:srgbClr val="FFFFFF"/>
              </a:buClr>
            </a:pPr>
            <a:r>
              <a:rPr lang="en-US" sz="1900" b="1" dirty="0">
                <a:solidFill>
                  <a:srgbClr val="000000"/>
                </a:solidFill>
              </a:rPr>
              <a:t>Supporting Documentation must be sufficient to answer the following questions:</a:t>
            </a:r>
          </a:p>
          <a:p>
            <a:pPr marL="400050" lvl="1" indent="-285750" fontAlgn="auto">
              <a:spcBef>
                <a:spcPts val="1000"/>
              </a:spcBef>
              <a:spcAft>
                <a:spcPts val="0"/>
              </a:spcAft>
              <a:buFont typeface="Wingdings" panose="05000000000000000000" pitchFamily="2" charset="2"/>
              <a:buChar char="§"/>
            </a:pPr>
            <a:r>
              <a:rPr lang="en-US" sz="1800" dirty="0">
                <a:solidFill>
                  <a:schemeClr val="accent4">
                    <a:lumMod val="50000"/>
                  </a:schemeClr>
                </a:solidFill>
              </a:rPr>
              <a:t>Who</a:t>
            </a:r>
            <a:r>
              <a:rPr lang="en-US" sz="1800" dirty="0">
                <a:solidFill>
                  <a:srgbClr val="000000"/>
                </a:solidFill>
              </a:rPr>
              <a:t> is the payment for? </a:t>
            </a:r>
            <a:r>
              <a:rPr lang="en-US" sz="1800" dirty="0">
                <a:solidFill>
                  <a:schemeClr val="accent4">
                    <a:lumMod val="50000"/>
                  </a:schemeClr>
                </a:solidFill>
              </a:rPr>
              <a:t>Vendor Name?</a:t>
            </a:r>
          </a:p>
          <a:p>
            <a:pPr marL="400050" lvl="1" indent="-285750" fontAlgn="auto">
              <a:spcBef>
                <a:spcPts val="1000"/>
              </a:spcBef>
              <a:spcAft>
                <a:spcPts val="0"/>
              </a:spcAft>
              <a:buFont typeface="Wingdings" panose="05000000000000000000" pitchFamily="2" charset="2"/>
              <a:buChar char="§"/>
            </a:pPr>
            <a:r>
              <a:rPr lang="en-US" sz="1800" dirty="0">
                <a:solidFill>
                  <a:schemeClr val="accent4">
                    <a:lumMod val="50000"/>
                  </a:schemeClr>
                </a:solidFill>
              </a:rPr>
              <a:t>What </a:t>
            </a:r>
            <a:r>
              <a:rPr lang="en-US" sz="1800" dirty="0">
                <a:solidFill>
                  <a:srgbClr val="000000"/>
                </a:solidFill>
              </a:rPr>
              <a:t>is the payment for? </a:t>
            </a:r>
            <a:r>
              <a:rPr lang="en-US" sz="1800" dirty="0">
                <a:solidFill>
                  <a:schemeClr val="accent4">
                    <a:lumMod val="50000"/>
                  </a:schemeClr>
                </a:solidFill>
              </a:rPr>
              <a:t>Brief explanation of expense?</a:t>
            </a:r>
          </a:p>
          <a:p>
            <a:pPr marL="400050" lvl="1" indent="-285750" fontAlgn="auto">
              <a:spcBef>
                <a:spcPts val="1000"/>
              </a:spcBef>
              <a:spcAft>
                <a:spcPts val="0"/>
              </a:spcAft>
              <a:buFont typeface="Wingdings" panose="05000000000000000000" pitchFamily="2" charset="2"/>
              <a:buChar char="§"/>
            </a:pPr>
            <a:r>
              <a:rPr lang="en-US" sz="1800" dirty="0">
                <a:solidFill>
                  <a:schemeClr val="accent4">
                    <a:lumMod val="50000"/>
                  </a:schemeClr>
                </a:solidFill>
              </a:rPr>
              <a:t>When</a:t>
            </a:r>
            <a:r>
              <a:rPr lang="en-US" sz="1800" dirty="0">
                <a:solidFill>
                  <a:srgbClr val="000000"/>
                </a:solidFill>
              </a:rPr>
              <a:t> is the payment </a:t>
            </a:r>
            <a:r>
              <a:rPr lang="en-US" sz="1800" dirty="0">
                <a:solidFill>
                  <a:schemeClr val="accent4">
                    <a:lumMod val="50000"/>
                  </a:schemeClr>
                </a:solidFill>
              </a:rPr>
              <a:t>due? Actual Due Date? Terms of Payment?</a:t>
            </a:r>
          </a:p>
          <a:p>
            <a:pPr marL="400050" lvl="1" indent="-285750" fontAlgn="auto">
              <a:spcBef>
                <a:spcPts val="1000"/>
              </a:spcBef>
              <a:spcAft>
                <a:spcPts val="0"/>
              </a:spcAft>
              <a:buFont typeface="Wingdings" panose="05000000000000000000" pitchFamily="2" charset="2"/>
              <a:buChar char="§"/>
            </a:pPr>
            <a:r>
              <a:rPr lang="en-US" sz="1800" dirty="0">
                <a:solidFill>
                  <a:schemeClr val="accent4">
                    <a:lumMod val="50000"/>
                  </a:schemeClr>
                </a:solidFill>
              </a:rPr>
              <a:t>Where</a:t>
            </a:r>
            <a:r>
              <a:rPr lang="en-US" sz="1800" dirty="0">
                <a:solidFill>
                  <a:srgbClr val="000000"/>
                </a:solidFill>
              </a:rPr>
              <a:t> is the payment </a:t>
            </a:r>
            <a:r>
              <a:rPr lang="en-US" sz="1800" dirty="0">
                <a:solidFill>
                  <a:schemeClr val="accent4">
                    <a:lumMod val="50000"/>
                  </a:schemeClr>
                </a:solidFill>
              </a:rPr>
              <a:t>going? Remittance Address?</a:t>
            </a:r>
          </a:p>
          <a:p>
            <a:pPr marL="400050" lvl="1" indent="-285750" fontAlgn="auto">
              <a:spcBef>
                <a:spcPts val="1000"/>
              </a:spcBef>
              <a:spcAft>
                <a:spcPts val="0"/>
              </a:spcAft>
              <a:buFont typeface="Wingdings" panose="05000000000000000000" pitchFamily="2" charset="2"/>
              <a:buChar char="§"/>
            </a:pPr>
            <a:r>
              <a:rPr lang="en-US" sz="1800" dirty="0">
                <a:solidFill>
                  <a:schemeClr val="accent4">
                    <a:lumMod val="50000"/>
                  </a:schemeClr>
                </a:solidFill>
              </a:rPr>
              <a:t>Why/How </a:t>
            </a:r>
            <a:r>
              <a:rPr lang="en-US" sz="1800" dirty="0">
                <a:solidFill>
                  <a:srgbClr val="000000"/>
                </a:solidFill>
              </a:rPr>
              <a:t>is Purdue responsible for this payment? </a:t>
            </a:r>
          </a:p>
          <a:p>
            <a:pPr marL="114300" lvl="1" fontAlgn="auto">
              <a:spcBef>
                <a:spcPts val="1000"/>
              </a:spcBef>
              <a:spcAft>
                <a:spcPts val="0"/>
              </a:spcAft>
            </a:pPr>
            <a:endParaRPr lang="en-US" sz="1400" dirty="0">
              <a:solidFill>
                <a:srgbClr val="000000"/>
              </a:solidFill>
            </a:endParaRPr>
          </a:p>
          <a:p>
            <a:pPr marL="285750" indent="-285750"/>
            <a:r>
              <a:rPr lang="en-US" sz="1400" dirty="0">
                <a:solidFill>
                  <a:srgbClr val="000000"/>
                </a:solidFill>
              </a:rPr>
              <a:t>MUST SUBSTANTIATE FOR AUDIT REVIEW – </a:t>
            </a:r>
            <a:r>
              <a:rPr lang="en-US" sz="1600" dirty="0"/>
              <a:t>Purdue Does Not Make Payments to Third Party Vendors. </a:t>
            </a:r>
          </a:p>
          <a:p>
            <a:endParaRPr lang="en-US" sz="1600" dirty="0">
              <a:highlight>
                <a:srgbClr val="FFFF00"/>
              </a:highlight>
            </a:endParaRPr>
          </a:p>
          <a:p>
            <a:pPr marL="285750" indent="-285750"/>
            <a:r>
              <a:rPr lang="en-US" sz="1600" dirty="0"/>
              <a:t>The invoice must be addressed to Purdue and have Purdue as the entity responsible for payment.</a:t>
            </a:r>
          </a:p>
          <a:p>
            <a:pPr marL="342900" indent="-342900" fontAlgn="auto">
              <a:spcAft>
                <a:spcPts val="0"/>
              </a:spcAft>
              <a:buClr>
                <a:srgbClr val="FFFFFF"/>
              </a:buClr>
            </a:pPr>
            <a:endParaRPr lang="en-US" sz="2000" b="1" dirty="0">
              <a:ln w="0"/>
              <a:effectLst>
                <a:outerShdw blurRad="38100" dist="19050" dir="2700000" algn="tl" rotWithShape="0">
                  <a:srgbClr val="000000">
                    <a:alpha val="40000"/>
                  </a:srgbClr>
                </a:outerShdw>
              </a:effectLst>
              <a:highlight>
                <a:srgbClr val="FFFF00"/>
              </a:highlight>
              <a:latin typeface="Acumin Pro" panose="020B0504020202020204"/>
            </a:endParaRPr>
          </a:p>
          <a:p>
            <a:pPr fontAlgn="auto">
              <a:spcAft>
                <a:spcPts val="0"/>
              </a:spcAft>
              <a:buClr>
                <a:srgbClr val="FFFFFF"/>
              </a:buClr>
            </a:pPr>
            <a:endParaRPr lang="en-US" sz="1900" b="1" dirty="0">
              <a:solidFill>
                <a:srgbClr val="000000"/>
              </a:solidFill>
              <a:latin typeface="Acumin Pro" panose="020B0504020202020204"/>
            </a:endParaRPr>
          </a:p>
          <a:p>
            <a:endParaRPr lang="en-US" dirty="0"/>
          </a:p>
        </p:txBody>
      </p:sp>
      <p:sp>
        <p:nvSpPr>
          <p:cNvPr id="5" name="Rectangle 4"/>
          <p:cNvSpPr/>
          <p:nvPr/>
        </p:nvSpPr>
        <p:spPr>
          <a:xfrm>
            <a:off x="9154818" y="1963152"/>
            <a:ext cx="2320491" cy="1938992"/>
          </a:xfrm>
          <a:prstGeom prst="rect">
            <a:avLst/>
          </a:prstGeom>
        </p:spPr>
        <p:txBody>
          <a:bodyPr wrap="square">
            <a:spAutoFit/>
          </a:bodyPr>
          <a:lstStyle/>
          <a:p>
            <a:pPr defTabSz="457200" eaLnBrk="1" fontAlgn="auto" hangingPunct="1">
              <a:spcBef>
                <a:spcPts val="0"/>
              </a:spcBef>
              <a:spcAft>
                <a:spcPts val="0"/>
              </a:spcAft>
            </a:pPr>
            <a:r>
              <a:rPr lang="en-US" sz="1500" dirty="0">
                <a:ln w="0"/>
                <a:solidFill>
                  <a:srgbClr val="000000"/>
                </a:solidFill>
                <a:latin typeface="Acumin Pro" panose="020B0504020202020204"/>
              </a:rPr>
              <a:t>Examples of supporting documentation:</a:t>
            </a:r>
          </a:p>
          <a:p>
            <a:pPr marL="457200" indent="-285750" defTabSz="457200" eaLnBrk="1" fontAlgn="auto" hangingPunct="1">
              <a:spcBef>
                <a:spcPts val="0"/>
              </a:spcBef>
              <a:spcAft>
                <a:spcPts val="0"/>
              </a:spcAft>
              <a:buFont typeface="Wingdings" panose="05000000000000000000" pitchFamily="2" charset="2"/>
              <a:buChar char="Ø"/>
            </a:pPr>
            <a:r>
              <a:rPr lang="en-US" sz="1500" dirty="0">
                <a:ln w="0"/>
                <a:solidFill>
                  <a:srgbClr val="000000"/>
                </a:solidFill>
                <a:latin typeface="Acumin Pro" panose="020B0504020202020204"/>
              </a:rPr>
              <a:t>Agreements</a:t>
            </a:r>
          </a:p>
          <a:p>
            <a:pPr marL="457200" indent="-285750" defTabSz="457200" eaLnBrk="1" fontAlgn="auto" hangingPunct="1">
              <a:spcBef>
                <a:spcPts val="0"/>
              </a:spcBef>
              <a:spcAft>
                <a:spcPts val="0"/>
              </a:spcAft>
              <a:buFont typeface="Wingdings" panose="05000000000000000000" pitchFamily="2" charset="2"/>
              <a:buChar char="Ø"/>
            </a:pPr>
            <a:r>
              <a:rPr lang="en-US" sz="1500" dirty="0">
                <a:ln w="0"/>
                <a:solidFill>
                  <a:srgbClr val="000000"/>
                </a:solidFill>
                <a:latin typeface="Acumin Pro" panose="020B0504020202020204"/>
              </a:rPr>
              <a:t>Approvals</a:t>
            </a:r>
          </a:p>
          <a:p>
            <a:pPr marL="457200" indent="-285750" defTabSz="457200" eaLnBrk="1" fontAlgn="auto" hangingPunct="1">
              <a:spcBef>
                <a:spcPts val="0"/>
              </a:spcBef>
              <a:spcAft>
                <a:spcPts val="0"/>
              </a:spcAft>
              <a:buFont typeface="Wingdings" panose="05000000000000000000" pitchFamily="2" charset="2"/>
              <a:buChar char="Ø"/>
            </a:pPr>
            <a:r>
              <a:rPr lang="en-US" sz="1500" dirty="0">
                <a:ln w="0"/>
                <a:solidFill>
                  <a:srgbClr val="000000"/>
                </a:solidFill>
                <a:latin typeface="Acumin Pro" panose="020B0504020202020204"/>
              </a:rPr>
              <a:t>Contracts</a:t>
            </a:r>
          </a:p>
          <a:p>
            <a:pPr marL="457200" indent="-285750" defTabSz="457200" eaLnBrk="1" fontAlgn="auto" hangingPunct="1">
              <a:spcBef>
                <a:spcPts val="0"/>
              </a:spcBef>
              <a:spcAft>
                <a:spcPts val="0"/>
              </a:spcAft>
              <a:buFont typeface="Wingdings" panose="05000000000000000000" pitchFamily="2" charset="2"/>
              <a:buChar char="Ø"/>
            </a:pPr>
            <a:r>
              <a:rPr lang="en-US" sz="1500" dirty="0">
                <a:ln w="0"/>
                <a:solidFill>
                  <a:srgbClr val="000000"/>
                </a:solidFill>
                <a:latin typeface="Acumin Pro" panose="020B0504020202020204"/>
              </a:rPr>
              <a:t>Emails</a:t>
            </a:r>
          </a:p>
          <a:p>
            <a:pPr marL="457200" indent="-285750" defTabSz="457200" eaLnBrk="1" fontAlgn="auto" hangingPunct="1">
              <a:spcBef>
                <a:spcPts val="0"/>
              </a:spcBef>
              <a:spcAft>
                <a:spcPts val="0"/>
              </a:spcAft>
              <a:buFont typeface="Wingdings" panose="05000000000000000000" pitchFamily="2" charset="2"/>
              <a:buChar char="Ø"/>
            </a:pPr>
            <a:r>
              <a:rPr lang="en-US" sz="1500" dirty="0">
                <a:ln w="0"/>
                <a:solidFill>
                  <a:srgbClr val="000000"/>
                </a:solidFill>
                <a:latin typeface="Acumin Pro" panose="020B0504020202020204"/>
              </a:rPr>
              <a:t>Invoices</a:t>
            </a:r>
          </a:p>
          <a:p>
            <a:pPr marL="457200" indent="-285750" defTabSz="457200" eaLnBrk="1" fontAlgn="auto" hangingPunct="1">
              <a:spcBef>
                <a:spcPts val="0"/>
              </a:spcBef>
              <a:spcAft>
                <a:spcPts val="0"/>
              </a:spcAft>
              <a:buFont typeface="Wingdings" panose="05000000000000000000" pitchFamily="2" charset="2"/>
              <a:buChar char="Ø"/>
            </a:pPr>
            <a:r>
              <a:rPr lang="en-US" sz="1500" dirty="0">
                <a:ln w="0"/>
                <a:solidFill>
                  <a:srgbClr val="000000"/>
                </a:solidFill>
                <a:latin typeface="Acumin Pro" panose="020B0504020202020204"/>
              </a:rPr>
              <a:t>PC Form</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8</a:t>
            </a:fld>
            <a:endParaRPr lang="en-US" sz="1200" dirty="0">
              <a:solidFill>
                <a:schemeClr val="tx1"/>
              </a:solidFill>
            </a:endParaRPr>
          </a:p>
        </p:txBody>
      </p:sp>
    </p:spTree>
    <p:extLst>
      <p:ext uri="{BB962C8B-B14F-4D97-AF65-F5344CB8AC3E}">
        <p14:creationId xmlns:p14="http://schemas.microsoft.com/office/powerpoint/2010/main" val="331148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19" y="741277"/>
            <a:ext cx="10515600" cy="400994"/>
          </a:xfrm>
        </p:spPr>
        <p:txBody>
          <a:bodyPr/>
          <a:lstStyle/>
          <a:p>
            <a:pPr algn="ctr"/>
            <a:r>
              <a:rPr lang="en-US" sz="2800" dirty="0">
                <a:cs typeface="72 Black" panose="020B0A04030603020204" pitchFamily="34" charset="0"/>
              </a:rPr>
              <a:t>Payment Responsibilities</a:t>
            </a:r>
            <a:endParaRPr lang="en-US" sz="2800" dirty="0"/>
          </a:p>
        </p:txBody>
      </p:sp>
      <p:sp>
        <p:nvSpPr>
          <p:cNvPr id="3" name="Content Placeholder 2"/>
          <p:cNvSpPr>
            <a:spLocks noGrp="1"/>
          </p:cNvSpPr>
          <p:nvPr>
            <p:ph idx="1"/>
          </p:nvPr>
        </p:nvSpPr>
        <p:spPr/>
        <p:txBody>
          <a:bodyPr/>
          <a:lstStyle/>
          <a:p>
            <a:pPr marL="0" indent="0">
              <a:buNone/>
            </a:pPr>
            <a:r>
              <a:rPr lang="en-US" sz="2000" b="1" dirty="0">
                <a:solidFill>
                  <a:schemeClr val="accent4">
                    <a:lumMod val="50000"/>
                  </a:schemeClr>
                </a:solidFill>
                <a:latin typeface="Acumin Pro SemiCondensed" panose="020B0506020202020204" pitchFamily="34" charset="77"/>
              </a:rPr>
              <a:t>Due Diligence </a:t>
            </a:r>
            <a:r>
              <a:rPr lang="en-US" sz="2000" b="1" dirty="0">
                <a:solidFill>
                  <a:srgbClr val="555960"/>
                </a:solidFill>
                <a:latin typeface="Acumin Pro SemiCondensed" panose="020B0506020202020204" pitchFamily="34" charset="77"/>
              </a:rPr>
              <a:t>– is it an actual Invoice?</a:t>
            </a:r>
          </a:p>
          <a:p>
            <a:pPr defTabSz="288036">
              <a:spcBef>
                <a:spcPts val="630"/>
              </a:spcBef>
              <a:buClr>
                <a:srgbClr val="000000"/>
              </a:buClr>
            </a:pPr>
            <a:r>
              <a:rPr lang="en-US" sz="1600" b="1" dirty="0">
                <a:solidFill>
                  <a:srgbClr val="000000"/>
                </a:solidFill>
              </a:rPr>
              <a:t>Examine documents closely and look for key words:</a:t>
            </a:r>
          </a:p>
          <a:p>
            <a:pPr marL="216027" indent="-216027" defTabSz="288036">
              <a:spcBef>
                <a:spcPts val="630"/>
              </a:spcBef>
              <a:buClr>
                <a:srgbClr val="000000"/>
              </a:buClr>
              <a:buFont typeface="Wingdings" panose="05000000000000000000" pitchFamily="2" charset="2"/>
              <a:buChar char="§"/>
            </a:pPr>
            <a:r>
              <a:rPr lang="en-US" sz="1600" i="1" dirty="0">
                <a:solidFill>
                  <a:schemeClr val="accent4">
                    <a:lumMod val="50000"/>
                  </a:schemeClr>
                </a:solidFill>
              </a:rPr>
              <a:t>Quote</a:t>
            </a:r>
            <a:r>
              <a:rPr lang="en-US" sz="1600" dirty="0">
                <a:solidFill>
                  <a:schemeClr val="accent4">
                    <a:lumMod val="50000"/>
                  </a:schemeClr>
                </a:solidFill>
              </a:rPr>
              <a:t>, </a:t>
            </a:r>
            <a:r>
              <a:rPr lang="en-US" sz="1600" i="1" dirty="0">
                <a:solidFill>
                  <a:schemeClr val="accent4">
                    <a:lumMod val="50000"/>
                  </a:schemeClr>
                </a:solidFill>
              </a:rPr>
              <a:t>Estimate</a:t>
            </a:r>
            <a:r>
              <a:rPr lang="en-US" sz="1600" dirty="0">
                <a:solidFill>
                  <a:schemeClr val="accent4">
                    <a:lumMod val="50000"/>
                  </a:schemeClr>
                </a:solidFill>
              </a:rPr>
              <a:t>, </a:t>
            </a:r>
            <a:r>
              <a:rPr lang="en-US" sz="1600" i="1" dirty="0">
                <a:solidFill>
                  <a:schemeClr val="accent4">
                    <a:lumMod val="50000"/>
                  </a:schemeClr>
                </a:solidFill>
              </a:rPr>
              <a:t>Pro-forma </a:t>
            </a:r>
            <a:r>
              <a:rPr lang="en-US" sz="1600" i="1" dirty="0">
                <a:solidFill>
                  <a:srgbClr val="000000"/>
                </a:solidFill>
              </a:rPr>
              <a:t>Invoice </a:t>
            </a:r>
            <a:r>
              <a:rPr lang="en-US" sz="1600" dirty="0">
                <a:solidFill>
                  <a:srgbClr val="000000"/>
                </a:solidFill>
              </a:rPr>
              <a:t>- </a:t>
            </a:r>
            <a:r>
              <a:rPr lang="en-US" sz="1600" dirty="0">
                <a:solidFill>
                  <a:schemeClr val="accent4">
                    <a:lumMod val="50000"/>
                  </a:schemeClr>
                </a:solidFill>
              </a:rPr>
              <a:t>Projection of Costs </a:t>
            </a:r>
            <a:r>
              <a:rPr lang="en-US" sz="1600" dirty="0">
                <a:solidFill>
                  <a:srgbClr val="000000"/>
                </a:solidFill>
              </a:rPr>
              <a:t>for Ordering Purposes</a:t>
            </a:r>
          </a:p>
          <a:p>
            <a:pPr marL="216027" indent="-216027" defTabSz="288036">
              <a:spcBef>
                <a:spcPts val="630"/>
              </a:spcBef>
              <a:buClr>
                <a:srgbClr val="000000"/>
              </a:buClr>
              <a:buFont typeface="Wingdings" panose="05000000000000000000" pitchFamily="2" charset="2"/>
              <a:buChar char="§"/>
            </a:pPr>
            <a:r>
              <a:rPr lang="en-US" sz="1600" i="1" dirty="0">
                <a:solidFill>
                  <a:schemeClr val="accent4">
                    <a:lumMod val="50000"/>
                  </a:schemeClr>
                </a:solidFill>
              </a:rPr>
              <a:t>Order Detail, Summary, Acknowledgement - Confirmation of Order/Service </a:t>
            </a:r>
          </a:p>
          <a:p>
            <a:pPr marL="432054" lvl="2" indent="-144018" defTabSz="288036">
              <a:spcBef>
                <a:spcPts val="630"/>
              </a:spcBef>
              <a:buClr>
                <a:srgbClr val="000000"/>
              </a:buClr>
              <a:buFont typeface="Courier New" panose="02070309020205020404" pitchFamily="49" charset="0"/>
              <a:buChar char="o"/>
            </a:pPr>
            <a:r>
              <a:rPr lang="en-US" sz="1600" dirty="0">
                <a:solidFill>
                  <a:srgbClr val="000000"/>
                </a:solidFill>
              </a:rPr>
              <a:t>May not reflect accurate total</a:t>
            </a:r>
          </a:p>
          <a:p>
            <a:pPr marL="432054" lvl="2" indent="-144018" defTabSz="288036">
              <a:spcBef>
                <a:spcPts val="630"/>
              </a:spcBef>
              <a:buClr>
                <a:srgbClr val="000000"/>
              </a:buClr>
              <a:buFont typeface="Courier New" panose="02070309020205020404" pitchFamily="49" charset="0"/>
              <a:buChar char="o"/>
            </a:pPr>
            <a:r>
              <a:rPr lang="en-US" sz="1600" dirty="0">
                <a:solidFill>
                  <a:srgbClr val="000000"/>
                </a:solidFill>
              </a:rPr>
              <a:t>May not include correct payment terms or remittance instructions</a:t>
            </a:r>
          </a:p>
          <a:p>
            <a:pPr marL="216027" indent="-216027" defTabSz="288036">
              <a:spcBef>
                <a:spcPts val="630"/>
              </a:spcBef>
              <a:buClr>
                <a:srgbClr val="000000"/>
              </a:buClr>
              <a:buFont typeface="Wingdings" panose="05000000000000000000" pitchFamily="2" charset="2"/>
              <a:buChar char="§"/>
            </a:pPr>
            <a:r>
              <a:rPr lang="en-US" sz="1600" i="1" dirty="0">
                <a:solidFill>
                  <a:schemeClr val="accent4">
                    <a:lumMod val="50000"/>
                  </a:schemeClr>
                </a:solidFill>
              </a:rPr>
              <a:t>Statements</a:t>
            </a:r>
            <a:r>
              <a:rPr lang="en-US" sz="1600" i="1" dirty="0">
                <a:solidFill>
                  <a:srgbClr val="000000"/>
                </a:solidFill>
              </a:rPr>
              <a:t>  - </a:t>
            </a:r>
            <a:r>
              <a:rPr lang="en-US" sz="1600" dirty="0">
                <a:solidFill>
                  <a:srgbClr val="000000"/>
                </a:solidFill>
              </a:rPr>
              <a:t>Observation of Outstanding Invoices  (example on next slide)</a:t>
            </a:r>
          </a:p>
          <a:p>
            <a:pPr marL="432054" lvl="2" indent="-144018" defTabSz="288036">
              <a:spcBef>
                <a:spcPts val="630"/>
              </a:spcBef>
              <a:buClr>
                <a:srgbClr val="000000"/>
              </a:buClr>
              <a:buFont typeface="Courier New" panose="02070309020205020404" pitchFamily="49" charset="0"/>
              <a:buChar char="o"/>
            </a:pPr>
            <a:r>
              <a:rPr lang="en-US" sz="1600" dirty="0">
                <a:solidFill>
                  <a:srgbClr val="000000"/>
                </a:solidFill>
              </a:rPr>
              <a:t>May not reflect recent payments *</a:t>
            </a:r>
          </a:p>
          <a:p>
            <a:pPr marL="432054" lvl="2" indent="-144018" defTabSz="288036">
              <a:spcBef>
                <a:spcPts val="630"/>
              </a:spcBef>
              <a:buClr>
                <a:srgbClr val="000000"/>
              </a:buClr>
              <a:buFont typeface="Courier New" panose="02070309020205020404" pitchFamily="49" charset="0"/>
              <a:buChar char="o"/>
            </a:pPr>
            <a:r>
              <a:rPr lang="en-US" sz="1600" dirty="0">
                <a:solidFill>
                  <a:srgbClr val="000000"/>
                </a:solidFill>
              </a:rPr>
              <a:t>May not include details of purchase/service</a:t>
            </a:r>
          </a:p>
          <a:p>
            <a:pPr marL="432054" lvl="2" indent="-144018" defTabSz="288036">
              <a:spcBef>
                <a:spcPts val="630"/>
              </a:spcBef>
              <a:buClr>
                <a:srgbClr val="000000"/>
              </a:buClr>
              <a:buFont typeface="Courier New" panose="02070309020205020404" pitchFamily="49" charset="0"/>
              <a:buChar char="o"/>
            </a:pPr>
            <a:r>
              <a:rPr lang="en-US" sz="1600" dirty="0">
                <a:solidFill>
                  <a:srgbClr val="000000"/>
                </a:solidFill>
              </a:rPr>
              <a:t>May not include correct payment terms or remittance instructions</a:t>
            </a:r>
          </a:p>
          <a:p>
            <a:pPr marL="0" indent="0">
              <a:buNone/>
            </a:pPr>
            <a:endParaRPr lang="en-US" dirty="0"/>
          </a:p>
        </p:txBody>
      </p:sp>
      <p:sp>
        <p:nvSpPr>
          <p:cNvPr id="8"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9</a:t>
            </a:fld>
            <a:endParaRPr lang="en-US" sz="1200" dirty="0">
              <a:solidFill>
                <a:schemeClr val="tx1"/>
              </a:solidFill>
            </a:endParaRPr>
          </a:p>
        </p:txBody>
      </p:sp>
    </p:spTree>
    <p:extLst>
      <p:ext uri="{BB962C8B-B14F-4D97-AF65-F5344CB8AC3E}">
        <p14:creationId xmlns:p14="http://schemas.microsoft.com/office/powerpoint/2010/main" val="126816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W_PP_widescreen_template" id="{46507C2E-80AB-8549-8ABD-D54A2273F018}" vid="{B0A16D22-ADB6-1847-B765-7C58EB86DC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PNW_PP_widescreen_template</Template>
  <TotalTime>3244</TotalTime>
  <Words>5568</Words>
  <Application>Microsoft Office PowerPoint</Application>
  <PresentationFormat>Widescreen</PresentationFormat>
  <Paragraphs>480</Paragraphs>
  <Slides>56</Slides>
  <Notes>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71" baseType="lpstr">
      <vt:lpstr>72 Black</vt:lpstr>
      <vt:lpstr>Acumin Pro</vt:lpstr>
      <vt:lpstr>Acumin Pro SemiCondensed</vt:lpstr>
      <vt:lpstr>acumin-pro</vt:lpstr>
      <vt:lpstr>Arial</vt:lpstr>
      <vt:lpstr>Avenir Next LT Pro Demi</vt:lpstr>
      <vt:lpstr>Calibri</vt:lpstr>
      <vt:lpstr>Calibri Light</vt:lpstr>
      <vt:lpstr>Courier New</vt:lpstr>
      <vt:lpstr>Gill Sans MT</vt:lpstr>
      <vt:lpstr>Symbol</vt:lpstr>
      <vt:lpstr>Verdana</vt:lpstr>
      <vt:lpstr>Wingdings</vt:lpstr>
      <vt:lpstr>Office Theme</vt:lpstr>
      <vt:lpstr>Worksheet</vt:lpstr>
      <vt:lpstr>WELCOME TO accounts payable  TRAINING</vt:lpstr>
      <vt:lpstr>Mission, Goal &amp; Vision</vt:lpstr>
      <vt:lpstr>Agenda</vt:lpstr>
      <vt:lpstr>SECTION ONE – EXPECTATIONS &amp; RESPONSIBILITIES</vt:lpstr>
      <vt:lpstr>Familiarize yourself with the following programs and procedures:</vt:lpstr>
      <vt:lpstr> </vt:lpstr>
      <vt:lpstr>  Accountability – Ensure Vendor Knows Where to Send Non-PO Invoices </vt:lpstr>
      <vt:lpstr>Payment Responsibilities</vt:lpstr>
      <vt:lpstr>Payment Responsibilities</vt:lpstr>
      <vt:lpstr>Payment Responsibilities</vt:lpstr>
      <vt:lpstr>Please make sure you are using the correct remittance address on your DIV.  This is important for AP to process your payment. Even if it is direct deposit, the remittance address must match what is in our system.  *When you are checking on payment status, please refer to the TERMS on the invoice prior to contacting AP. The invoice may not be due.  *Also, when requesting payment status, please include the name of the vendor and the invoice number and always send your request to pnwpayables@pnw.edu.   </vt:lpstr>
      <vt:lpstr>Importance of Processes</vt:lpstr>
      <vt:lpstr> Importance of Processes</vt:lpstr>
      <vt:lpstr> Importance of Processes</vt:lpstr>
      <vt:lpstr>Be Aware of Common Cyber Threats</vt:lpstr>
      <vt:lpstr>Data Security</vt:lpstr>
      <vt:lpstr>IMPORTANT KEY FACTORS IN UPDATING VENDORS</vt:lpstr>
      <vt:lpstr>SECTION TWO – FORMS  ELECTRONIC SIGNATURE DIV HELD CHECK CREDIT MEMO PAYEE CERTIFICATION FORM OUTSIDE ENTITY EXCEPTION FORM SUBSTITUTE W-9 ACH FORM WIRE TRANSFER FORM </vt:lpstr>
      <vt:lpstr> </vt:lpstr>
      <vt:lpstr>Instructions for DIV </vt:lpstr>
      <vt:lpstr>HELD CHECK</vt:lpstr>
      <vt:lpstr> </vt:lpstr>
      <vt:lpstr>PowerPoint Presentation</vt:lpstr>
      <vt:lpstr>PAYEE CERTIFICTION POWER FORM! </vt:lpstr>
      <vt:lpstr> </vt:lpstr>
      <vt:lpstr> SUBSTITUTE W-9</vt:lpstr>
      <vt:lpstr>ACH Form</vt:lpstr>
      <vt:lpstr>WIRE TRANSFER FORM</vt:lpstr>
      <vt:lpstr>SECTION THREE – ONE-TIME VENDOR</vt:lpstr>
      <vt:lpstr>Prospective Employee Reimbursement</vt:lpstr>
      <vt:lpstr>Example</vt:lpstr>
      <vt:lpstr>REQUEST TYPES </vt:lpstr>
      <vt:lpstr>REQUEST TYPES </vt:lpstr>
      <vt:lpstr>REQUEST TYPES </vt:lpstr>
      <vt:lpstr>SECTION FOUR – “OTHER” PAYMENTS</vt:lpstr>
      <vt:lpstr>Non-Resident Alien Payments</vt:lpstr>
      <vt:lpstr>“Other” Payments Training</vt:lpstr>
      <vt:lpstr>Prizes and Awards</vt:lpstr>
      <vt:lpstr> </vt:lpstr>
      <vt:lpstr>CASH ADVANCE</vt:lpstr>
      <vt:lpstr>SECTION FIVE  CHARTS  </vt:lpstr>
      <vt:lpstr>Chart 1</vt:lpstr>
      <vt:lpstr>Chart 2</vt:lpstr>
      <vt:lpstr>Chart 3</vt:lpstr>
      <vt:lpstr>Chart 4</vt:lpstr>
      <vt:lpstr>Chart 5</vt:lpstr>
      <vt:lpstr>Chart 6</vt:lpstr>
      <vt:lpstr>Chart 7</vt:lpstr>
      <vt:lpstr>Chart 8</vt:lpstr>
      <vt:lpstr>Chart 9</vt:lpstr>
      <vt:lpstr>Chart 10</vt:lpstr>
      <vt:lpstr>NAVIGATING THE PNW ACCOUNTS PAYABLE WEBSITE!  </vt:lpstr>
      <vt:lpstr>Accounts Payable</vt:lpstr>
      <vt:lpstr>Accounts Payable</vt:lpstr>
      <vt:lpstr> </vt:lpstr>
      <vt:lpstr> REMINDER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accounts payable  TRAINING</dc:title>
  <dc:creator>Ronit Bhardwaj</dc:creator>
  <cp:lastModifiedBy>Carol J Wright</cp:lastModifiedBy>
  <cp:revision>83</cp:revision>
  <dcterms:created xsi:type="dcterms:W3CDTF">2023-05-16T13:28:32Z</dcterms:created>
  <dcterms:modified xsi:type="dcterms:W3CDTF">2024-02-28T20:58:00Z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2023-09-29T21:51:26Z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7613f710-ad71-49e0-a824-232bfbddb767</vt:lpwstr>
  </property>
  <property fmtid="{D5CDD505-2E9C-101B-9397-08002B2CF9AE}" pid="8" name="MSIP_Label_4044bd30-2ed7-4c9d-9d12-46200872a97b_ContentBits">
    <vt:lpwstr>0</vt:lpwstr>
  </property>
</Properties>
</file>