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76" r:id="rId11"/>
    <p:sldId id="277" r:id="rId12"/>
    <p:sldId id="278" r:id="rId13"/>
    <p:sldId id="279" r:id="rId14"/>
    <p:sldId id="280" r:id="rId15"/>
    <p:sldId id="281" r:id="rId16"/>
    <p:sldId id="282" r:id="rId17"/>
    <p:sldId id="283" r:id="rId18"/>
    <p:sldId id="284" r:id="rId19"/>
    <p:sldId id="286" r:id="rId20"/>
    <p:sldId id="287" r:id="rId21"/>
    <p:sldId id="288" r:id="rId22"/>
    <p:sldId id="289" r:id="rId23"/>
    <p:sldId id="290" r:id="rId24"/>
    <p:sldId id="291" r:id="rId25"/>
    <p:sldId id="292" r:id="rId26"/>
    <p:sldId id="293" r:id="rId27"/>
    <p:sldId id="294" r:id="rId28"/>
    <p:sldId id="295" r:id="rId29"/>
    <p:sldId id="265" r:id="rId30"/>
    <p:sldId id="267" r:id="rId31"/>
    <p:sldId id="266" r:id="rId32"/>
    <p:sldId id="268" r:id="rId33"/>
    <p:sldId id="269" r:id="rId34"/>
    <p:sldId id="270" r:id="rId35"/>
    <p:sldId id="271" r:id="rId36"/>
    <p:sldId id="272" r:id="rId37"/>
    <p:sldId id="275" r:id="rId38"/>
    <p:sldId id="27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087" autoAdjust="0"/>
  </p:normalViewPr>
  <p:slideViewPr>
    <p:cSldViewPr snapToGrid="0" snapToObjects="1">
      <p:cViewPr varScale="1">
        <p:scale>
          <a:sx n="66" d="100"/>
          <a:sy n="66" d="100"/>
        </p:scale>
        <p:origin x="126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5CB74298-75B1-F74F-A89E-F8CB28008CF6}" type="slidenum">
              <a:rPr lang="en-US" smtClean="0"/>
              <a:t>‹#›</a:t>
            </a:fld>
            <a:endParaRPr lang="en-US"/>
          </a:p>
        </p:txBody>
      </p:sp>
    </p:spTree>
    <p:extLst>
      <p:ext uri="{BB962C8B-B14F-4D97-AF65-F5344CB8AC3E}">
        <p14:creationId xmlns:p14="http://schemas.microsoft.com/office/powerpoint/2010/main" val="185735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CB74298-75B1-F74F-A89E-F8CB28008CF6}" type="slidenum">
              <a:rPr lang="en-US" smtClean="0"/>
              <a:t>‹#›</a:t>
            </a:fld>
            <a:endParaRPr lang="en-US"/>
          </a:p>
        </p:txBody>
      </p:sp>
    </p:spTree>
    <p:extLst>
      <p:ext uri="{BB962C8B-B14F-4D97-AF65-F5344CB8AC3E}">
        <p14:creationId xmlns:p14="http://schemas.microsoft.com/office/powerpoint/2010/main" val="1961716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CB74298-75B1-F74F-A89E-F8CB28008CF6}" type="slidenum">
              <a:rPr lang="en-US" smtClean="0"/>
              <a:t>‹#›</a:t>
            </a:fld>
            <a:endParaRPr lang="en-US"/>
          </a:p>
        </p:txBody>
      </p:sp>
    </p:spTree>
    <p:extLst>
      <p:ext uri="{BB962C8B-B14F-4D97-AF65-F5344CB8AC3E}">
        <p14:creationId xmlns:p14="http://schemas.microsoft.com/office/powerpoint/2010/main" val="2693468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CB74298-75B1-F74F-A89E-F8CB28008CF6}" type="slidenum">
              <a:rPr lang="en-US" smtClean="0"/>
              <a:t>‹#›</a:t>
            </a:fld>
            <a:endParaRPr lang="en-US"/>
          </a:p>
        </p:txBody>
      </p:sp>
    </p:spTree>
    <p:extLst>
      <p:ext uri="{BB962C8B-B14F-4D97-AF65-F5344CB8AC3E}">
        <p14:creationId xmlns:p14="http://schemas.microsoft.com/office/powerpoint/2010/main" val="265171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5CB74298-75B1-F74F-A89E-F8CB28008CF6}" type="slidenum">
              <a:rPr lang="en-US" smtClean="0"/>
              <a:t>‹#›</a:t>
            </a:fld>
            <a:endParaRPr lang="en-US"/>
          </a:p>
        </p:txBody>
      </p:sp>
    </p:spTree>
    <p:extLst>
      <p:ext uri="{BB962C8B-B14F-4D97-AF65-F5344CB8AC3E}">
        <p14:creationId xmlns:p14="http://schemas.microsoft.com/office/powerpoint/2010/main" val="1243125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5CB74298-75B1-F74F-A89E-F8CB28008CF6}" type="slidenum">
              <a:rPr lang="en-US" smtClean="0"/>
              <a:t>‹#›</a:t>
            </a:fld>
            <a:endParaRPr lang="en-US"/>
          </a:p>
        </p:txBody>
      </p:sp>
    </p:spTree>
    <p:extLst>
      <p:ext uri="{BB962C8B-B14F-4D97-AF65-F5344CB8AC3E}">
        <p14:creationId xmlns:p14="http://schemas.microsoft.com/office/powerpoint/2010/main" val="2837956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47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CB74298-75B1-F74F-A89E-F8CB28008CF6}" type="slidenum">
              <a:rPr lang="en-US" smtClean="0"/>
              <a:t>‹#›</a:t>
            </a:fld>
            <a:endParaRPr lang="en-US"/>
          </a:p>
        </p:txBody>
      </p:sp>
    </p:spTree>
    <p:extLst>
      <p:ext uri="{BB962C8B-B14F-4D97-AF65-F5344CB8AC3E}">
        <p14:creationId xmlns:p14="http://schemas.microsoft.com/office/powerpoint/2010/main" val="3131310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CB74298-75B1-F74F-A89E-F8CB28008CF6}" type="slidenum">
              <a:rPr lang="en-US" smtClean="0"/>
              <a:t>‹#›</a:t>
            </a:fld>
            <a:endParaRPr lang="en-US"/>
          </a:p>
        </p:txBody>
      </p:sp>
    </p:spTree>
    <p:extLst>
      <p:ext uri="{BB962C8B-B14F-4D97-AF65-F5344CB8AC3E}">
        <p14:creationId xmlns:p14="http://schemas.microsoft.com/office/powerpoint/2010/main" val="905409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633F97-01FB-9649-8BD6-73C1F164C2D7}" type="datetimeFigureOut">
              <a:rPr lang="en-US" smtClean="0"/>
              <a:t>3/22/2024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B74298-75B1-F74F-A89E-F8CB28008CF6}" type="slidenum">
              <a:rPr lang="en-US" smtClean="0"/>
              <a:t>‹#›</a:t>
            </a:fld>
            <a:endParaRPr lang="en-US"/>
          </a:p>
        </p:txBody>
      </p:sp>
    </p:spTree>
    <p:extLst>
      <p:ext uri="{BB962C8B-B14F-4D97-AF65-F5344CB8AC3E}">
        <p14:creationId xmlns:p14="http://schemas.microsoft.com/office/powerpoint/2010/main" val="279142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purdue.edu/securepurdue/data-handling/media-disposal-guidelines.ph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propmgmt@pnw.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mailto:propmgmt@pnw.edu" TargetMode="External"/><Relationship Id="rId2" Type="http://schemas.openxmlformats.org/officeDocument/2006/relationships/hyperlink" Target="https://www.pnw.edu/business-services/accounting-and-budget-servic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616B-D2A8-9B47-A996-9C6DEB7BA8EA}"/>
              </a:ext>
            </a:extLst>
          </p:cNvPr>
          <p:cNvSpPr>
            <a:spLocks noGrp="1"/>
          </p:cNvSpPr>
          <p:nvPr>
            <p:ph type="ctrTitle"/>
          </p:nvPr>
        </p:nvSpPr>
        <p:spPr/>
        <p:txBody>
          <a:bodyPr>
            <a:normAutofit fontScale="90000"/>
          </a:bodyPr>
          <a:lstStyle/>
          <a:p>
            <a:r>
              <a:rPr lang="en-US" dirty="0"/>
              <a:t>Capital Asset Management and Inventory Training</a:t>
            </a:r>
          </a:p>
        </p:txBody>
      </p:sp>
      <p:sp>
        <p:nvSpPr>
          <p:cNvPr id="3" name="Subtitle 2">
            <a:extLst>
              <a:ext uri="{FF2B5EF4-FFF2-40B4-BE49-F238E27FC236}">
                <a16:creationId xmlns:a16="http://schemas.microsoft.com/office/drawing/2014/main" id="{C6953C93-497A-7F4E-908D-1A2260D10021}"/>
              </a:ext>
            </a:extLst>
          </p:cNvPr>
          <p:cNvSpPr>
            <a:spLocks noGrp="1"/>
          </p:cNvSpPr>
          <p:nvPr>
            <p:ph type="subTitle" idx="1"/>
          </p:nvPr>
        </p:nvSpPr>
        <p:spPr>
          <a:xfrm>
            <a:off x="1143000" y="3602038"/>
            <a:ext cx="6858000" cy="1783694"/>
          </a:xfrm>
        </p:spPr>
        <p:txBody>
          <a:bodyPr>
            <a:normAutofit lnSpcReduction="10000"/>
          </a:bodyPr>
          <a:lstStyle/>
          <a:p>
            <a:r>
              <a:rPr lang="en-US" u="sng" dirty="0"/>
              <a:t>Property Accounting Staff</a:t>
            </a:r>
          </a:p>
          <a:p>
            <a:r>
              <a:rPr lang="en-US" dirty="0"/>
              <a:t>Senior Accountant – Jessica Dean</a:t>
            </a:r>
          </a:p>
          <a:p>
            <a:r>
              <a:rPr lang="en-US" dirty="0"/>
              <a:t>Property Inspector Hammond – Shawn Marks</a:t>
            </a:r>
          </a:p>
          <a:p>
            <a:r>
              <a:rPr lang="en-US" dirty="0"/>
              <a:t>Property Inspector Westville/</a:t>
            </a:r>
            <a:r>
              <a:rPr lang="en-US" dirty="0" err="1"/>
              <a:t>Gabis</a:t>
            </a:r>
            <a:r>
              <a:rPr lang="en-US" dirty="0"/>
              <a:t> – Jennifer Stevens</a:t>
            </a:r>
          </a:p>
          <a:p>
            <a:endParaRPr lang="en-US" dirty="0"/>
          </a:p>
          <a:p>
            <a:endParaRPr lang="en-US" dirty="0"/>
          </a:p>
        </p:txBody>
      </p:sp>
    </p:spTree>
    <p:extLst>
      <p:ext uri="{BB962C8B-B14F-4D97-AF65-F5344CB8AC3E}">
        <p14:creationId xmlns:p14="http://schemas.microsoft.com/office/powerpoint/2010/main" val="885505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A2B1-D2E7-EF09-C1BC-4E9F861B52B9}"/>
              </a:ext>
            </a:extLst>
          </p:cNvPr>
          <p:cNvSpPr>
            <a:spLocks noGrp="1"/>
          </p:cNvSpPr>
          <p:nvPr>
            <p:ph type="title"/>
          </p:nvPr>
        </p:nvSpPr>
        <p:spPr/>
        <p:txBody>
          <a:bodyPr>
            <a:normAutofit/>
          </a:bodyPr>
          <a:lstStyle/>
          <a:p>
            <a:pPr algn="ctr"/>
            <a:r>
              <a:rPr lang="en-US" sz="3600" dirty="0"/>
              <a:t>New Property Maintenance DocuSign Process </a:t>
            </a:r>
          </a:p>
        </p:txBody>
      </p:sp>
      <p:sp>
        <p:nvSpPr>
          <p:cNvPr id="3" name="Content Placeholder 2">
            <a:extLst>
              <a:ext uri="{FF2B5EF4-FFF2-40B4-BE49-F238E27FC236}">
                <a16:creationId xmlns:a16="http://schemas.microsoft.com/office/drawing/2014/main" id="{349399BC-D1B0-25FA-8862-C533C8C00E18}"/>
              </a:ext>
            </a:extLst>
          </p:cNvPr>
          <p:cNvSpPr>
            <a:spLocks noGrp="1"/>
          </p:cNvSpPr>
          <p:nvPr>
            <p:ph idx="1"/>
          </p:nvPr>
        </p:nvSpPr>
        <p:spPr/>
        <p:txBody>
          <a:bodyPr/>
          <a:lstStyle/>
          <a:p>
            <a:r>
              <a:rPr lang="en-US" dirty="0"/>
              <a:t>A new process has been created in DocuSign so departments can easily submit asset status changes directly to Property Accounting staff for processing. </a:t>
            </a:r>
          </a:p>
          <a:p>
            <a:r>
              <a:rPr lang="en-US" dirty="0"/>
              <a:t>Log in to DocuSign through the One Campus Portal. </a:t>
            </a:r>
          </a:p>
          <a:p>
            <a:endParaRPr lang="en-US" dirty="0"/>
          </a:p>
        </p:txBody>
      </p:sp>
      <p:pic>
        <p:nvPicPr>
          <p:cNvPr id="5" name="Picture 4" title="One Purdue Portal">
            <a:extLst>
              <a:ext uri="{FF2B5EF4-FFF2-40B4-BE49-F238E27FC236}">
                <a16:creationId xmlns:a16="http://schemas.microsoft.com/office/drawing/2014/main" id="{7061A508-9644-A40E-BB26-4F280F259731}"/>
              </a:ext>
            </a:extLst>
          </p:cNvPr>
          <p:cNvPicPr>
            <a:picLocks noChangeAspect="1"/>
          </p:cNvPicPr>
          <p:nvPr/>
        </p:nvPicPr>
        <p:blipFill>
          <a:blip r:embed="rId2"/>
          <a:stretch>
            <a:fillRect/>
          </a:stretch>
        </p:blipFill>
        <p:spPr>
          <a:xfrm>
            <a:off x="1108972" y="3568674"/>
            <a:ext cx="6926056" cy="2743225"/>
          </a:xfrm>
          <a:prstGeom prst="rect">
            <a:avLst/>
          </a:prstGeom>
        </p:spPr>
      </p:pic>
    </p:spTree>
    <p:extLst>
      <p:ext uri="{BB962C8B-B14F-4D97-AF65-F5344CB8AC3E}">
        <p14:creationId xmlns:p14="http://schemas.microsoft.com/office/powerpoint/2010/main" val="502241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0828-10DC-534C-4303-A1ED35B615F2}"/>
              </a:ext>
            </a:extLst>
          </p:cNvPr>
          <p:cNvSpPr>
            <a:spLocks noGrp="1"/>
          </p:cNvSpPr>
          <p:nvPr>
            <p:ph type="title"/>
          </p:nvPr>
        </p:nvSpPr>
        <p:spPr/>
        <p:txBody>
          <a:bodyPr>
            <a:normAutofit/>
          </a:bodyPr>
          <a:lstStyle/>
          <a:p>
            <a:pPr algn="ctr"/>
            <a:r>
              <a:rPr lang="en-US" sz="3600" dirty="0"/>
              <a:t>New Property Maintenance DocuSign Process </a:t>
            </a:r>
          </a:p>
        </p:txBody>
      </p:sp>
      <p:sp>
        <p:nvSpPr>
          <p:cNvPr id="3" name="Content Placeholder 2">
            <a:extLst>
              <a:ext uri="{FF2B5EF4-FFF2-40B4-BE49-F238E27FC236}">
                <a16:creationId xmlns:a16="http://schemas.microsoft.com/office/drawing/2014/main" id="{AEE88699-911C-A632-CBBC-EAB7CC628638}"/>
              </a:ext>
            </a:extLst>
          </p:cNvPr>
          <p:cNvSpPr>
            <a:spLocks noGrp="1"/>
          </p:cNvSpPr>
          <p:nvPr>
            <p:ph idx="1"/>
          </p:nvPr>
        </p:nvSpPr>
        <p:spPr/>
        <p:txBody>
          <a:bodyPr/>
          <a:lstStyle/>
          <a:p>
            <a:r>
              <a:rPr lang="en-US" dirty="0"/>
              <a:t>Click on Start and choose Send an Envelope.</a:t>
            </a:r>
          </a:p>
        </p:txBody>
      </p:sp>
      <p:pic>
        <p:nvPicPr>
          <p:cNvPr id="5" name="Picture 4" title="DocuSign Home Page">
            <a:extLst>
              <a:ext uri="{FF2B5EF4-FFF2-40B4-BE49-F238E27FC236}">
                <a16:creationId xmlns:a16="http://schemas.microsoft.com/office/drawing/2014/main" id="{AD76775A-AA97-507C-FDD3-6476820BBAC1}"/>
              </a:ext>
            </a:extLst>
          </p:cNvPr>
          <p:cNvPicPr>
            <a:picLocks noChangeAspect="1"/>
          </p:cNvPicPr>
          <p:nvPr/>
        </p:nvPicPr>
        <p:blipFill>
          <a:blip r:embed="rId2"/>
          <a:stretch>
            <a:fillRect/>
          </a:stretch>
        </p:blipFill>
        <p:spPr>
          <a:xfrm>
            <a:off x="256903" y="2396850"/>
            <a:ext cx="8630194" cy="3299277"/>
          </a:xfrm>
          <a:prstGeom prst="rect">
            <a:avLst/>
          </a:prstGeom>
        </p:spPr>
      </p:pic>
    </p:spTree>
    <p:extLst>
      <p:ext uri="{BB962C8B-B14F-4D97-AF65-F5344CB8AC3E}">
        <p14:creationId xmlns:p14="http://schemas.microsoft.com/office/powerpoint/2010/main" val="1982515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C11881-3BA4-E697-5800-E19047ECC0BE}"/>
              </a:ext>
            </a:extLst>
          </p:cNvPr>
          <p:cNvSpPr>
            <a:spLocks noGrp="1"/>
          </p:cNvSpPr>
          <p:nvPr>
            <p:ph type="title"/>
          </p:nvPr>
        </p:nvSpPr>
        <p:spPr/>
        <p:txBody>
          <a:bodyPr>
            <a:normAutofit/>
          </a:bodyPr>
          <a:lstStyle/>
          <a:p>
            <a:pPr algn="ctr"/>
            <a:r>
              <a:rPr lang="en-US" sz="3600" dirty="0"/>
              <a:t>New Property Maintenance DocuSign Process – Asset Disposal</a:t>
            </a:r>
          </a:p>
        </p:txBody>
      </p:sp>
      <p:sp>
        <p:nvSpPr>
          <p:cNvPr id="7" name="Content Placeholder 6">
            <a:extLst>
              <a:ext uri="{FF2B5EF4-FFF2-40B4-BE49-F238E27FC236}">
                <a16:creationId xmlns:a16="http://schemas.microsoft.com/office/drawing/2014/main" id="{327CBEB7-9206-FEE4-0559-7DF0E54A16AA}"/>
              </a:ext>
            </a:extLst>
          </p:cNvPr>
          <p:cNvSpPr>
            <a:spLocks noGrp="1"/>
          </p:cNvSpPr>
          <p:nvPr>
            <p:ph idx="1"/>
          </p:nvPr>
        </p:nvSpPr>
        <p:spPr>
          <a:xfrm>
            <a:off x="628650" y="1690689"/>
            <a:ext cx="7886700" cy="4486274"/>
          </a:xfrm>
        </p:spPr>
        <p:txBody>
          <a:bodyPr/>
          <a:lstStyle/>
          <a:p>
            <a:r>
              <a:rPr lang="en-US" dirty="0"/>
              <a:t>Click on Upload and choose Use a Template.</a:t>
            </a:r>
          </a:p>
          <a:p>
            <a:endParaRPr lang="en-US" dirty="0"/>
          </a:p>
        </p:txBody>
      </p:sp>
      <p:pic>
        <p:nvPicPr>
          <p:cNvPr id="9" name="Picture 8" title="Upload a Template to DocuSign">
            <a:extLst>
              <a:ext uri="{FF2B5EF4-FFF2-40B4-BE49-F238E27FC236}">
                <a16:creationId xmlns:a16="http://schemas.microsoft.com/office/drawing/2014/main" id="{1AEF880C-EE1B-FBF0-1A22-101FA7F2F4AD}"/>
              </a:ext>
            </a:extLst>
          </p:cNvPr>
          <p:cNvPicPr>
            <a:picLocks noChangeAspect="1"/>
          </p:cNvPicPr>
          <p:nvPr/>
        </p:nvPicPr>
        <p:blipFill>
          <a:blip r:embed="rId2"/>
          <a:stretch>
            <a:fillRect/>
          </a:stretch>
        </p:blipFill>
        <p:spPr>
          <a:xfrm>
            <a:off x="602517" y="2281646"/>
            <a:ext cx="8092613" cy="3631475"/>
          </a:xfrm>
          <a:prstGeom prst="rect">
            <a:avLst/>
          </a:prstGeom>
        </p:spPr>
      </p:pic>
    </p:spTree>
    <p:extLst>
      <p:ext uri="{BB962C8B-B14F-4D97-AF65-F5344CB8AC3E}">
        <p14:creationId xmlns:p14="http://schemas.microsoft.com/office/powerpoint/2010/main" val="3761042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279D-3EAC-0DC8-8F86-5544F728FE03}"/>
              </a:ext>
            </a:extLst>
          </p:cNvPr>
          <p:cNvSpPr>
            <a:spLocks noGrp="1"/>
          </p:cNvSpPr>
          <p:nvPr>
            <p:ph type="title"/>
          </p:nvPr>
        </p:nvSpPr>
        <p:spPr>
          <a:xfrm>
            <a:off x="628650" y="365126"/>
            <a:ext cx="7886700" cy="1245371"/>
          </a:xfrm>
        </p:spPr>
        <p:txBody>
          <a:bodyPr>
            <a:normAutofit/>
          </a:bodyPr>
          <a:lstStyle/>
          <a:p>
            <a:pPr algn="ctr"/>
            <a:r>
              <a:rPr lang="en-US" sz="3600" dirty="0"/>
              <a:t>New Property Maintenance DocuSign Process – Asset Disposal</a:t>
            </a:r>
          </a:p>
        </p:txBody>
      </p:sp>
      <p:sp>
        <p:nvSpPr>
          <p:cNvPr id="3" name="Content Placeholder 2">
            <a:extLst>
              <a:ext uri="{FF2B5EF4-FFF2-40B4-BE49-F238E27FC236}">
                <a16:creationId xmlns:a16="http://schemas.microsoft.com/office/drawing/2014/main" id="{CF2ADE71-3B70-44C8-76D9-B16B803053DE}"/>
              </a:ext>
            </a:extLst>
          </p:cNvPr>
          <p:cNvSpPr>
            <a:spLocks noGrp="1"/>
          </p:cNvSpPr>
          <p:nvPr>
            <p:ph idx="1"/>
          </p:nvPr>
        </p:nvSpPr>
        <p:spPr>
          <a:xfrm>
            <a:off x="628650" y="1532709"/>
            <a:ext cx="7886700" cy="4644254"/>
          </a:xfrm>
        </p:spPr>
        <p:txBody>
          <a:bodyPr/>
          <a:lstStyle/>
          <a:p>
            <a:r>
              <a:rPr lang="en-US" sz="2000" dirty="0"/>
              <a:t>Select All Templates and type PNW in the search bar. </a:t>
            </a:r>
          </a:p>
          <a:p>
            <a:r>
              <a:rPr lang="en-US" sz="2000" dirty="0"/>
              <a:t>Choose PNW Asset Disposal DocuSign Form. </a:t>
            </a:r>
          </a:p>
          <a:p>
            <a:r>
              <a:rPr lang="en-US" sz="2000" dirty="0"/>
              <a:t>Click Add Selected</a:t>
            </a:r>
          </a:p>
          <a:p>
            <a:endParaRPr lang="en-US" dirty="0"/>
          </a:p>
        </p:txBody>
      </p:sp>
      <p:pic>
        <p:nvPicPr>
          <p:cNvPr id="5" name="Picture 4" title="Select a Template from All Templates Search Bar">
            <a:extLst>
              <a:ext uri="{FF2B5EF4-FFF2-40B4-BE49-F238E27FC236}">
                <a16:creationId xmlns:a16="http://schemas.microsoft.com/office/drawing/2014/main" id="{5226AB09-E25A-6294-E4C0-91EEC6786F1F}"/>
              </a:ext>
            </a:extLst>
          </p:cNvPr>
          <p:cNvPicPr>
            <a:picLocks noChangeAspect="1"/>
          </p:cNvPicPr>
          <p:nvPr/>
        </p:nvPicPr>
        <p:blipFill>
          <a:blip r:embed="rId2"/>
          <a:stretch>
            <a:fillRect/>
          </a:stretch>
        </p:blipFill>
        <p:spPr>
          <a:xfrm>
            <a:off x="2311981" y="2613979"/>
            <a:ext cx="4520038" cy="3778112"/>
          </a:xfrm>
          <a:prstGeom prst="rect">
            <a:avLst/>
          </a:prstGeom>
        </p:spPr>
      </p:pic>
    </p:spTree>
    <p:extLst>
      <p:ext uri="{BB962C8B-B14F-4D97-AF65-F5344CB8AC3E}">
        <p14:creationId xmlns:p14="http://schemas.microsoft.com/office/powerpoint/2010/main" val="3526565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6517C-C1F3-1B44-4603-6E8C042164CD}"/>
              </a:ext>
            </a:extLst>
          </p:cNvPr>
          <p:cNvSpPr>
            <a:spLocks noGrp="1"/>
          </p:cNvSpPr>
          <p:nvPr>
            <p:ph type="title"/>
          </p:nvPr>
        </p:nvSpPr>
        <p:spPr>
          <a:xfrm>
            <a:off x="628650" y="365127"/>
            <a:ext cx="7886700" cy="1107188"/>
          </a:xfrm>
        </p:spPr>
        <p:txBody>
          <a:bodyPr>
            <a:normAutofit/>
          </a:bodyPr>
          <a:lstStyle/>
          <a:p>
            <a:pPr algn="ctr"/>
            <a:r>
              <a:rPr lang="en-US" sz="3600" dirty="0"/>
              <a:t>New Property Maintenance DocuSign Process – Asset Disposal</a:t>
            </a:r>
          </a:p>
        </p:txBody>
      </p:sp>
      <p:sp>
        <p:nvSpPr>
          <p:cNvPr id="3" name="Content Placeholder 2">
            <a:extLst>
              <a:ext uri="{FF2B5EF4-FFF2-40B4-BE49-F238E27FC236}">
                <a16:creationId xmlns:a16="http://schemas.microsoft.com/office/drawing/2014/main" id="{ED91F4D9-8A94-4007-13A9-365AE146AF2A}"/>
              </a:ext>
            </a:extLst>
          </p:cNvPr>
          <p:cNvSpPr>
            <a:spLocks noGrp="1"/>
          </p:cNvSpPr>
          <p:nvPr>
            <p:ph idx="1"/>
          </p:nvPr>
        </p:nvSpPr>
        <p:spPr>
          <a:xfrm>
            <a:off x="628650" y="1472315"/>
            <a:ext cx="7886700" cy="4704648"/>
          </a:xfrm>
        </p:spPr>
        <p:txBody>
          <a:bodyPr>
            <a:normAutofit/>
          </a:bodyPr>
          <a:lstStyle/>
          <a:p>
            <a:r>
              <a:rPr lang="en-US" sz="1800" dirty="0"/>
              <a:t>Attach any support you have for the Asset Disposal Request by clicking Upload.</a:t>
            </a:r>
          </a:p>
          <a:p>
            <a:pPr marL="0" indent="0">
              <a:buNone/>
            </a:pPr>
            <a:endParaRPr lang="en-US" sz="2000" dirty="0"/>
          </a:p>
        </p:txBody>
      </p:sp>
      <p:pic>
        <p:nvPicPr>
          <p:cNvPr id="5" name="Picture 4" title="Add Documents">
            <a:extLst>
              <a:ext uri="{FF2B5EF4-FFF2-40B4-BE49-F238E27FC236}">
                <a16:creationId xmlns:a16="http://schemas.microsoft.com/office/drawing/2014/main" id="{A5E869C6-EE72-7D8C-7E75-0B0AD9C04E84}"/>
              </a:ext>
            </a:extLst>
          </p:cNvPr>
          <p:cNvPicPr>
            <a:picLocks noChangeAspect="1"/>
          </p:cNvPicPr>
          <p:nvPr/>
        </p:nvPicPr>
        <p:blipFill>
          <a:blip r:embed="rId2"/>
          <a:stretch>
            <a:fillRect/>
          </a:stretch>
        </p:blipFill>
        <p:spPr>
          <a:xfrm>
            <a:off x="2941514" y="1779353"/>
            <a:ext cx="3260972" cy="1721439"/>
          </a:xfrm>
          <a:prstGeom prst="rect">
            <a:avLst/>
          </a:prstGeom>
        </p:spPr>
      </p:pic>
      <p:sp>
        <p:nvSpPr>
          <p:cNvPr id="8" name="TextBox 7">
            <a:extLst>
              <a:ext uri="{FF2B5EF4-FFF2-40B4-BE49-F238E27FC236}">
                <a16:creationId xmlns:a16="http://schemas.microsoft.com/office/drawing/2014/main" id="{9D8645AC-BBB9-E002-DB72-58F849BE8132}"/>
              </a:ext>
            </a:extLst>
          </p:cNvPr>
          <p:cNvSpPr txBox="1"/>
          <p:nvPr/>
        </p:nvSpPr>
        <p:spPr>
          <a:xfrm>
            <a:off x="628650" y="3373472"/>
            <a:ext cx="78867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Add recipients to workflow.  The Requester’s name and email is assigned to the Requestor fields, and a department head/Dean’s name and email is assigned to Department Approver fields.  Click Next.</a:t>
            </a:r>
          </a:p>
        </p:txBody>
      </p:sp>
      <p:pic>
        <p:nvPicPr>
          <p:cNvPr id="10" name="Picture 9" title="Add recipients">
            <a:extLst>
              <a:ext uri="{FF2B5EF4-FFF2-40B4-BE49-F238E27FC236}">
                <a16:creationId xmlns:a16="http://schemas.microsoft.com/office/drawing/2014/main" id="{91946C4B-9ECC-50C1-5802-9E7987E76780}"/>
              </a:ext>
            </a:extLst>
          </p:cNvPr>
          <p:cNvPicPr>
            <a:picLocks noChangeAspect="1"/>
          </p:cNvPicPr>
          <p:nvPr/>
        </p:nvPicPr>
        <p:blipFill>
          <a:blip r:embed="rId3"/>
          <a:stretch>
            <a:fillRect/>
          </a:stretch>
        </p:blipFill>
        <p:spPr>
          <a:xfrm>
            <a:off x="1891129" y="4401115"/>
            <a:ext cx="5361742" cy="1969139"/>
          </a:xfrm>
          <a:prstGeom prst="rect">
            <a:avLst/>
          </a:prstGeom>
        </p:spPr>
      </p:pic>
    </p:spTree>
    <p:extLst>
      <p:ext uri="{BB962C8B-B14F-4D97-AF65-F5344CB8AC3E}">
        <p14:creationId xmlns:p14="http://schemas.microsoft.com/office/powerpoint/2010/main" val="3455158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EF01B-F68C-F9B8-F77F-0E122705C210}"/>
              </a:ext>
            </a:extLst>
          </p:cNvPr>
          <p:cNvSpPr>
            <a:spLocks noGrp="1"/>
          </p:cNvSpPr>
          <p:nvPr>
            <p:ph type="title"/>
          </p:nvPr>
        </p:nvSpPr>
        <p:spPr>
          <a:xfrm>
            <a:off x="628650" y="139338"/>
            <a:ext cx="7886700" cy="1105988"/>
          </a:xfrm>
        </p:spPr>
        <p:txBody>
          <a:bodyPr>
            <a:normAutofit/>
          </a:bodyPr>
          <a:lstStyle/>
          <a:p>
            <a:pPr algn="ctr"/>
            <a:r>
              <a:rPr lang="en-US" sz="3600" dirty="0"/>
              <a:t>New Property Maintenance DocuSign Process – Asset Disposal</a:t>
            </a:r>
          </a:p>
        </p:txBody>
      </p:sp>
      <p:pic>
        <p:nvPicPr>
          <p:cNvPr id="5" name="Content Placeholder 4" title="Placeholder">
            <a:extLst>
              <a:ext uri="{FF2B5EF4-FFF2-40B4-BE49-F238E27FC236}">
                <a16:creationId xmlns:a16="http://schemas.microsoft.com/office/drawing/2014/main" id="{BE37E773-920A-2AB7-ACE6-3CF3461ABB3A}"/>
              </a:ext>
            </a:extLst>
          </p:cNvPr>
          <p:cNvPicPr>
            <a:picLocks noGrp="1" noChangeAspect="1"/>
          </p:cNvPicPr>
          <p:nvPr>
            <p:ph idx="1"/>
          </p:nvPr>
        </p:nvPicPr>
        <p:blipFill>
          <a:blip r:embed="rId2"/>
          <a:stretch>
            <a:fillRect/>
          </a:stretch>
        </p:blipFill>
        <p:spPr>
          <a:xfrm>
            <a:off x="62827" y="1428207"/>
            <a:ext cx="9018346" cy="4833256"/>
          </a:xfrm>
        </p:spPr>
      </p:pic>
    </p:spTree>
    <p:extLst>
      <p:ext uri="{BB962C8B-B14F-4D97-AF65-F5344CB8AC3E}">
        <p14:creationId xmlns:p14="http://schemas.microsoft.com/office/powerpoint/2010/main" val="3505917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D6CEC-5EB7-FE29-F178-0E872BC4C623}"/>
              </a:ext>
            </a:extLst>
          </p:cNvPr>
          <p:cNvSpPr>
            <a:spLocks noGrp="1"/>
          </p:cNvSpPr>
          <p:nvPr>
            <p:ph type="title"/>
          </p:nvPr>
        </p:nvSpPr>
        <p:spPr>
          <a:xfrm>
            <a:off x="628650" y="365126"/>
            <a:ext cx="7886700" cy="1141457"/>
          </a:xfrm>
        </p:spPr>
        <p:txBody>
          <a:bodyPr>
            <a:normAutofit/>
          </a:bodyPr>
          <a:lstStyle/>
          <a:p>
            <a:pPr algn="ctr"/>
            <a:r>
              <a:rPr lang="en-US" sz="3600" dirty="0"/>
              <a:t>New Property Maintenance DocuSign Process – Asset Disposal</a:t>
            </a:r>
          </a:p>
        </p:txBody>
      </p:sp>
      <p:sp>
        <p:nvSpPr>
          <p:cNvPr id="3" name="Content Placeholder 2">
            <a:extLst>
              <a:ext uri="{FF2B5EF4-FFF2-40B4-BE49-F238E27FC236}">
                <a16:creationId xmlns:a16="http://schemas.microsoft.com/office/drawing/2014/main" id="{DCF9B51B-5FF5-E461-D101-D9B3644D58E9}"/>
              </a:ext>
            </a:extLst>
          </p:cNvPr>
          <p:cNvSpPr>
            <a:spLocks noGrp="1"/>
          </p:cNvSpPr>
          <p:nvPr>
            <p:ph idx="1"/>
          </p:nvPr>
        </p:nvSpPr>
        <p:spPr>
          <a:xfrm>
            <a:off x="628650" y="1506583"/>
            <a:ext cx="7886700" cy="4670380"/>
          </a:xfrm>
        </p:spPr>
        <p:txBody>
          <a:bodyPr>
            <a:normAutofit/>
          </a:bodyPr>
          <a:lstStyle/>
          <a:p>
            <a:r>
              <a:rPr lang="en-US" sz="2000" dirty="0"/>
              <a:t>Enter requestor information in first required section.  </a:t>
            </a:r>
          </a:p>
          <a:p>
            <a:endParaRPr lang="en-US" sz="2000" dirty="0"/>
          </a:p>
        </p:txBody>
      </p:sp>
      <p:pic>
        <p:nvPicPr>
          <p:cNvPr id="7" name="Picture 6" title="Requestor Information">
            <a:extLst>
              <a:ext uri="{FF2B5EF4-FFF2-40B4-BE49-F238E27FC236}">
                <a16:creationId xmlns:a16="http://schemas.microsoft.com/office/drawing/2014/main" id="{4951FB77-A951-10E3-3EC3-D989E5D99F31}"/>
              </a:ext>
            </a:extLst>
          </p:cNvPr>
          <p:cNvPicPr>
            <a:picLocks noChangeAspect="1"/>
          </p:cNvPicPr>
          <p:nvPr/>
        </p:nvPicPr>
        <p:blipFill>
          <a:blip r:embed="rId2"/>
          <a:stretch>
            <a:fillRect/>
          </a:stretch>
        </p:blipFill>
        <p:spPr>
          <a:xfrm>
            <a:off x="915215" y="1872343"/>
            <a:ext cx="7514171" cy="820993"/>
          </a:xfrm>
          <a:prstGeom prst="rect">
            <a:avLst/>
          </a:prstGeom>
        </p:spPr>
      </p:pic>
      <p:sp>
        <p:nvSpPr>
          <p:cNvPr id="8" name="TextBox 7">
            <a:extLst>
              <a:ext uri="{FF2B5EF4-FFF2-40B4-BE49-F238E27FC236}">
                <a16:creationId xmlns:a16="http://schemas.microsoft.com/office/drawing/2014/main" id="{4A4735AB-6A94-BB22-9068-91B1FAC8E6F4}"/>
              </a:ext>
            </a:extLst>
          </p:cNvPr>
          <p:cNvSpPr txBox="1"/>
          <p:nvPr/>
        </p:nvSpPr>
        <p:spPr>
          <a:xfrm>
            <a:off x="628651" y="2906275"/>
            <a:ext cx="8087302"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Enter Department Requested, choose Yes or No for meeting the Guidelines for Property of Electronic Media, and enter any relevant comments regarding the listed assets in the second required section. </a:t>
            </a:r>
          </a:p>
        </p:txBody>
      </p:sp>
      <p:pic>
        <p:nvPicPr>
          <p:cNvPr id="12" name="Picture 11" title="Asset Disposal">
            <a:extLst>
              <a:ext uri="{FF2B5EF4-FFF2-40B4-BE49-F238E27FC236}">
                <a16:creationId xmlns:a16="http://schemas.microsoft.com/office/drawing/2014/main" id="{F2661992-0F1D-D494-A02B-4189A56D8529}"/>
              </a:ext>
            </a:extLst>
          </p:cNvPr>
          <p:cNvPicPr>
            <a:picLocks noChangeAspect="1"/>
          </p:cNvPicPr>
          <p:nvPr/>
        </p:nvPicPr>
        <p:blipFill>
          <a:blip r:embed="rId3"/>
          <a:stretch>
            <a:fillRect/>
          </a:stretch>
        </p:blipFill>
        <p:spPr>
          <a:xfrm>
            <a:off x="915214" y="4093028"/>
            <a:ext cx="7600136" cy="1480457"/>
          </a:xfrm>
          <a:prstGeom prst="rect">
            <a:avLst/>
          </a:prstGeom>
        </p:spPr>
      </p:pic>
    </p:spTree>
    <p:extLst>
      <p:ext uri="{BB962C8B-B14F-4D97-AF65-F5344CB8AC3E}">
        <p14:creationId xmlns:p14="http://schemas.microsoft.com/office/powerpoint/2010/main" val="1749389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41171-2DCD-8EA0-26FF-5D5695EDCF2C}"/>
              </a:ext>
            </a:extLst>
          </p:cNvPr>
          <p:cNvSpPr>
            <a:spLocks noGrp="1"/>
          </p:cNvSpPr>
          <p:nvPr>
            <p:ph type="title"/>
          </p:nvPr>
        </p:nvSpPr>
        <p:spPr>
          <a:xfrm>
            <a:off x="628650" y="522514"/>
            <a:ext cx="7886700" cy="1105989"/>
          </a:xfrm>
        </p:spPr>
        <p:txBody>
          <a:bodyPr>
            <a:noAutofit/>
          </a:bodyPr>
          <a:lstStyle/>
          <a:p>
            <a:pPr algn="ctr"/>
            <a:r>
              <a:rPr lang="en-US" sz="3600" dirty="0"/>
              <a:t>Guidelines for Property Disposal of Electronic Media</a:t>
            </a:r>
          </a:p>
        </p:txBody>
      </p:sp>
      <p:sp>
        <p:nvSpPr>
          <p:cNvPr id="3" name="Content Placeholder 2">
            <a:extLst>
              <a:ext uri="{FF2B5EF4-FFF2-40B4-BE49-F238E27FC236}">
                <a16:creationId xmlns:a16="http://schemas.microsoft.com/office/drawing/2014/main" id="{BAE90091-517A-8C78-A609-04F80D61BB64}"/>
              </a:ext>
            </a:extLst>
          </p:cNvPr>
          <p:cNvSpPr>
            <a:spLocks noGrp="1"/>
          </p:cNvSpPr>
          <p:nvPr>
            <p:ph idx="1"/>
          </p:nvPr>
        </p:nvSpPr>
        <p:spPr>
          <a:xfrm>
            <a:off x="628650" y="1506583"/>
            <a:ext cx="7886700" cy="4670380"/>
          </a:xfrm>
        </p:spPr>
        <p:txBody>
          <a:bodyPr/>
          <a:lstStyle/>
          <a:p>
            <a:r>
              <a:rPr lang="en-US" dirty="0">
                <a:hlinkClick r:id="rId2"/>
              </a:rPr>
              <a:t>https://www.purdue.edu/securepurdue/data-handling/media-disposal-guidelines.php</a:t>
            </a:r>
            <a:endParaRPr lang="en-US" dirty="0"/>
          </a:p>
          <a:p>
            <a:endParaRPr lang="en-US" dirty="0"/>
          </a:p>
        </p:txBody>
      </p:sp>
      <p:pic>
        <p:nvPicPr>
          <p:cNvPr id="4" name="Picture 3" title="Disposal Guidelines for Electronic Based Media">
            <a:extLst>
              <a:ext uri="{FF2B5EF4-FFF2-40B4-BE49-F238E27FC236}">
                <a16:creationId xmlns:a16="http://schemas.microsoft.com/office/drawing/2014/main" id="{29D3FAFD-5A6C-E8C6-83CB-A1646D4B63E2}"/>
              </a:ext>
            </a:extLst>
          </p:cNvPr>
          <p:cNvPicPr>
            <a:picLocks noChangeAspect="1"/>
          </p:cNvPicPr>
          <p:nvPr/>
        </p:nvPicPr>
        <p:blipFill>
          <a:blip r:embed="rId3"/>
          <a:stretch>
            <a:fillRect/>
          </a:stretch>
        </p:blipFill>
        <p:spPr>
          <a:xfrm>
            <a:off x="698624" y="2428467"/>
            <a:ext cx="7816726" cy="3835582"/>
          </a:xfrm>
          <a:prstGeom prst="rect">
            <a:avLst/>
          </a:prstGeom>
        </p:spPr>
      </p:pic>
    </p:spTree>
    <p:extLst>
      <p:ext uri="{BB962C8B-B14F-4D97-AF65-F5344CB8AC3E}">
        <p14:creationId xmlns:p14="http://schemas.microsoft.com/office/powerpoint/2010/main" val="1311375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6941B0-9A23-106B-250B-B053EABB11E8}"/>
              </a:ext>
            </a:extLst>
          </p:cNvPr>
          <p:cNvSpPr>
            <a:spLocks noGrp="1"/>
          </p:cNvSpPr>
          <p:nvPr>
            <p:ph type="title"/>
          </p:nvPr>
        </p:nvSpPr>
        <p:spPr/>
        <p:txBody>
          <a:bodyPr>
            <a:normAutofit/>
          </a:bodyPr>
          <a:lstStyle/>
          <a:p>
            <a:pPr algn="ctr"/>
            <a:r>
              <a:rPr lang="en-US" sz="3600" dirty="0"/>
              <a:t>New Property Maintenance DocuSign Process – Asset Disposal</a:t>
            </a:r>
          </a:p>
        </p:txBody>
      </p:sp>
      <p:sp>
        <p:nvSpPr>
          <p:cNvPr id="6" name="Content Placeholder 5">
            <a:extLst>
              <a:ext uri="{FF2B5EF4-FFF2-40B4-BE49-F238E27FC236}">
                <a16:creationId xmlns:a16="http://schemas.microsoft.com/office/drawing/2014/main" id="{E1DC31C7-2F3B-0494-0D01-6F38DB5F5EB6}"/>
              </a:ext>
            </a:extLst>
          </p:cNvPr>
          <p:cNvSpPr>
            <a:spLocks noGrp="1"/>
          </p:cNvSpPr>
          <p:nvPr>
            <p:ph idx="1"/>
          </p:nvPr>
        </p:nvSpPr>
        <p:spPr/>
        <p:txBody>
          <a:bodyPr>
            <a:normAutofit/>
          </a:bodyPr>
          <a:lstStyle/>
          <a:p>
            <a:r>
              <a:rPr lang="en-US" sz="2000" dirty="0"/>
              <a:t>Enter the Inventory Number (found on gold asset tag), Description, Serial Number (enter N/A if the asset does not have a serial number), and the Responsible Department in the third section.  Only one line is required, but up to 10 assets can be entered on the same form.  </a:t>
            </a:r>
          </a:p>
          <a:p>
            <a:endParaRPr lang="en-US" sz="2000" dirty="0"/>
          </a:p>
        </p:txBody>
      </p:sp>
      <p:pic>
        <p:nvPicPr>
          <p:cNvPr id="8" name="Picture 7" title="Asset Information">
            <a:extLst>
              <a:ext uri="{FF2B5EF4-FFF2-40B4-BE49-F238E27FC236}">
                <a16:creationId xmlns:a16="http://schemas.microsoft.com/office/drawing/2014/main" id="{2EE7566C-1E58-39C2-3659-D4E1E2268F71}"/>
              </a:ext>
            </a:extLst>
          </p:cNvPr>
          <p:cNvPicPr>
            <a:picLocks noChangeAspect="1"/>
          </p:cNvPicPr>
          <p:nvPr/>
        </p:nvPicPr>
        <p:blipFill>
          <a:blip r:embed="rId2"/>
          <a:stretch>
            <a:fillRect/>
          </a:stretch>
        </p:blipFill>
        <p:spPr>
          <a:xfrm>
            <a:off x="152400" y="3207032"/>
            <a:ext cx="8839200" cy="2061653"/>
          </a:xfrm>
          <a:prstGeom prst="rect">
            <a:avLst/>
          </a:prstGeom>
        </p:spPr>
      </p:pic>
      <p:sp>
        <p:nvSpPr>
          <p:cNvPr id="9" name="TextBox 8">
            <a:extLst>
              <a:ext uri="{FF2B5EF4-FFF2-40B4-BE49-F238E27FC236}">
                <a16:creationId xmlns:a16="http://schemas.microsoft.com/office/drawing/2014/main" id="{F50E2FBA-B2F3-DFAA-E1B9-AF02976DC7AB}"/>
              </a:ext>
            </a:extLst>
          </p:cNvPr>
          <p:cNvSpPr txBox="1"/>
          <p:nvPr/>
        </p:nvSpPr>
        <p:spPr>
          <a:xfrm>
            <a:off x="628650" y="5399314"/>
            <a:ext cx="78867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Click send to start the approval workflow.  </a:t>
            </a:r>
          </a:p>
        </p:txBody>
      </p:sp>
    </p:spTree>
    <p:extLst>
      <p:ext uri="{BB962C8B-B14F-4D97-AF65-F5344CB8AC3E}">
        <p14:creationId xmlns:p14="http://schemas.microsoft.com/office/powerpoint/2010/main" val="972765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055B-20A3-049A-0331-C904676AFBFF}"/>
              </a:ext>
            </a:extLst>
          </p:cNvPr>
          <p:cNvSpPr>
            <a:spLocks noGrp="1"/>
          </p:cNvSpPr>
          <p:nvPr>
            <p:ph type="title"/>
          </p:nvPr>
        </p:nvSpPr>
        <p:spPr/>
        <p:txBody>
          <a:bodyPr>
            <a:normAutofit/>
          </a:bodyPr>
          <a:lstStyle/>
          <a:p>
            <a:pPr algn="ctr"/>
            <a:r>
              <a:rPr lang="en-US" sz="3600" dirty="0"/>
              <a:t>New Property Maintenance DocuSign Process – Change in Location/Contact </a:t>
            </a:r>
          </a:p>
        </p:txBody>
      </p:sp>
      <p:sp>
        <p:nvSpPr>
          <p:cNvPr id="3" name="Content Placeholder 2">
            <a:extLst>
              <a:ext uri="{FF2B5EF4-FFF2-40B4-BE49-F238E27FC236}">
                <a16:creationId xmlns:a16="http://schemas.microsoft.com/office/drawing/2014/main" id="{48DC5421-D762-F7BE-93CF-B9B4793425D2}"/>
              </a:ext>
            </a:extLst>
          </p:cNvPr>
          <p:cNvSpPr>
            <a:spLocks noGrp="1"/>
          </p:cNvSpPr>
          <p:nvPr>
            <p:ph idx="1"/>
          </p:nvPr>
        </p:nvSpPr>
        <p:spPr/>
        <p:txBody>
          <a:bodyPr/>
          <a:lstStyle/>
          <a:p>
            <a:r>
              <a:rPr lang="en-US" sz="2000" dirty="0"/>
              <a:t>Select All Templates and type PNW in the search bar. </a:t>
            </a:r>
          </a:p>
          <a:p>
            <a:r>
              <a:rPr lang="en-US" sz="2000" dirty="0"/>
              <a:t>Choose PNW Change in Location – Contact Name DocuSign Form. </a:t>
            </a:r>
          </a:p>
          <a:p>
            <a:r>
              <a:rPr lang="en-US" sz="2000" dirty="0"/>
              <a:t>Click Add Selected</a:t>
            </a:r>
          </a:p>
          <a:p>
            <a:endParaRPr lang="en-US" dirty="0"/>
          </a:p>
        </p:txBody>
      </p:sp>
      <p:pic>
        <p:nvPicPr>
          <p:cNvPr id="5" name="Picture 4" title="Select PNW Change in Location form">
            <a:extLst>
              <a:ext uri="{FF2B5EF4-FFF2-40B4-BE49-F238E27FC236}">
                <a16:creationId xmlns:a16="http://schemas.microsoft.com/office/drawing/2014/main" id="{2AFBD631-B8F3-4285-8678-71B09D77D69C}"/>
              </a:ext>
            </a:extLst>
          </p:cNvPr>
          <p:cNvPicPr>
            <a:picLocks noChangeAspect="1"/>
          </p:cNvPicPr>
          <p:nvPr/>
        </p:nvPicPr>
        <p:blipFill>
          <a:blip r:embed="rId2"/>
          <a:stretch>
            <a:fillRect/>
          </a:stretch>
        </p:blipFill>
        <p:spPr>
          <a:xfrm>
            <a:off x="2578463" y="2878586"/>
            <a:ext cx="3987073" cy="3433313"/>
          </a:xfrm>
          <a:prstGeom prst="rect">
            <a:avLst/>
          </a:prstGeom>
        </p:spPr>
      </p:pic>
    </p:spTree>
    <p:extLst>
      <p:ext uri="{BB962C8B-B14F-4D97-AF65-F5344CB8AC3E}">
        <p14:creationId xmlns:p14="http://schemas.microsoft.com/office/powerpoint/2010/main" val="2153230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8A8B5-BE32-42F2-9497-5F2E4B1C4A0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8C30AC1-D678-4F9C-BFE0-1DFFAF2973C3}"/>
              </a:ext>
            </a:extLst>
          </p:cNvPr>
          <p:cNvSpPr>
            <a:spLocks noGrp="1"/>
          </p:cNvSpPr>
          <p:nvPr>
            <p:ph idx="1"/>
          </p:nvPr>
        </p:nvSpPr>
        <p:spPr/>
        <p:txBody>
          <a:bodyPr/>
          <a:lstStyle/>
          <a:p>
            <a:r>
              <a:rPr lang="en-US" dirty="0"/>
              <a:t>Departmental Responsibilities</a:t>
            </a:r>
          </a:p>
          <a:p>
            <a:r>
              <a:rPr lang="en-US" dirty="0"/>
              <a:t>Capital Assets</a:t>
            </a:r>
          </a:p>
          <a:p>
            <a:r>
              <a:rPr lang="en-US" dirty="0"/>
              <a:t>Capital Asset Tagging</a:t>
            </a:r>
          </a:p>
          <a:p>
            <a:r>
              <a:rPr lang="en-US" dirty="0"/>
              <a:t>Capital Asset Maintenance – New DocuSign Process</a:t>
            </a:r>
          </a:p>
          <a:p>
            <a:r>
              <a:rPr lang="en-US" dirty="0"/>
              <a:t>Physical Inventory</a:t>
            </a:r>
          </a:p>
          <a:p>
            <a:r>
              <a:rPr lang="en-US" dirty="0"/>
              <a:t>Resources</a:t>
            </a:r>
          </a:p>
          <a:p>
            <a:pPr marL="0" indent="0">
              <a:buNone/>
            </a:pPr>
            <a:endParaRPr lang="en-US" dirty="0"/>
          </a:p>
        </p:txBody>
      </p:sp>
    </p:spTree>
    <p:extLst>
      <p:ext uri="{BB962C8B-B14F-4D97-AF65-F5344CB8AC3E}">
        <p14:creationId xmlns:p14="http://schemas.microsoft.com/office/powerpoint/2010/main" val="299110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9726-9503-7BCB-B7C0-5EA0749CDD6B}"/>
              </a:ext>
            </a:extLst>
          </p:cNvPr>
          <p:cNvSpPr>
            <a:spLocks noGrp="1"/>
          </p:cNvSpPr>
          <p:nvPr>
            <p:ph type="title"/>
          </p:nvPr>
        </p:nvSpPr>
        <p:spPr/>
        <p:txBody>
          <a:bodyPr>
            <a:normAutofit/>
          </a:bodyPr>
          <a:lstStyle/>
          <a:p>
            <a:pPr algn="ctr"/>
            <a:r>
              <a:rPr lang="en-US" sz="3600" dirty="0"/>
              <a:t>New Property Maintenance DocuSign Process – Change in Location/Contact </a:t>
            </a:r>
          </a:p>
        </p:txBody>
      </p:sp>
      <p:sp>
        <p:nvSpPr>
          <p:cNvPr id="3" name="Content Placeholder 2">
            <a:extLst>
              <a:ext uri="{FF2B5EF4-FFF2-40B4-BE49-F238E27FC236}">
                <a16:creationId xmlns:a16="http://schemas.microsoft.com/office/drawing/2014/main" id="{E842EA37-5678-5C2C-7BE8-451D7B33E3C5}"/>
              </a:ext>
            </a:extLst>
          </p:cNvPr>
          <p:cNvSpPr>
            <a:spLocks noGrp="1"/>
          </p:cNvSpPr>
          <p:nvPr>
            <p:ph idx="1"/>
          </p:nvPr>
        </p:nvSpPr>
        <p:spPr>
          <a:xfrm>
            <a:off x="628650" y="1561381"/>
            <a:ext cx="7886700" cy="4615582"/>
          </a:xfrm>
        </p:spPr>
        <p:txBody>
          <a:bodyPr/>
          <a:lstStyle/>
          <a:p>
            <a:r>
              <a:rPr lang="en-US" sz="2000" dirty="0"/>
              <a:t>Attach any support you have for the Change in Location/Contact Request by clicking Upload.</a:t>
            </a:r>
          </a:p>
          <a:p>
            <a:endParaRPr lang="en-US" dirty="0"/>
          </a:p>
        </p:txBody>
      </p:sp>
      <p:pic>
        <p:nvPicPr>
          <p:cNvPr id="5" name="Picture 4" title="Attach a support">
            <a:extLst>
              <a:ext uri="{FF2B5EF4-FFF2-40B4-BE49-F238E27FC236}">
                <a16:creationId xmlns:a16="http://schemas.microsoft.com/office/drawing/2014/main" id="{0695A9C8-A927-D699-154C-D8C0D3BE151E}"/>
              </a:ext>
            </a:extLst>
          </p:cNvPr>
          <p:cNvPicPr>
            <a:picLocks noChangeAspect="1"/>
          </p:cNvPicPr>
          <p:nvPr/>
        </p:nvPicPr>
        <p:blipFill>
          <a:blip r:embed="rId2"/>
          <a:stretch>
            <a:fillRect/>
          </a:stretch>
        </p:blipFill>
        <p:spPr>
          <a:xfrm>
            <a:off x="3340164" y="2241776"/>
            <a:ext cx="2463671" cy="1346807"/>
          </a:xfrm>
          <a:prstGeom prst="rect">
            <a:avLst/>
          </a:prstGeom>
        </p:spPr>
      </p:pic>
      <p:sp>
        <p:nvSpPr>
          <p:cNvPr id="7" name="TextBox 6">
            <a:extLst>
              <a:ext uri="{FF2B5EF4-FFF2-40B4-BE49-F238E27FC236}">
                <a16:creationId xmlns:a16="http://schemas.microsoft.com/office/drawing/2014/main" id="{305B2B74-6175-A9CC-B100-F2EDFD121BB7}"/>
              </a:ext>
            </a:extLst>
          </p:cNvPr>
          <p:cNvSpPr txBox="1"/>
          <p:nvPr/>
        </p:nvSpPr>
        <p:spPr>
          <a:xfrm>
            <a:off x="628651" y="3588583"/>
            <a:ext cx="7886699" cy="923330"/>
          </a:xfrm>
          <a:prstGeom prst="rect">
            <a:avLst/>
          </a:prstGeom>
          <a:noFill/>
        </p:spPr>
        <p:txBody>
          <a:bodyPr wrap="square">
            <a:spAutoFit/>
          </a:bodyPr>
          <a:lstStyle/>
          <a:p>
            <a:pPr marL="285750" indent="-285750">
              <a:buFont typeface="Arial" panose="020B0604020202020204" pitchFamily="34" charset="0"/>
              <a:buChar char="•"/>
            </a:pPr>
            <a:r>
              <a:rPr lang="en-US" dirty="0"/>
              <a:t>Add recipients to workflow.  The Requester’s name and email is assigned to the Requestor fields, and a department head/Dean’s name and email is assigned to Department Approver fields.  Click Next.</a:t>
            </a:r>
          </a:p>
        </p:txBody>
      </p:sp>
      <p:pic>
        <p:nvPicPr>
          <p:cNvPr id="8" name="Picture 7" title="Add Recipients">
            <a:extLst>
              <a:ext uri="{FF2B5EF4-FFF2-40B4-BE49-F238E27FC236}">
                <a16:creationId xmlns:a16="http://schemas.microsoft.com/office/drawing/2014/main" id="{02491457-9ED0-AF09-2A9C-3740928414C7}"/>
              </a:ext>
            </a:extLst>
          </p:cNvPr>
          <p:cNvPicPr>
            <a:picLocks noChangeAspect="1"/>
          </p:cNvPicPr>
          <p:nvPr/>
        </p:nvPicPr>
        <p:blipFill>
          <a:blip r:embed="rId3"/>
          <a:stretch>
            <a:fillRect/>
          </a:stretch>
        </p:blipFill>
        <p:spPr>
          <a:xfrm>
            <a:off x="1891128" y="4440668"/>
            <a:ext cx="5361742" cy="1969139"/>
          </a:xfrm>
          <a:prstGeom prst="rect">
            <a:avLst/>
          </a:prstGeom>
        </p:spPr>
      </p:pic>
    </p:spTree>
    <p:extLst>
      <p:ext uri="{BB962C8B-B14F-4D97-AF65-F5344CB8AC3E}">
        <p14:creationId xmlns:p14="http://schemas.microsoft.com/office/powerpoint/2010/main" val="1744411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A95C0-5A57-CCAA-881A-1E5567790DBB}"/>
              </a:ext>
            </a:extLst>
          </p:cNvPr>
          <p:cNvSpPr>
            <a:spLocks noGrp="1"/>
          </p:cNvSpPr>
          <p:nvPr>
            <p:ph type="title"/>
          </p:nvPr>
        </p:nvSpPr>
        <p:spPr/>
        <p:txBody>
          <a:bodyPr>
            <a:normAutofit/>
          </a:bodyPr>
          <a:lstStyle/>
          <a:p>
            <a:pPr algn="ctr"/>
            <a:r>
              <a:rPr lang="en-US" sz="3600" dirty="0"/>
              <a:t>New Property Maintenance DocuSign Process – Change in Location/Contact </a:t>
            </a:r>
          </a:p>
        </p:txBody>
      </p:sp>
      <p:pic>
        <p:nvPicPr>
          <p:cNvPr id="5" name="Content Placeholder 4" title="Form">
            <a:extLst>
              <a:ext uri="{FF2B5EF4-FFF2-40B4-BE49-F238E27FC236}">
                <a16:creationId xmlns:a16="http://schemas.microsoft.com/office/drawing/2014/main" id="{54B3945E-5455-00A6-C4A2-FCAE14CF188F}"/>
              </a:ext>
            </a:extLst>
          </p:cNvPr>
          <p:cNvPicPr>
            <a:picLocks noGrp="1" noChangeAspect="1"/>
          </p:cNvPicPr>
          <p:nvPr>
            <p:ph idx="1"/>
          </p:nvPr>
        </p:nvPicPr>
        <p:blipFill>
          <a:blip r:embed="rId2"/>
          <a:stretch>
            <a:fillRect/>
          </a:stretch>
        </p:blipFill>
        <p:spPr>
          <a:xfrm>
            <a:off x="338321" y="1690689"/>
            <a:ext cx="8467358" cy="4390845"/>
          </a:xfrm>
        </p:spPr>
      </p:pic>
    </p:spTree>
    <p:extLst>
      <p:ext uri="{BB962C8B-B14F-4D97-AF65-F5344CB8AC3E}">
        <p14:creationId xmlns:p14="http://schemas.microsoft.com/office/powerpoint/2010/main" val="935888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02C3-5181-BBCD-B310-EDB945D6CC71}"/>
              </a:ext>
            </a:extLst>
          </p:cNvPr>
          <p:cNvSpPr>
            <a:spLocks noGrp="1"/>
          </p:cNvSpPr>
          <p:nvPr>
            <p:ph type="title"/>
          </p:nvPr>
        </p:nvSpPr>
        <p:spPr/>
        <p:txBody>
          <a:bodyPr>
            <a:normAutofit/>
          </a:bodyPr>
          <a:lstStyle/>
          <a:p>
            <a:pPr algn="ctr"/>
            <a:r>
              <a:rPr lang="en-US" sz="3600" dirty="0"/>
              <a:t>New Property Maintenance DocuSign Process – Change in Location/Contact </a:t>
            </a:r>
          </a:p>
        </p:txBody>
      </p:sp>
      <p:sp>
        <p:nvSpPr>
          <p:cNvPr id="3" name="Content Placeholder 2">
            <a:extLst>
              <a:ext uri="{FF2B5EF4-FFF2-40B4-BE49-F238E27FC236}">
                <a16:creationId xmlns:a16="http://schemas.microsoft.com/office/drawing/2014/main" id="{9CC3B38B-7C8D-6781-3853-101CC582D121}"/>
              </a:ext>
            </a:extLst>
          </p:cNvPr>
          <p:cNvSpPr>
            <a:spLocks noGrp="1"/>
          </p:cNvSpPr>
          <p:nvPr>
            <p:ph idx="1"/>
          </p:nvPr>
        </p:nvSpPr>
        <p:spPr/>
        <p:txBody>
          <a:bodyPr/>
          <a:lstStyle/>
          <a:p>
            <a:pPr marL="285750" indent="-285750"/>
            <a:r>
              <a:rPr lang="en-US" sz="2000" dirty="0"/>
              <a:t>Enter requestor information in first required section.  </a:t>
            </a:r>
          </a:p>
          <a:p>
            <a:pPr marL="285750" indent="-285750">
              <a:buFont typeface="Arial" panose="020B0604020202020204" pitchFamily="34" charset="0"/>
              <a:buChar char="•"/>
            </a:pPr>
            <a:r>
              <a:rPr lang="en-US" sz="2000" dirty="0"/>
              <a:t>Guidelines for Property of Electronic Media, and enter any relevant comments regarding the listed assets in the second required section. </a:t>
            </a:r>
          </a:p>
        </p:txBody>
      </p:sp>
      <p:pic>
        <p:nvPicPr>
          <p:cNvPr id="4" name="Picture 3" title="Requestor Information">
            <a:extLst>
              <a:ext uri="{FF2B5EF4-FFF2-40B4-BE49-F238E27FC236}">
                <a16:creationId xmlns:a16="http://schemas.microsoft.com/office/drawing/2014/main" id="{BDA91B15-1B7C-7C6C-C210-DEABF4CFD2D9}"/>
              </a:ext>
            </a:extLst>
          </p:cNvPr>
          <p:cNvPicPr>
            <a:picLocks noChangeAspect="1"/>
          </p:cNvPicPr>
          <p:nvPr/>
        </p:nvPicPr>
        <p:blipFill>
          <a:blip r:embed="rId2"/>
          <a:stretch>
            <a:fillRect/>
          </a:stretch>
        </p:blipFill>
        <p:spPr>
          <a:xfrm>
            <a:off x="814914" y="2131136"/>
            <a:ext cx="7514171" cy="820993"/>
          </a:xfrm>
          <a:prstGeom prst="rect">
            <a:avLst/>
          </a:prstGeom>
        </p:spPr>
      </p:pic>
      <p:sp>
        <p:nvSpPr>
          <p:cNvPr id="7" name="TextBox 6">
            <a:extLst>
              <a:ext uri="{FF2B5EF4-FFF2-40B4-BE49-F238E27FC236}">
                <a16:creationId xmlns:a16="http://schemas.microsoft.com/office/drawing/2014/main" id="{EABF1FDE-A5D5-7FF0-7127-1A9E710B3FE2}"/>
              </a:ext>
            </a:extLst>
          </p:cNvPr>
          <p:cNvSpPr txBox="1"/>
          <p:nvPr/>
        </p:nvSpPr>
        <p:spPr>
          <a:xfrm>
            <a:off x="628649" y="3011919"/>
            <a:ext cx="7700436" cy="1200329"/>
          </a:xfrm>
          <a:prstGeom prst="rect">
            <a:avLst/>
          </a:prstGeom>
          <a:noFill/>
        </p:spPr>
        <p:txBody>
          <a:bodyPr wrap="square">
            <a:spAutoFit/>
          </a:bodyPr>
          <a:lstStyle/>
          <a:p>
            <a:pPr marL="285750" indent="-285750">
              <a:buFont typeface="Arial" panose="020B0604020202020204" pitchFamily="34" charset="0"/>
              <a:buChar char="•"/>
            </a:pPr>
            <a:r>
              <a:rPr lang="en-US" sz="1800" dirty="0"/>
              <a:t>Enter New Contact Name, New Contact Phone, New Building Name, New Room Number, and any comments regarding the listed assets in the second required section. </a:t>
            </a:r>
          </a:p>
          <a:p>
            <a:pPr marL="285750" indent="-285750">
              <a:buFont typeface="Arial" panose="020B0604020202020204" pitchFamily="34" charset="0"/>
              <a:buChar char="•"/>
            </a:pPr>
            <a:r>
              <a:rPr lang="en-US" dirty="0"/>
              <a:t>Please enter current name and phone number if the contact is unchanged.  </a:t>
            </a:r>
            <a:endParaRPr lang="en-US" sz="1800" dirty="0"/>
          </a:p>
        </p:txBody>
      </p:sp>
      <p:pic>
        <p:nvPicPr>
          <p:cNvPr id="9" name="Picture 8" title="Change in Location ">
            <a:extLst>
              <a:ext uri="{FF2B5EF4-FFF2-40B4-BE49-F238E27FC236}">
                <a16:creationId xmlns:a16="http://schemas.microsoft.com/office/drawing/2014/main" id="{9A0554B1-1D1C-BBCC-EECF-E6E66257AE3B}"/>
              </a:ext>
            </a:extLst>
          </p:cNvPr>
          <p:cNvPicPr>
            <a:picLocks noChangeAspect="1"/>
          </p:cNvPicPr>
          <p:nvPr/>
        </p:nvPicPr>
        <p:blipFill>
          <a:blip r:embed="rId3"/>
          <a:stretch>
            <a:fillRect/>
          </a:stretch>
        </p:blipFill>
        <p:spPr>
          <a:xfrm>
            <a:off x="670304" y="4347184"/>
            <a:ext cx="7617125" cy="1200328"/>
          </a:xfrm>
          <a:prstGeom prst="rect">
            <a:avLst/>
          </a:prstGeom>
        </p:spPr>
      </p:pic>
    </p:spTree>
    <p:extLst>
      <p:ext uri="{BB962C8B-B14F-4D97-AF65-F5344CB8AC3E}">
        <p14:creationId xmlns:p14="http://schemas.microsoft.com/office/powerpoint/2010/main" val="4155262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C9574-B4F0-8A75-9A27-12139214D9DC}"/>
              </a:ext>
            </a:extLst>
          </p:cNvPr>
          <p:cNvSpPr>
            <a:spLocks noGrp="1"/>
          </p:cNvSpPr>
          <p:nvPr>
            <p:ph type="title"/>
          </p:nvPr>
        </p:nvSpPr>
        <p:spPr/>
        <p:txBody>
          <a:bodyPr>
            <a:normAutofit/>
          </a:bodyPr>
          <a:lstStyle/>
          <a:p>
            <a:pPr algn="ctr"/>
            <a:r>
              <a:rPr lang="en-US" sz="3600" dirty="0"/>
              <a:t>New Property Maintenance DocuSign Process – Change in Location/Contact </a:t>
            </a:r>
          </a:p>
        </p:txBody>
      </p:sp>
      <p:sp>
        <p:nvSpPr>
          <p:cNvPr id="3" name="Content Placeholder 2">
            <a:extLst>
              <a:ext uri="{FF2B5EF4-FFF2-40B4-BE49-F238E27FC236}">
                <a16:creationId xmlns:a16="http://schemas.microsoft.com/office/drawing/2014/main" id="{155B0933-6BAC-C50B-99D1-C9658F62C91A}"/>
              </a:ext>
            </a:extLst>
          </p:cNvPr>
          <p:cNvSpPr>
            <a:spLocks noGrp="1"/>
          </p:cNvSpPr>
          <p:nvPr>
            <p:ph idx="1"/>
          </p:nvPr>
        </p:nvSpPr>
        <p:spPr/>
        <p:txBody>
          <a:bodyPr/>
          <a:lstStyle/>
          <a:p>
            <a:r>
              <a:rPr lang="en-US" sz="2000" dirty="0"/>
              <a:t>Enter the Inventory Number (found on gold asset tag), Description, Serial Number (enter N/A if the asset does not have a serial number), and the Responsible Department in the third section.  Only one line is required, but up to 10 assets can be entered on the same form.  </a:t>
            </a:r>
          </a:p>
          <a:p>
            <a:endParaRPr lang="en-US" dirty="0"/>
          </a:p>
        </p:txBody>
      </p:sp>
      <p:pic>
        <p:nvPicPr>
          <p:cNvPr id="4" name="Picture 3" title="Add inventory number">
            <a:extLst>
              <a:ext uri="{FF2B5EF4-FFF2-40B4-BE49-F238E27FC236}">
                <a16:creationId xmlns:a16="http://schemas.microsoft.com/office/drawing/2014/main" id="{C6B605F8-062B-7FD7-1A36-62B1CBD55A6D}"/>
              </a:ext>
            </a:extLst>
          </p:cNvPr>
          <p:cNvPicPr>
            <a:picLocks noChangeAspect="1"/>
          </p:cNvPicPr>
          <p:nvPr/>
        </p:nvPicPr>
        <p:blipFill>
          <a:blip r:embed="rId2"/>
          <a:stretch>
            <a:fillRect/>
          </a:stretch>
        </p:blipFill>
        <p:spPr>
          <a:xfrm>
            <a:off x="152400" y="3207032"/>
            <a:ext cx="8839200" cy="2061653"/>
          </a:xfrm>
          <a:prstGeom prst="rect">
            <a:avLst/>
          </a:prstGeom>
        </p:spPr>
      </p:pic>
      <p:sp>
        <p:nvSpPr>
          <p:cNvPr id="6" name="TextBox 5">
            <a:extLst>
              <a:ext uri="{FF2B5EF4-FFF2-40B4-BE49-F238E27FC236}">
                <a16:creationId xmlns:a16="http://schemas.microsoft.com/office/drawing/2014/main" id="{F49290CD-A1DE-4345-B88F-48F2F9EBA037}"/>
              </a:ext>
            </a:extLst>
          </p:cNvPr>
          <p:cNvSpPr txBox="1"/>
          <p:nvPr/>
        </p:nvSpPr>
        <p:spPr>
          <a:xfrm>
            <a:off x="628650" y="5527857"/>
            <a:ext cx="7886700" cy="369332"/>
          </a:xfrm>
          <a:prstGeom prst="rect">
            <a:avLst/>
          </a:prstGeom>
          <a:noFill/>
        </p:spPr>
        <p:txBody>
          <a:bodyPr wrap="square">
            <a:spAutoFit/>
          </a:bodyPr>
          <a:lstStyle/>
          <a:p>
            <a:pPr marL="285750" indent="-285750">
              <a:buFont typeface="Arial" panose="020B0604020202020204" pitchFamily="34" charset="0"/>
              <a:buChar char="•"/>
            </a:pPr>
            <a:r>
              <a:rPr lang="en-US" dirty="0"/>
              <a:t>Click send to start the approval workflow.  </a:t>
            </a:r>
          </a:p>
        </p:txBody>
      </p:sp>
    </p:spTree>
    <p:extLst>
      <p:ext uri="{BB962C8B-B14F-4D97-AF65-F5344CB8AC3E}">
        <p14:creationId xmlns:p14="http://schemas.microsoft.com/office/powerpoint/2010/main" val="2691995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7AB0F-C6AC-3BE0-ADE7-A9F252F65143}"/>
              </a:ext>
            </a:extLst>
          </p:cNvPr>
          <p:cNvSpPr>
            <a:spLocks noGrp="1"/>
          </p:cNvSpPr>
          <p:nvPr>
            <p:ph type="title"/>
          </p:nvPr>
        </p:nvSpPr>
        <p:spPr/>
        <p:txBody>
          <a:bodyPr>
            <a:normAutofit/>
          </a:bodyPr>
          <a:lstStyle/>
          <a:p>
            <a:pPr algn="ctr"/>
            <a:r>
              <a:rPr lang="en-US" sz="3600" dirty="0"/>
              <a:t>New Property Maintenance DocuSign Process – Property Off Campus</a:t>
            </a:r>
          </a:p>
        </p:txBody>
      </p:sp>
      <p:sp>
        <p:nvSpPr>
          <p:cNvPr id="3" name="Content Placeholder 2">
            <a:extLst>
              <a:ext uri="{FF2B5EF4-FFF2-40B4-BE49-F238E27FC236}">
                <a16:creationId xmlns:a16="http://schemas.microsoft.com/office/drawing/2014/main" id="{381E653A-5F62-3717-E2F9-C39F4F91FE3D}"/>
              </a:ext>
            </a:extLst>
          </p:cNvPr>
          <p:cNvSpPr>
            <a:spLocks noGrp="1"/>
          </p:cNvSpPr>
          <p:nvPr>
            <p:ph idx="1"/>
          </p:nvPr>
        </p:nvSpPr>
        <p:spPr>
          <a:xfrm>
            <a:off x="628650" y="1592712"/>
            <a:ext cx="7886700" cy="4351338"/>
          </a:xfrm>
        </p:spPr>
        <p:txBody>
          <a:bodyPr/>
          <a:lstStyle/>
          <a:p>
            <a:r>
              <a:rPr lang="en-US" sz="2000" dirty="0"/>
              <a:t>Select All Templates and type PNW in the search bar. </a:t>
            </a:r>
          </a:p>
          <a:p>
            <a:r>
              <a:rPr lang="en-US" sz="2000" dirty="0"/>
              <a:t>Choose PNW Property Off Campus DocuSign Form. </a:t>
            </a:r>
          </a:p>
          <a:p>
            <a:r>
              <a:rPr lang="en-US" sz="2000" dirty="0"/>
              <a:t>Click Add Selected</a:t>
            </a:r>
          </a:p>
          <a:p>
            <a:endParaRPr lang="en-US" dirty="0"/>
          </a:p>
        </p:txBody>
      </p:sp>
      <p:pic>
        <p:nvPicPr>
          <p:cNvPr id="5" name="Picture 4" title="Select PNW Property Off Campus">
            <a:extLst>
              <a:ext uri="{FF2B5EF4-FFF2-40B4-BE49-F238E27FC236}">
                <a16:creationId xmlns:a16="http://schemas.microsoft.com/office/drawing/2014/main" id="{E91517D3-A7A0-F10C-6505-DC5523FE28B9}"/>
              </a:ext>
            </a:extLst>
          </p:cNvPr>
          <p:cNvPicPr>
            <a:picLocks noChangeAspect="1"/>
          </p:cNvPicPr>
          <p:nvPr/>
        </p:nvPicPr>
        <p:blipFill>
          <a:blip r:embed="rId2"/>
          <a:stretch>
            <a:fillRect/>
          </a:stretch>
        </p:blipFill>
        <p:spPr>
          <a:xfrm>
            <a:off x="2391757" y="2652905"/>
            <a:ext cx="4360485" cy="3727825"/>
          </a:xfrm>
          <a:prstGeom prst="rect">
            <a:avLst/>
          </a:prstGeom>
        </p:spPr>
      </p:pic>
    </p:spTree>
    <p:extLst>
      <p:ext uri="{BB962C8B-B14F-4D97-AF65-F5344CB8AC3E}">
        <p14:creationId xmlns:p14="http://schemas.microsoft.com/office/powerpoint/2010/main" val="2288686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5D9CD-F6A7-7995-E98A-2040493322BE}"/>
              </a:ext>
            </a:extLst>
          </p:cNvPr>
          <p:cNvSpPr>
            <a:spLocks noGrp="1"/>
          </p:cNvSpPr>
          <p:nvPr>
            <p:ph type="title"/>
          </p:nvPr>
        </p:nvSpPr>
        <p:spPr/>
        <p:txBody>
          <a:bodyPr>
            <a:normAutofit/>
          </a:bodyPr>
          <a:lstStyle/>
          <a:p>
            <a:pPr algn="ctr"/>
            <a:r>
              <a:rPr lang="en-US" sz="3600" dirty="0"/>
              <a:t>New Property Maintenance DocuSign Process – Property Off Campus</a:t>
            </a:r>
          </a:p>
        </p:txBody>
      </p:sp>
      <p:sp>
        <p:nvSpPr>
          <p:cNvPr id="3" name="Content Placeholder 2">
            <a:extLst>
              <a:ext uri="{FF2B5EF4-FFF2-40B4-BE49-F238E27FC236}">
                <a16:creationId xmlns:a16="http://schemas.microsoft.com/office/drawing/2014/main" id="{7B2C2CCD-35D7-0B6E-5585-7EF1C36A1287}"/>
              </a:ext>
            </a:extLst>
          </p:cNvPr>
          <p:cNvSpPr>
            <a:spLocks noGrp="1"/>
          </p:cNvSpPr>
          <p:nvPr>
            <p:ph idx="1"/>
          </p:nvPr>
        </p:nvSpPr>
        <p:spPr>
          <a:xfrm>
            <a:off x="628650" y="1535502"/>
            <a:ext cx="7886700" cy="4641461"/>
          </a:xfrm>
        </p:spPr>
        <p:txBody>
          <a:bodyPr/>
          <a:lstStyle/>
          <a:p>
            <a:r>
              <a:rPr lang="en-US" sz="2000" dirty="0"/>
              <a:t>Attach any support you have for the Property Off Campus Request by clicking Upload.</a:t>
            </a:r>
          </a:p>
          <a:p>
            <a:endParaRPr lang="en-US" dirty="0"/>
          </a:p>
        </p:txBody>
      </p:sp>
      <p:pic>
        <p:nvPicPr>
          <p:cNvPr id="5" name="Picture 4" title="Attach any support">
            <a:extLst>
              <a:ext uri="{FF2B5EF4-FFF2-40B4-BE49-F238E27FC236}">
                <a16:creationId xmlns:a16="http://schemas.microsoft.com/office/drawing/2014/main" id="{7D381DE2-F7E8-276A-4767-FC70AB4E4BE1}"/>
              </a:ext>
            </a:extLst>
          </p:cNvPr>
          <p:cNvPicPr>
            <a:picLocks noChangeAspect="1"/>
          </p:cNvPicPr>
          <p:nvPr/>
        </p:nvPicPr>
        <p:blipFill>
          <a:blip r:embed="rId2"/>
          <a:stretch>
            <a:fillRect/>
          </a:stretch>
        </p:blipFill>
        <p:spPr>
          <a:xfrm>
            <a:off x="3116878" y="2169691"/>
            <a:ext cx="2501442" cy="1364423"/>
          </a:xfrm>
          <a:prstGeom prst="rect">
            <a:avLst/>
          </a:prstGeom>
        </p:spPr>
      </p:pic>
      <p:sp>
        <p:nvSpPr>
          <p:cNvPr id="7" name="TextBox 6">
            <a:extLst>
              <a:ext uri="{FF2B5EF4-FFF2-40B4-BE49-F238E27FC236}">
                <a16:creationId xmlns:a16="http://schemas.microsoft.com/office/drawing/2014/main" id="{5BFF3B5B-E24D-A206-9744-9C3FA71CFE96}"/>
              </a:ext>
            </a:extLst>
          </p:cNvPr>
          <p:cNvSpPr txBox="1"/>
          <p:nvPr/>
        </p:nvSpPr>
        <p:spPr>
          <a:xfrm>
            <a:off x="628650" y="3472161"/>
            <a:ext cx="7886700" cy="923330"/>
          </a:xfrm>
          <a:prstGeom prst="rect">
            <a:avLst/>
          </a:prstGeom>
          <a:noFill/>
        </p:spPr>
        <p:txBody>
          <a:bodyPr wrap="square">
            <a:spAutoFit/>
          </a:bodyPr>
          <a:lstStyle/>
          <a:p>
            <a:pPr marL="285750" indent="-285750">
              <a:buFont typeface="Arial" panose="020B0604020202020204" pitchFamily="34" charset="0"/>
              <a:buChar char="•"/>
            </a:pPr>
            <a:r>
              <a:rPr lang="en-US" dirty="0"/>
              <a:t>Add recipients to workflow.  The Requester’s name and email is assigned to the Requestor fields, and a department head/Dean’s name and email is assigned to Department Approver fields.  Click Next.</a:t>
            </a:r>
          </a:p>
        </p:txBody>
      </p:sp>
      <p:pic>
        <p:nvPicPr>
          <p:cNvPr id="8" name="Picture 7" title="Add Receipent">
            <a:extLst>
              <a:ext uri="{FF2B5EF4-FFF2-40B4-BE49-F238E27FC236}">
                <a16:creationId xmlns:a16="http://schemas.microsoft.com/office/drawing/2014/main" id="{9AE42F57-1988-82A0-28BF-546A023A90BA}"/>
              </a:ext>
            </a:extLst>
          </p:cNvPr>
          <p:cNvPicPr>
            <a:picLocks noChangeAspect="1"/>
          </p:cNvPicPr>
          <p:nvPr/>
        </p:nvPicPr>
        <p:blipFill>
          <a:blip r:embed="rId3"/>
          <a:stretch>
            <a:fillRect/>
          </a:stretch>
        </p:blipFill>
        <p:spPr>
          <a:xfrm>
            <a:off x="1891128" y="4395491"/>
            <a:ext cx="5361742" cy="1969139"/>
          </a:xfrm>
          <a:prstGeom prst="rect">
            <a:avLst/>
          </a:prstGeom>
        </p:spPr>
      </p:pic>
    </p:spTree>
    <p:extLst>
      <p:ext uri="{BB962C8B-B14F-4D97-AF65-F5344CB8AC3E}">
        <p14:creationId xmlns:p14="http://schemas.microsoft.com/office/powerpoint/2010/main" val="1285529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E26D-3F70-19EA-460A-CDA150335CC8}"/>
              </a:ext>
            </a:extLst>
          </p:cNvPr>
          <p:cNvSpPr>
            <a:spLocks noGrp="1"/>
          </p:cNvSpPr>
          <p:nvPr>
            <p:ph type="title"/>
          </p:nvPr>
        </p:nvSpPr>
        <p:spPr/>
        <p:txBody>
          <a:bodyPr>
            <a:normAutofit/>
          </a:bodyPr>
          <a:lstStyle/>
          <a:p>
            <a:pPr algn="ctr"/>
            <a:r>
              <a:rPr lang="en-US" sz="3600" dirty="0"/>
              <a:t>New Property Maintenance DocuSign Process – Property Off Campus</a:t>
            </a:r>
          </a:p>
        </p:txBody>
      </p:sp>
      <p:sp>
        <p:nvSpPr>
          <p:cNvPr id="3" name="Content Placeholder 2" title="Placeholder">
            <a:extLst>
              <a:ext uri="{FF2B5EF4-FFF2-40B4-BE49-F238E27FC236}">
                <a16:creationId xmlns:a16="http://schemas.microsoft.com/office/drawing/2014/main" id="{9FC553AD-31C5-469D-E0DD-1AAB186C21EC}"/>
              </a:ext>
            </a:extLst>
          </p:cNvPr>
          <p:cNvSpPr>
            <a:spLocks noGrp="1"/>
          </p:cNvSpPr>
          <p:nvPr>
            <p:ph idx="1"/>
          </p:nvPr>
        </p:nvSpPr>
        <p:spPr/>
        <p:txBody>
          <a:bodyPr/>
          <a:lstStyle/>
          <a:p>
            <a:pPr marL="0" indent="0">
              <a:buNone/>
            </a:pPr>
            <a:endParaRPr lang="en-US" dirty="0"/>
          </a:p>
          <a:p>
            <a:endParaRPr lang="en-US" dirty="0"/>
          </a:p>
        </p:txBody>
      </p:sp>
      <p:pic>
        <p:nvPicPr>
          <p:cNvPr id="5" name="Picture 4" title="New Property Maintenance DocuSign">
            <a:extLst>
              <a:ext uri="{FF2B5EF4-FFF2-40B4-BE49-F238E27FC236}">
                <a16:creationId xmlns:a16="http://schemas.microsoft.com/office/drawing/2014/main" id="{BF84B5EE-B9F0-6389-8C1A-E3E4D739DFE5}"/>
              </a:ext>
            </a:extLst>
          </p:cNvPr>
          <p:cNvPicPr>
            <a:picLocks noChangeAspect="1"/>
          </p:cNvPicPr>
          <p:nvPr/>
        </p:nvPicPr>
        <p:blipFill>
          <a:blip r:embed="rId2"/>
          <a:stretch>
            <a:fillRect/>
          </a:stretch>
        </p:blipFill>
        <p:spPr>
          <a:xfrm>
            <a:off x="628650" y="1825625"/>
            <a:ext cx="7886700" cy="4496024"/>
          </a:xfrm>
          <a:prstGeom prst="rect">
            <a:avLst/>
          </a:prstGeom>
        </p:spPr>
      </p:pic>
    </p:spTree>
    <p:extLst>
      <p:ext uri="{BB962C8B-B14F-4D97-AF65-F5344CB8AC3E}">
        <p14:creationId xmlns:p14="http://schemas.microsoft.com/office/powerpoint/2010/main" val="240920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310C6-9D6A-EA9B-5897-78850BA03578}"/>
              </a:ext>
            </a:extLst>
          </p:cNvPr>
          <p:cNvSpPr>
            <a:spLocks noGrp="1"/>
          </p:cNvSpPr>
          <p:nvPr>
            <p:ph type="title"/>
          </p:nvPr>
        </p:nvSpPr>
        <p:spPr/>
        <p:txBody>
          <a:bodyPr>
            <a:normAutofit/>
          </a:bodyPr>
          <a:lstStyle/>
          <a:p>
            <a:pPr algn="ctr"/>
            <a:r>
              <a:rPr lang="en-US" sz="3600" dirty="0"/>
              <a:t>New Property Maintenance DocuSign Process – Property Off Campus</a:t>
            </a:r>
          </a:p>
        </p:txBody>
      </p:sp>
      <p:sp>
        <p:nvSpPr>
          <p:cNvPr id="3" name="Content Placeholder 2">
            <a:extLst>
              <a:ext uri="{FF2B5EF4-FFF2-40B4-BE49-F238E27FC236}">
                <a16:creationId xmlns:a16="http://schemas.microsoft.com/office/drawing/2014/main" id="{702051ED-33AC-EBD1-9A88-9E9CA82D6FD1}"/>
              </a:ext>
            </a:extLst>
          </p:cNvPr>
          <p:cNvSpPr>
            <a:spLocks noGrp="1"/>
          </p:cNvSpPr>
          <p:nvPr>
            <p:ph idx="1"/>
          </p:nvPr>
        </p:nvSpPr>
        <p:spPr>
          <a:xfrm>
            <a:off x="628650" y="1825625"/>
            <a:ext cx="7886700" cy="1126503"/>
          </a:xfrm>
        </p:spPr>
        <p:txBody>
          <a:bodyPr/>
          <a:lstStyle/>
          <a:p>
            <a:r>
              <a:rPr lang="en-US" sz="2000" dirty="0"/>
              <a:t>Enter requestor information in first required section.  </a:t>
            </a:r>
          </a:p>
          <a:p>
            <a:endParaRPr lang="en-US" dirty="0"/>
          </a:p>
        </p:txBody>
      </p:sp>
      <p:pic>
        <p:nvPicPr>
          <p:cNvPr id="4" name="Picture 3" title="Requestor Information">
            <a:extLst>
              <a:ext uri="{FF2B5EF4-FFF2-40B4-BE49-F238E27FC236}">
                <a16:creationId xmlns:a16="http://schemas.microsoft.com/office/drawing/2014/main" id="{5FCF720A-AC65-5283-E355-D02BF1A27427}"/>
              </a:ext>
            </a:extLst>
          </p:cNvPr>
          <p:cNvPicPr>
            <a:picLocks noChangeAspect="1"/>
          </p:cNvPicPr>
          <p:nvPr/>
        </p:nvPicPr>
        <p:blipFill>
          <a:blip r:embed="rId2"/>
          <a:stretch>
            <a:fillRect/>
          </a:stretch>
        </p:blipFill>
        <p:spPr>
          <a:xfrm>
            <a:off x="814914" y="2131135"/>
            <a:ext cx="7514171" cy="820993"/>
          </a:xfrm>
          <a:prstGeom prst="rect">
            <a:avLst/>
          </a:prstGeom>
        </p:spPr>
      </p:pic>
      <p:sp>
        <p:nvSpPr>
          <p:cNvPr id="6" name="TextBox 5">
            <a:extLst>
              <a:ext uri="{FF2B5EF4-FFF2-40B4-BE49-F238E27FC236}">
                <a16:creationId xmlns:a16="http://schemas.microsoft.com/office/drawing/2014/main" id="{131EFB9C-63E2-63AB-7E33-D98FFED6994F}"/>
              </a:ext>
            </a:extLst>
          </p:cNvPr>
          <p:cNvSpPr txBox="1"/>
          <p:nvPr/>
        </p:nvSpPr>
        <p:spPr>
          <a:xfrm>
            <a:off x="628649" y="2916994"/>
            <a:ext cx="7700436" cy="923330"/>
          </a:xfrm>
          <a:prstGeom prst="rect">
            <a:avLst/>
          </a:prstGeom>
          <a:noFill/>
        </p:spPr>
        <p:txBody>
          <a:bodyPr wrap="square">
            <a:spAutoFit/>
          </a:bodyPr>
          <a:lstStyle/>
          <a:p>
            <a:pPr marL="285750" indent="-285750">
              <a:buFont typeface="Arial" panose="020B0604020202020204" pitchFamily="34" charset="0"/>
              <a:buChar char="•"/>
            </a:pPr>
            <a:r>
              <a:rPr lang="en-US" sz="1800" dirty="0"/>
              <a:t>Enter Name of User, Purdue ID of User, Address, City, State, Zip Code, Date Asset Removed From Campus, Expected Return Date, and the Purpose for removing the asset from campus in the second required section. </a:t>
            </a:r>
          </a:p>
        </p:txBody>
      </p:sp>
      <p:pic>
        <p:nvPicPr>
          <p:cNvPr id="8" name="Picture 7" title="DocuSign Example">
            <a:extLst>
              <a:ext uri="{FF2B5EF4-FFF2-40B4-BE49-F238E27FC236}">
                <a16:creationId xmlns:a16="http://schemas.microsoft.com/office/drawing/2014/main" id="{5B6BBF95-1AA1-9FD4-9EC8-3E584EFC0E0E}"/>
              </a:ext>
            </a:extLst>
          </p:cNvPr>
          <p:cNvPicPr>
            <a:picLocks noChangeAspect="1"/>
          </p:cNvPicPr>
          <p:nvPr/>
        </p:nvPicPr>
        <p:blipFill>
          <a:blip r:embed="rId3"/>
          <a:stretch>
            <a:fillRect/>
          </a:stretch>
        </p:blipFill>
        <p:spPr>
          <a:xfrm>
            <a:off x="314325" y="3894771"/>
            <a:ext cx="8515349" cy="1857595"/>
          </a:xfrm>
          <a:prstGeom prst="rect">
            <a:avLst/>
          </a:prstGeom>
        </p:spPr>
      </p:pic>
    </p:spTree>
    <p:extLst>
      <p:ext uri="{BB962C8B-B14F-4D97-AF65-F5344CB8AC3E}">
        <p14:creationId xmlns:p14="http://schemas.microsoft.com/office/powerpoint/2010/main" val="1831599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C9574-B4F0-8A75-9A27-12139214D9DC}"/>
              </a:ext>
            </a:extLst>
          </p:cNvPr>
          <p:cNvSpPr>
            <a:spLocks noGrp="1"/>
          </p:cNvSpPr>
          <p:nvPr>
            <p:ph type="title"/>
          </p:nvPr>
        </p:nvSpPr>
        <p:spPr/>
        <p:txBody>
          <a:bodyPr>
            <a:normAutofit/>
          </a:bodyPr>
          <a:lstStyle/>
          <a:p>
            <a:pPr algn="ctr"/>
            <a:r>
              <a:rPr lang="en-US" sz="3600" dirty="0"/>
              <a:t>New Property Maintenance DocuSign Process – Property Off Campus</a:t>
            </a:r>
          </a:p>
        </p:txBody>
      </p:sp>
      <p:sp>
        <p:nvSpPr>
          <p:cNvPr id="3" name="Content Placeholder 2">
            <a:extLst>
              <a:ext uri="{FF2B5EF4-FFF2-40B4-BE49-F238E27FC236}">
                <a16:creationId xmlns:a16="http://schemas.microsoft.com/office/drawing/2014/main" id="{155B0933-6BAC-C50B-99D1-C9658F62C91A}"/>
              </a:ext>
            </a:extLst>
          </p:cNvPr>
          <p:cNvSpPr>
            <a:spLocks noGrp="1"/>
          </p:cNvSpPr>
          <p:nvPr>
            <p:ph idx="1"/>
          </p:nvPr>
        </p:nvSpPr>
        <p:spPr/>
        <p:txBody>
          <a:bodyPr/>
          <a:lstStyle/>
          <a:p>
            <a:r>
              <a:rPr lang="en-US" sz="2000" dirty="0"/>
              <a:t>Enter the Inventory Number (found on gold asset tag), Description, Serial Number (enter N/A if the asset does not have a serial number), and the Responsible Department in the third section.  Only one line is required, but up to 10 assets can be entered on the same form.  </a:t>
            </a:r>
          </a:p>
          <a:p>
            <a:endParaRPr lang="en-US" dirty="0"/>
          </a:p>
        </p:txBody>
      </p:sp>
      <p:pic>
        <p:nvPicPr>
          <p:cNvPr id="4" name="Picture 3" title="DocuSign Example">
            <a:extLst>
              <a:ext uri="{FF2B5EF4-FFF2-40B4-BE49-F238E27FC236}">
                <a16:creationId xmlns:a16="http://schemas.microsoft.com/office/drawing/2014/main" id="{C6B605F8-062B-7FD7-1A36-62B1CBD55A6D}"/>
              </a:ext>
            </a:extLst>
          </p:cNvPr>
          <p:cNvPicPr>
            <a:picLocks noChangeAspect="1"/>
          </p:cNvPicPr>
          <p:nvPr/>
        </p:nvPicPr>
        <p:blipFill>
          <a:blip r:embed="rId2"/>
          <a:stretch>
            <a:fillRect/>
          </a:stretch>
        </p:blipFill>
        <p:spPr>
          <a:xfrm>
            <a:off x="152400" y="3207032"/>
            <a:ext cx="8839200" cy="2061653"/>
          </a:xfrm>
          <a:prstGeom prst="rect">
            <a:avLst/>
          </a:prstGeom>
        </p:spPr>
      </p:pic>
      <p:sp>
        <p:nvSpPr>
          <p:cNvPr id="6" name="TextBox 5">
            <a:extLst>
              <a:ext uri="{FF2B5EF4-FFF2-40B4-BE49-F238E27FC236}">
                <a16:creationId xmlns:a16="http://schemas.microsoft.com/office/drawing/2014/main" id="{F49290CD-A1DE-4345-B88F-48F2F9EBA037}"/>
              </a:ext>
            </a:extLst>
          </p:cNvPr>
          <p:cNvSpPr txBox="1"/>
          <p:nvPr/>
        </p:nvSpPr>
        <p:spPr>
          <a:xfrm>
            <a:off x="628650" y="5527857"/>
            <a:ext cx="7886700" cy="369332"/>
          </a:xfrm>
          <a:prstGeom prst="rect">
            <a:avLst/>
          </a:prstGeom>
          <a:noFill/>
        </p:spPr>
        <p:txBody>
          <a:bodyPr wrap="square">
            <a:spAutoFit/>
          </a:bodyPr>
          <a:lstStyle/>
          <a:p>
            <a:pPr marL="285750" indent="-285750">
              <a:buFont typeface="Arial" panose="020B0604020202020204" pitchFamily="34" charset="0"/>
              <a:buChar char="•"/>
            </a:pPr>
            <a:r>
              <a:rPr lang="en-US" dirty="0"/>
              <a:t>Click send to start the approval workflow.  </a:t>
            </a:r>
          </a:p>
        </p:txBody>
      </p:sp>
    </p:spTree>
    <p:extLst>
      <p:ext uri="{BB962C8B-B14F-4D97-AF65-F5344CB8AC3E}">
        <p14:creationId xmlns:p14="http://schemas.microsoft.com/office/powerpoint/2010/main" val="834811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A78C2-994C-4574-9FBB-B1C1846AC466}"/>
              </a:ext>
            </a:extLst>
          </p:cNvPr>
          <p:cNvSpPr>
            <a:spLocks noGrp="1"/>
          </p:cNvSpPr>
          <p:nvPr>
            <p:ph type="title"/>
          </p:nvPr>
        </p:nvSpPr>
        <p:spPr/>
        <p:txBody>
          <a:bodyPr>
            <a:normAutofit/>
          </a:bodyPr>
          <a:lstStyle/>
          <a:p>
            <a:pPr algn="ctr"/>
            <a:r>
              <a:rPr lang="en-US" sz="3600" dirty="0"/>
              <a:t>Capital Asset Maintenance</a:t>
            </a:r>
          </a:p>
        </p:txBody>
      </p:sp>
      <p:sp>
        <p:nvSpPr>
          <p:cNvPr id="3" name="Content Placeholder 2">
            <a:extLst>
              <a:ext uri="{FF2B5EF4-FFF2-40B4-BE49-F238E27FC236}">
                <a16:creationId xmlns:a16="http://schemas.microsoft.com/office/drawing/2014/main" id="{7E6E48C1-73DE-48FC-9F22-AEB830177EAE}"/>
              </a:ext>
            </a:extLst>
          </p:cNvPr>
          <p:cNvSpPr>
            <a:spLocks noGrp="1"/>
          </p:cNvSpPr>
          <p:nvPr>
            <p:ph idx="1"/>
          </p:nvPr>
        </p:nvSpPr>
        <p:spPr/>
        <p:txBody>
          <a:bodyPr/>
          <a:lstStyle/>
          <a:p>
            <a:r>
              <a:rPr lang="en-US" sz="3200" dirty="0"/>
              <a:t>Please email </a:t>
            </a:r>
            <a:r>
              <a:rPr lang="en-US" sz="3200" dirty="0">
                <a:hlinkClick r:id="rId2"/>
              </a:rPr>
              <a:t>propmgmt@pnw.edu</a:t>
            </a:r>
            <a:r>
              <a:rPr lang="en-US" sz="3200" dirty="0"/>
              <a:t> with questions regarding property maintenance and the new DocuSign process.  </a:t>
            </a:r>
            <a:endParaRPr lang="en-US" dirty="0"/>
          </a:p>
        </p:txBody>
      </p:sp>
    </p:spTree>
    <p:extLst>
      <p:ext uri="{BB962C8B-B14F-4D97-AF65-F5344CB8AC3E}">
        <p14:creationId xmlns:p14="http://schemas.microsoft.com/office/powerpoint/2010/main" val="2782277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DE19C-00DB-4809-B01F-543A8A98FEA0}"/>
              </a:ext>
            </a:extLst>
          </p:cNvPr>
          <p:cNvSpPr>
            <a:spLocks noGrp="1"/>
          </p:cNvSpPr>
          <p:nvPr>
            <p:ph type="title"/>
          </p:nvPr>
        </p:nvSpPr>
        <p:spPr/>
        <p:txBody>
          <a:bodyPr/>
          <a:lstStyle/>
          <a:p>
            <a:r>
              <a:rPr lang="en-US" dirty="0"/>
              <a:t>Departmental Responsibilities</a:t>
            </a:r>
          </a:p>
        </p:txBody>
      </p:sp>
      <p:sp>
        <p:nvSpPr>
          <p:cNvPr id="3" name="Content Placeholder 2">
            <a:extLst>
              <a:ext uri="{FF2B5EF4-FFF2-40B4-BE49-F238E27FC236}">
                <a16:creationId xmlns:a16="http://schemas.microsoft.com/office/drawing/2014/main" id="{DF19C5C1-75BC-41C1-BCE9-800AF68F5DD9}"/>
              </a:ext>
            </a:extLst>
          </p:cNvPr>
          <p:cNvSpPr>
            <a:spLocks noGrp="1"/>
          </p:cNvSpPr>
          <p:nvPr>
            <p:ph idx="1"/>
          </p:nvPr>
        </p:nvSpPr>
        <p:spPr/>
        <p:txBody>
          <a:bodyPr>
            <a:normAutofit lnSpcReduction="10000"/>
          </a:bodyPr>
          <a:lstStyle/>
          <a:p>
            <a:pPr marL="0" indent="0">
              <a:buNone/>
            </a:pPr>
            <a:r>
              <a:rPr lang="en-US" sz="2400" u="sng" dirty="0"/>
              <a:t>Accounting &amp; Budget Services</a:t>
            </a:r>
          </a:p>
          <a:p>
            <a:pPr marL="0" indent="0">
              <a:buNone/>
            </a:pPr>
            <a:r>
              <a:rPr lang="en-US" sz="2400" dirty="0"/>
              <a:t>The department of Accounting and Budget Services is responsible for the accounting controls and reporting of all moveable capital assets owned or maintained by Purdue Northwest.  </a:t>
            </a:r>
          </a:p>
          <a:p>
            <a:pPr marL="0" indent="0">
              <a:buNone/>
            </a:pPr>
            <a:r>
              <a:rPr lang="en-US" sz="2400" dirty="0"/>
              <a:t>The Property Accounting Team consists of three members: senior accountant and two property inspectors.</a:t>
            </a:r>
          </a:p>
          <a:p>
            <a:pPr marL="0" indent="0">
              <a:buNone/>
            </a:pPr>
            <a:r>
              <a:rPr lang="en-US" sz="2400" u="sng" dirty="0"/>
              <a:t>University Departments</a:t>
            </a:r>
          </a:p>
          <a:p>
            <a:pPr marL="0" indent="0">
              <a:buNone/>
            </a:pPr>
            <a:r>
              <a:rPr lang="en-US" sz="2400" dirty="0"/>
              <a:t>The head of each department is responsible for all assets procured by his or her department. The responsibility includes protection against abuse, theft, movement, disposal, and unauthorized use.</a:t>
            </a:r>
          </a:p>
          <a:p>
            <a:pPr marL="0" indent="0">
              <a:buNone/>
            </a:pPr>
            <a:endParaRPr lang="en-US" dirty="0"/>
          </a:p>
        </p:txBody>
      </p:sp>
    </p:spTree>
    <p:extLst>
      <p:ext uri="{BB962C8B-B14F-4D97-AF65-F5344CB8AC3E}">
        <p14:creationId xmlns:p14="http://schemas.microsoft.com/office/powerpoint/2010/main" val="1825219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26D0FF-6308-4055-B592-119BDDB3C9C3}"/>
              </a:ext>
            </a:extLst>
          </p:cNvPr>
          <p:cNvSpPr>
            <a:spLocks noGrp="1"/>
          </p:cNvSpPr>
          <p:nvPr>
            <p:ph type="ctrTitle"/>
          </p:nvPr>
        </p:nvSpPr>
        <p:spPr/>
        <p:txBody>
          <a:bodyPr/>
          <a:lstStyle/>
          <a:p>
            <a:r>
              <a:rPr lang="en-US" dirty="0"/>
              <a:t>Questions? </a:t>
            </a:r>
          </a:p>
        </p:txBody>
      </p:sp>
    </p:spTree>
    <p:extLst>
      <p:ext uri="{BB962C8B-B14F-4D97-AF65-F5344CB8AC3E}">
        <p14:creationId xmlns:p14="http://schemas.microsoft.com/office/powerpoint/2010/main" val="1665745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C3721-E3CA-4E6C-BC7E-B6D5B7370D37}"/>
              </a:ext>
            </a:extLst>
          </p:cNvPr>
          <p:cNvSpPr>
            <a:spLocks noGrp="1"/>
          </p:cNvSpPr>
          <p:nvPr>
            <p:ph type="title"/>
          </p:nvPr>
        </p:nvSpPr>
        <p:spPr/>
        <p:txBody>
          <a:bodyPr/>
          <a:lstStyle/>
          <a:p>
            <a:r>
              <a:rPr lang="en-US" dirty="0"/>
              <a:t>Physical Inventory</a:t>
            </a:r>
          </a:p>
        </p:txBody>
      </p:sp>
      <p:sp>
        <p:nvSpPr>
          <p:cNvPr id="3" name="Content Placeholder 2">
            <a:extLst>
              <a:ext uri="{FF2B5EF4-FFF2-40B4-BE49-F238E27FC236}">
                <a16:creationId xmlns:a16="http://schemas.microsoft.com/office/drawing/2014/main" id="{731B072A-9122-48F7-B93B-36A9A8123A89}"/>
              </a:ext>
            </a:extLst>
          </p:cNvPr>
          <p:cNvSpPr>
            <a:spLocks noGrp="1"/>
          </p:cNvSpPr>
          <p:nvPr>
            <p:ph idx="1"/>
          </p:nvPr>
        </p:nvSpPr>
        <p:spPr/>
        <p:txBody>
          <a:bodyPr/>
          <a:lstStyle/>
          <a:p>
            <a:r>
              <a:rPr lang="en-US" sz="2400" dirty="0"/>
              <a:t>A physical inventory of all Purdue owned and maintained capital assets occurs every other year.  FY 25 is a physical inventory year. </a:t>
            </a:r>
          </a:p>
          <a:p>
            <a:r>
              <a:rPr lang="en-US" sz="2400" dirty="0"/>
              <a:t>The physical inventory includes all capital assets located on the Hammond campus, Westville campus, </a:t>
            </a:r>
            <a:r>
              <a:rPr lang="en-US" sz="2400" dirty="0" err="1"/>
              <a:t>Gabis</a:t>
            </a:r>
            <a:r>
              <a:rPr lang="en-US" sz="2400" dirty="0"/>
              <a:t> Arboretum, and any other location where PNW business is conducted. </a:t>
            </a:r>
          </a:p>
          <a:p>
            <a:r>
              <a:rPr lang="en-US" sz="2400" dirty="0"/>
              <a:t>FY 25 inventory will begin in September 2024 and conclude by June 30, 2025.</a:t>
            </a:r>
          </a:p>
          <a:p>
            <a:r>
              <a:rPr lang="en-US" sz="2400" dirty="0"/>
              <a:t>Property Inspectors</a:t>
            </a:r>
          </a:p>
          <a:p>
            <a:pPr lvl="1"/>
            <a:r>
              <a:rPr lang="en-US" dirty="0"/>
              <a:t>Hammond Campus – Shawn Marks</a:t>
            </a:r>
          </a:p>
          <a:p>
            <a:pPr lvl="1"/>
            <a:r>
              <a:rPr lang="en-US" dirty="0"/>
              <a:t>Westville Campus &amp; </a:t>
            </a:r>
            <a:r>
              <a:rPr lang="en-US" dirty="0" err="1"/>
              <a:t>Gabis</a:t>
            </a:r>
            <a:r>
              <a:rPr lang="en-US" dirty="0"/>
              <a:t> Arboretum – Jennifer Stevens</a:t>
            </a:r>
          </a:p>
          <a:p>
            <a:pPr lvl="1"/>
            <a:endParaRPr lang="en-US" dirty="0"/>
          </a:p>
        </p:txBody>
      </p:sp>
    </p:spTree>
    <p:extLst>
      <p:ext uri="{BB962C8B-B14F-4D97-AF65-F5344CB8AC3E}">
        <p14:creationId xmlns:p14="http://schemas.microsoft.com/office/powerpoint/2010/main" val="3988547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FC0D1-EF04-4CBE-9F08-85A1771C412A}"/>
              </a:ext>
            </a:extLst>
          </p:cNvPr>
          <p:cNvSpPr>
            <a:spLocks noGrp="1"/>
          </p:cNvSpPr>
          <p:nvPr>
            <p:ph type="title"/>
          </p:nvPr>
        </p:nvSpPr>
        <p:spPr/>
        <p:txBody>
          <a:bodyPr/>
          <a:lstStyle/>
          <a:p>
            <a:r>
              <a:rPr lang="en-US" dirty="0"/>
              <a:t>Physical Inventory Process</a:t>
            </a:r>
          </a:p>
        </p:txBody>
      </p:sp>
      <p:sp>
        <p:nvSpPr>
          <p:cNvPr id="3" name="Content Placeholder 2">
            <a:extLst>
              <a:ext uri="{FF2B5EF4-FFF2-40B4-BE49-F238E27FC236}">
                <a16:creationId xmlns:a16="http://schemas.microsoft.com/office/drawing/2014/main" id="{B6274BBA-8719-4E00-9538-11D9FC4F5D02}"/>
              </a:ext>
            </a:extLst>
          </p:cNvPr>
          <p:cNvSpPr>
            <a:spLocks noGrp="1"/>
          </p:cNvSpPr>
          <p:nvPr>
            <p:ph idx="1"/>
          </p:nvPr>
        </p:nvSpPr>
        <p:spPr/>
        <p:txBody>
          <a:bodyPr/>
          <a:lstStyle/>
          <a:p>
            <a:r>
              <a:rPr lang="en-US" dirty="0"/>
              <a:t>In September 2024, property inspectors will begin to distribute asset lists to department contacts.  </a:t>
            </a:r>
          </a:p>
          <a:p>
            <a:r>
              <a:rPr lang="en-US" dirty="0"/>
              <a:t>Department contacts are to work with faculty and staff to review asset lists and submit any status changes to the property inspectors within 10 business days.  </a:t>
            </a:r>
          </a:p>
          <a:p>
            <a:r>
              <a:rPr lang="en-US" dirty="0"/>
              <a:t>Updated asset lists will be used to determine status and location of capital assets during physical inventory.</a:t>
            </a:r>
          </a:p>
          <a:p>
            <a:pPr marL="0" indent="0">
              <a:buNone/>
            </a:pPr>
            <a:endParaRPr lang="en-US" dirty="0"/>
          </a:p>
        </p:txBody>
      </p:sp>
    </p:spTree>
    <p:extLst>
      <p:ext uri="{BB962C8B-B14F-4D97-AF65-F5344CB8AC3E}">
        <p14:creationId xmlns:p14="http://schemas.microsoft.com/office/powerpoint/2010/main" val="1772452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8EB58-53F5-471E-AD32-D5FE663A1ACD}"/>
              </a:ext>
            </a:extLst>
          </p:cNvPr>
          <p:cNvSpPr>
            <a:spLocks noGrp="1"/>
          </p:cNvSpPr>
          <p:nvPr>
            <p:ph type="title"/>
          </p:nvPr>
        </p:nvSpPr>
        <p:spPr/>
        <p:txBody>
          <a:bodyPr/>
          <a:lstStyle/>
          <a:p>
            <a:r>
              <a:rPr lang="en-US" dirty="0"/>
              <a:t>Physical Inventory Process</a:t>
            </a:r>
          </a:p>
        </p:txBody>
      </p:sp>
      <p:sp>
        <p:nvSpPr>
          <p:cNvPr id="3" name="Content Placeholder 2">
            <a:extLst>
              <a:ext uri="{FF2B5EF4-FFF2-40B4-BE49-F238E27FC236}">
                <a16:creationId xmlns:a16="http://schemas.microsoft.com/office/drawing/2014/main" id="{BC00690A-4912-4D75-9B2D-B60E220500D8}"/>
              </a:ext>
            </a:extLst>
          </p:cNvPr>
          <p:cNvSpPr>
            <a:spLocks noGrp="1"/>
          </p:cNvSpPr>
          <p:nvPr>
            <p:ph idx="1"/>
          </p:nvPr>
        </p:nvSpPr>
        <p:spPr/>
        <p:txBody>
          <a:bodyPr/>
          <a:lstStyle/>
          <a:p>
            <a:pPr marL="0" indent="0" algn="ctr">
              <a:buNone/>
            </a:pPr>
            <a:r>
              <a:rPr lang="en-US" dirty="0"/>
              <a:t>Asset List Example</a:t>
            </a:r>
          </a:p>
          <a:p>
            <a:pPr marL="0" indent="0" algn="ctr">
              <a:buNone/>
            </a:pPr>
            <a:endParaRPr lang="en-US" dirty="0"/>
          </a:p>
        </p:txBody>
      </p:sp>
      <p:pic>
        <p:nvPicPr>
          <p:cNvPr id="7" name="Picture 6" title="Assest List Report">
            <a:extLst>
              <a:ext uri="{FF2B5EF4-FFF2-40B4-BE49-F238E27FC236}">
                <a16:creationId xmlns:a16="http://schemas.microsoft.com/office/drawing/2014/main" id="{5B5C8769-87DE-4612-A989-B3F59290AA91}"/>
              </a:ext>
            </a:extLst>
          </p:cNvPr>
          <p:cNvPicPr>
            <a:picLocks noChangeAspect="1"/>
          </p:cNvPicPr>
          <p:nvPr/>
        </p:nvPicPr>
        <p:blipFill>
          <a:blip r:embed="rId2"/>
          <a:stretch>
            <a:fillRect/>
          </a:stretch>
        </p:blipFill>
        <p:spPr>
          <a:xfrm>
            <a:off x="314325" y="2372102"/>
            <a:ext cx="8515350" cy="2735169"/>
          </a:xfrm>
          <a:prstGeom prst="rect">
            <a:avLst/>
          </a:prstGeom>
        </p:spPr>
      </p:pic>
    </p:spTree>
    <p:extLst>
      <p:ext uri="{BB962C8B-B14F-4D97-AF65-F5344CB8AC3E}">
        <p14:creationId xmlns:p14="http://schemas.microsoft.com/office/powerpoint/2010/main" val="1042987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39B-2F9E-470D-A8D1-65FF6E28FCDF}"/>
              </a:ext>
            </a:extLst>
          </p:cNvPr>
          <p:cNvSpPr>
            <a:spLocks noGrp="1"/>
          </p:cNvSpPr>
          <p:nvPr>
            <p:ph type="title"/>
          </p:nvPr>
        </p:nvSpPr>
        <p:spPr/>
        <p:txBody>
          <a:bodyPr/>
          <a:lstStyle/>
          <a:p>
            <a:r>
              <a:rPr lang="en-US" dirty="0"/>
              <a:t>Physical Inventory Process –    First Pass</a:t>
            </a:r>
          </a:p>
        </p:txBody>
      </p:sp>
      <p:sp>
        <p:nvSpPr>
          <p:cNvPr id="3" name="Content Placeholder 2">
            <a:extLst>
              <a:ext uri="{FF2B5EF4-FFF2-40B4-BE49-F238E27FC236}">
                <a16:creationId xmlns:a16="http://schemas.microsoft.com/office/drawing/2014/main" id="{4E9012F7-5DFD-406B-BE51-31F7D7D20B45}"/>
              </a:ext>
            </a:extLst>
          </p:cNvPr>
          <p:cNvSpPr>
            <a:spLocks noGrp="1"/>
          </p:cNvSpPr>
          <p:nvPr>
            <p:ph idx="1"/>
          </p:nvPr>
        </p:nvSpPr>
        <p:spPr/>
        <p:txBody>
          <a:bodyPr>
            <a:normAutofit lnSpcReduction="10000"/>
          </a:bodyPr>
          <a:lstStyle/>
          <a:p>
            <a:r>
              <a:rPr lang="en-US" dirty="0"/>
              <a:t>Property inspectors will coordinate with department contacts to schedule a convenient time to scan asset inventory tags.  This is referred to as the first pass. </a:t>
            </a:r>
          </a:p>
          <a:p>
            <a:pPr marL="0" indent="0">
              <a:buNone/>
            </a:pPr>
            <a:endParaRPr lang="en-US" dirty="0"/>
          </a:p>
          <a:p>
            <a:pPr marL="0" indent="0">
              <a:buNone/>
            </a:pPr>
            <a:endParaRPr lang="en-US" dirty="0"/>
          </a:p>
          <a:p>
            <a:r>
              <a:rPr lang="en-US" dirty="0"/>
              <a:t>Items not found during the first pass will require additional attention. </a:t>
            </a:r>
          </a:p>
          <a:p>
            <a:r>
              <a:rPr lang="en-US" dirty="0"/>
              <a:t>The first pass will take place beginning on October 1, 2024 and will end on December 20, 2024.</a:t>
            </a:r>
          </a:p>
        </p:txBody>
      </p:sp>
      <p:pic>
        <p:nvPicPr>
          <p:cNvPr id="4" name="Picture 3" title="Scanning Label">
            <a:extLst>
              <a:ext uri="{FF2B5EF4-FFF2-40B4-BE49-F238E27FC236}">
                <a16:creationId xmlns:a16="http://schemas.microsoft.com/office/drawing/2014/main" id="{DB133ED5-E271-4D4F-9284-BFBD400C15F9}"/>
              </a:ext>
            </a:extLst>
          </p:cNvPr>
          <p:cNvPicPr>
            <a:picLocks noChangeAspect="1"/>
          </p:cNvPicPr>
          <p:nvPr/>
        </p:nvPicPr>
        <p:blipFill>
          <a:blip r:embed="rId2"/>
          <a:stretch>
            <a:fillRect/>
          </a:stretch>
        </p:blipFill>
        <p:spPr>
          <a:xfrm>
            <a:off x="3709867" y="3262430"/>
            <a:ext cx="1724266" cy="924054"/>
          </a:xfrm>
          <a:prstGeom prst="rect">
            <a:avLst/>
          </a:prstGeom>
        </p:spPr>
      </p:pic>
    </p:spTree>
    <p:extLst>
      <p:ext uri="{BB962C8B-B14F-4D97-AF65-F5344CB8AC3E}">
        <p14:creationId xmlns:p14="http://schemas.microsoft.com/office/powerpoint/2010/main" val="464439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35004-ECF1-4980-A56E-13D525C66442}"/>
              </a:ext>
            </a:extLst>
          </p:cNvPr>
          <p:cNvSpPr>
            <a:spLocks noGrp="1"/>
          </p:cNvSpPr>
          <p:nvPr>
            <p:ph type="title"/>
          </p:nvPr>
        </p:nvSpPr>
        <p:spPr/>
        <p:txBody>
          <a:bodyPr/>
          <a:lstStyle/>
          <a:p>
            <a:r>
              <a:rPr lang="en-US" dirty="0"/>
              <a:t>Physical Inventory Process – Second Pass</a:t>
            </a:r>
          </a:p>
        </p:txBody>
      </p:sp>
      <p:sp>
        <p:nvSpPr>
          <p:cNvPr id="3" name="Content Placeholder 2">
            <a:extLst>
              <a:ext uri="{FF2B5EF4-FFF2-40B4-BE49-F238E27FC236}">
                <a16:creationId xmlns:a16="http://schemas.microsoft.com/office/drawing/2014/main" id="{70403030-FA7E-4E4C-8D4D-7CA8F537C872}"/>
              </a:ext>
            </a:extLst>
          </p:cNvPr>
          <p:cNvSpPr>
            <a:spLocks noGrp="1"/>
          </p:cNvSpPr>
          <p:nvPr>
            <p:ph idx="1"/>
          </p:nvPr>
        </p:nvSpPr>
        <p:spPr/>
        <p:txBody>
          <a:bodyPr/>
          <a:lstStyle/>
          <a:p>
            <a:r>
              <a:rPr lang="en-US" dirty="0"/>
              <a:t>Property inspectors will send department contacts a list of the assets not found during the first pass. </a:t>
            </a:r>
          </a:p>
          <a:p>
            <a:r>
              <a:rPr lang="en-US" dirty="0"/>
              <a:t>Department contact will review and work with faculty and staff to locate the unfound capital assets.  </a:t>
            </a:r>
          </a:p>
          <a:p>
            <a:r>
              <a:rPr lang="en-US" dirty="0"/>
              <a:t>Once the capital assets are found, property inspectors will schedule a convenient time to scan remaining asset inventory tags.  </a:t>
            </a:r>
          </a:p>
          <a:p>
            <a:r>
              <a:rPr lang="en-US" dirty="0"/>
              <a:t>Second pass will take place beginning on January 6, 2025 and will end on February 28, 2025.</a:t>
            </a:r>
          </a:p>
        </p:txBody>
      </p:sp>
    </p:spTree>
    <p:extLst>
      <p:ext uri="{BB962C8B-B14F-4D97-AF65-F5344CB8AC3E}">
        <p14:creationId xmlns:p14="http://schemas.microsoft.com/office/powerpoint/2010/main" val="2799057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A5FB1-BBF3-4F42-9CD9-448D04A096F1}"/>
              </a:ext>
            </a:extLst>
          </p:cNvPr>
          <p:cNvSpPr>
            <a:spLocks noGrp="1"/>
          </p:cNvSpPr>
          <p:nvPr>
            <p:ph type="title"/>
          </p:nvPr>
        </p:nvSpPr>
        <p:spPr/>
        <p:txBody>
          <a:bodyPr/>
          <a:lstStyle/>
          <a:p>
            <a:r>
              <a:rPr lang="en-US" dirty="0"/>
              <a:t>Physical Inventory Process –    Final Pass</a:t>
            </a:r>
          </a:p>
        </p:txBody>
      </p:sp>
      <p:sp>
        <p:nvSpPr>
          <p:cNvPr id="3" name="Content Placeholder 2">
            <a:extLst>
              <a:ext uri="{FF2B5EF4-FFF2-40B4-BE49-F238E27FC236}">
                <a16:creationId xmlns:a16="http://schemas.microsoft.com/office/drawing/2014/main" id="{8BD49362-49B4-4402-8139-CE0DD15F9F93}"/>
              </a:ext>
            </a:extLst>
          </p:cNvPr>
          <p:cNvSpPr>
            <a:spLocks noGrp="1"/>
          </p:cNvSpPr>
          <p:nvPr>
            <p:ph idx="1"/>
          </p:nvPr>
        </p:nvSpPr>
        <p:spPr>
          <a:xfrm>
            <a:off x="628650" y="1690689"/>
            <a:ext cx="7886700" cy="4486274"/>
          </a:xfrm>
        </p:spPr>
        <p:txBody>
          <a:bodyPr>
            <a:noAutofit/>
          </a:bodyPr>
          <a:lstStyle/>
          <a:p>
            <a:r>
              <a:rPr lang="en-US" sz="2200" dirty="0"/>
              <a:t>Within 10 business days of completing the second pass, property inspectors will email department contacts a list of assets that remain not found.  </a:t>
            </a:r>
          </a:p>
          <a:p>
            <a:r>
              <a:rPr lang="en-US" sz="2200" dirty="0"/>
              <a:t>Departments are to reply within 5 business days to:</a:t>
            </a:r>
          </a:p>
          <a:p>
            <a:pPr lvl="1"/>
            <a:r>
              <a:rPr lang="en-US" sz="2200" dirty="0"/>
              <a:t>Provide the location of the unfound assets</a:t>
            </a:r>
          </a:p>
          <a:p>
            <a:pPr lvl="1"/>
            <a:r>
              <a:rPr lang="en-US" sz="2200" dirty="0"/>
              <a:t>Provide an explanation describing why the department is no longer in possession of the asset.  Please include any available supporting documentation.</a:t>
            </a:r>
          </a:p>
          <a:p>
            <a:r>
              <a:rPr lang="en-US" sz="2200" dirty="0"/>
              <a:t>If a response is not received within 5 business days, an escalation email will be sent.  This email will include the Dean and/or Department Head.  </a:t>
            </a:r>
          </a:p>
          <a:p>
            <a:r>
              <a:rPr lang="en-US" sz="2200" dirty="0"/>
              <a:t>Once all assets are accounted for, property inspectors will submit the necessary forms to West Lafayette.</a:t>
            </a:r>
          </a:p>
        </p:txBody>
      </p:sp>
    </p:spTree>
    <p:extLst>
      <p:ext uri="{BB962C8B-B14F-4D97-AF65-F5344CB8AC3E}">
        <p14:creationId xmlns:p14="http://schemas.microsoft.com/office/powerpoint/2010/main" val="4009587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C33A93-671E-4B36-9790-84250E253662}"/>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785869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0501A-1F35-4FB3-993F-02DD88511BD0}"/>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B2D2060-1C67-4476-A618-ABEAE6EDC9EC}"/>
              </a:ext>
            </a:extLst>
          </p:cNvPr>
          <p:cNvSpPr>
            <a:spLocks noGrp="1"/>
          </p:cNvSpPr>
          <p:nvPr>
            <p:ph idx="1"/>
          </p:nvPr>
        </p:nvSpPr>
        <p:spPr/>
        <p:txBody>
          <a:bodyPr/>
          <a:lstStyle/>
          <a:p>
            <a:pPr marL="0" indent="0">
              <a:buNone/>
            </a:pPr>
            <a:r>
              <a:rPr lang="en-US" dirty="0"/>
              <a:t>Training materials and other information:</a:t>
            </a:r>
            <a:endParaRPr lang="en-US" dirty="0">
              <a:hlinkClick r:id="rId2">
                <a:extLst>
                  <a:ext uri="{A12FA001-AC4F-418D-AE19-62706E023703}">
                    <ahyp:hlinkClr xmlns:ahyp="http://schemas.microsoft.com/office/drawing/2018/hyperlinkcolor" xmlns="" val="tx"/>
                  </a:ext>
                </a:extLst>
              </a:hlinkClick>
            </a:endParaRPr>
          </a:p>
          <a:p>
            <a:r>
              <a:rPr lang="en-US" dirty="0">
                <a:hlinkClick r:id="rId2"/>
              </a:rPr>
              <a:t>https://www.pnw.edu/business-services/accounting-and-budget-services/</a:t>
            </a:r>
            <a:endParaRPr lang="en-US" dirty="0"/>
          </a:p>
          <a:p>
            <a:pPr marL="0" indent="0">
              <a:buNone/>
            </a:pPr>
            <a:r>
              <a:rPr lang="en-US" dirty="0"/>
              <a:t>Email questions to:</a:t>
            </a:r>
          </a:p>
          <a:p>
            <a:r>
              <a:rPr lang="en-US" dirty="0">
                <a:hlinkClick r:id="rId3"/>
              </a:rPr>
              <a:t>propmgmt@pnw.edu</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59612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1E4FD-D3C4-46A0-84FB-C63B7E13A0B1}"/>
              </a:ext>
            </a:extLst>
          </p:cNvPr>
          <p:cNvSpPr>
            <a:spLocks noGrp="1"/>
          </p:cNvSpPr>
          <p:nvPr>
            <p:ph type="title"/>
          </p:nvPr>
        </p:nvSpPr>
        <p:spPr/>
        <p:txBody>
          <a:bodyPr/>
          <a:lstStyle/>
          <a:p>
            <a:r>
              <a:rPr lang="en-US" dirty="0"/>
              <a:t>Capital Assets</a:t>
            </a:r>
          </a:p>
        </p:txBody>
      </p:sp>
      <p:sp>
        <p:nvSpPr>
          <p:cNvPr id="3" name="Content Placeholder 2">
            <a:extLst>
              <a:ext uri="{FF2B5EF4-FFF2-40B4-BE49-F238E27FC236}">
                <a16:creationId xmlns:a16="http://schemas.microsoft.com/office/drawing/2014/main" id="{F7BBD5D2-3762-4B6C-9EA9-C003A403981B}"/>
              </a:ext>
            </a:extLst>
          </p:cNvPr>
          <p:cNvSpPr>
            <a:spLocks noGrp="1"/>
          </p:cNvSpPr>
          <p:nvPr>
            <p:ph idx="1"/>
          </p:nvPr>
        </p:nvSpPr>
        <p:spPr/>
        <p:txBody>
          <a:bodyPr/>
          <a:lstStyle/>
          <a:p>
            <a:pPr marL="0" indent="0">
              <a:buNone/>
            </a:pPr>
            <a:r>
              <a:rPr lang="en-US" u="sng" dirty="0"/>
              <a:t>Definition</a:t>
            </a:r>
          </a:p>
          <a:p>
            <a:pPr marL="0" indent="0">
              <a:buNone/>
            </a:pPr>
            <a:r>
              <a:rPr lang="en-US" sz="2400" dirty="0"/>
              <a:t>Capital Equipment is any tangible item that meets </a:t>
            </a:r>
            <a:r>
              <a:rPr lang="en-US" sz="2400" b="1" dirty="0"/>
              <a:t>each</a:t>
            </a:r>
            <a:r>
              <a:rPr lang="en-US" sz="2400" dirty="0"/>
              <a:t> of the following three criteria: </a:t>
            </a:r>
          </a:p>
          <a:p>
            <a:pPr marL="1085850" lvl="1" indent="-342900">
              <a:buFont typeface="+mj-lt"/>
              <a:buAutoNum type="arabicPeriod"/>
            </a:pPr>
            <a:r>
              <a:rPr lang="en-US" sz="2400" dirty="0"/>
              <a:t>Cost is $5,000 or greater.</a:t>
            </a:r>
          </a:p>
          <a:p>
            <a:pPr marL="1085850" lvl="1" indent="-342900">
              <a:buFont typeface="+mj-lt"/>
              <a:buAutoNum type="arabicPeriod"/>
            </a:pPr>
            <a:r>
              <a:rPr lang="en-US" sz="2400" dirty="0"/>
              <a:t>Expected to have a useful life in excess of one year.</a:t>
            </a:r>
          </a:p>
          <a:p>
            <a:pPr marL="1085850" lvl="1" indent="-342900">
              <a:buFont typeface="+mj-lt"/>
              <a:buAutoNum type="arabicPeriod"/>
            </a:pPr>
            <a:r>
              <a:rPr lang="en-US" sz="2400" dirty="0"/>
              <a:t>Will not lose its identity through use.</a:t>
            </a:r>
          </a:p>
          <a:p>
            <a:pPr marL="0" indent="0">
              <a:buNone/>
            </a:pPr>
            <a:r>
              <a:rPr lang="en-US" sz="2400" dirty="0"/>
              <a:t>Software licenses greater than $500,000 are also considered Capital Equipment.</a:t>
            </a:r>
          </a:p>
          <a:p>
            <a:pPr marL="0" indent="0">
              <a:buNone/>
            </a:pPr>
            <a:endParaRPr lang="en-US" u="sng" dirty="0"/>
          </a:p>
        </p:txBody>
      </p:sp>
    </p:spTree>
    <p:extLst>
      <p:ext uri="{BB962C8B-B14F-4D97-AF65-F5344CB8AC3E}">
        <p14:creationId xmlns:p14="http://schemas.microsoft.com/office/powerpoint/2010/main" val="749222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E8E46-6FA6-410B-B88F-3A651006A0ED}"/>
              </a:ext>
            </a:extLst>
          </p:cNvPr>
          <p:cNvSpPr>
            <a:spLocks noGrp="1"/>
          </p:cNvSpPr>
          <p:nvPr>
            <p:ph type="title"/>
          </p:nvPr>
        </p:nvSpPr>
        <p:spPr>
          <a:xfrm>
            <a:off x="628650" y="365126"/>
            <a:ext cx="7760341" cy="1325563"/>
          </a:xfrm>
        </p:spPr>
        <p:txBody>
          <a:bodyPr/>
          <a:lstStyle/>
          <a:p>
            <a:r>
              <a:rPr lang="en-US" dirty="0"/>
              <a:t>Capital Asset Tagging – Option 1</a:t>
            </a:r>
          </a:p>
        </p:txBody>
      </p:sp>
      <p:sp>
        <p:nvSpPr>
          <p:cNvPr id="3" name="Content Placeholder 2">
            <a:extLst>
              <a:ext uri="{FF2B5EF4-FFF2-40B4-BE49-F238E27FC236}">
                <a16:creationId xmlns:a16="http://schemas.microsoft.com/office/drawing/2014/main" id="{3429F4AA-B775-433A-A8EA-366CB4D8EBD8}"/>
              </a:ext>
            </a:extLst>
          </p:cNvPr>
          <p:cNvSpPr>
            <a:spLocks noGrp="1"/>
          </p:cNvSpPr>
          <p:nvPr>
            <p:ph idx="1"/>
          </p:nvPr>
        </p:nvSpPr>
        <p:spPr>
          <a:xfrm>
            <a:off x="628650" y="1690689"/>
            <a:ext cx="7886700" cy="4486274"/>
          </a:xfrm>
        </p:spPr>
        <p:txBody>
          <a:bodyPr>
            <a:normAutofit/>
          </a:bodyPr>
          <a:lstStyle/>
          <a:p>
            <a:pPr marL="0" indent="0">
              <a:buNone/>
            </a:pPr>
            <a:r>
              <a:rPr lang="en-US" sz="2000" u="sng" dirty="0"/>
              <a:t>Option 1:  Property Inspector Tags Assets</a:t>
            </a:r>
          </a:p>
          <a:p>
            <a:r>
              <a:rPr lang="en-US" sz="2000" dirty="0"/>
              <a:t>The Property Accounting Team receives gold inventory tags from West Lafayette for all new capital assets.  A copy of the purchase order is attached to help identify the new asset/s. </a:t>
            </a:r>
          </a:p>
          <a:p>
            <a:pPr marL="0" indent="0">
              <a:buNone/>
            </a:pPr>
            <a:endParaRPr lang="en-US" sz="2000" dirty="0"/>
          </a:p>
          <a:p>
            <a:pPr marL="0" indent="0">
              <a:buNone/>
            </a:pPr>
            <a:endParaRPr lang="en-US" sz="2000" dirty="0"/>
          </a:p>
          <a:p>
            <a:r>
              <a:rPr lang="en-US" sz="2000" dirty="0"/>
              <a:t>As tags are received, property inspectors will reach out to departments to schedule a date and time to tag the new capital asset.  The property inspectors will need access to the new asset and the following information if applicable: asset location, model number, serial number, manufacturer, and asset contact.  </a:t>
            </a:r>
          </a:p>
          <a:p>
            <a:r>
              <a:rPr lang="en-US" sz="2000" dirty="0"/>
              <a:t>New capital assets should be tagged within 30 days of receipt from West Lafayette.</a:t>
            </a:r>
          </a:p>
        </p:txBody>
      </p:sp>
      <p:pic>
        <p:nvPicPr>
          <p:cNvPr id="6" name="Picture 5" descr="Purdue University Label with Barcode&#10;" title="Label">
            <a:extLst>
              <a:ext uri="{FF2B5EF4-FFF2-40B4-BE49-F238E27FC236}">
                <a16:creationId xmlns:a16="http://schemas.microsoft.com/office/drawing/2014/main" id="{DEB9C14C-49EC-465F-A7C2-8D04AD2AA6DC}"/>
              </a:ext>
            </a:extLst>
          </p:cNvPr>
          <p:cNvPicPr>
            <a:picLocks noChangeAspect="1"/>
          </p:cNvPicPr>
          <p:nvPr/>
        </p:nvPicPr>
        <p:blipFill>
          <a:blip r:embed="rId2"/>
          <a:stretch>
            <a:fillRect/>
          </a:stretch>
        </p:blipFill>
        <p:spPr>
          <a:xfrm>
            <a:off x="3651144" y="2966973"/>
            <a:ext cx="1724266" cy="924054"/>
          </a:xfrm>
          <a:prstGeom prst="rect">
            <a:avLst/>
          </a:prstGeom>
        </p:spPr>
      </p:pic>
    </p:spTree>
    <p:extLst>
      <p:ext uri="{BB962C8B-B14F-4D97-AF65-F5344CB8AC3E}">
        <p14:creationId xmlns:p14="http://schemas.microsoft.com/office/powerpoint/2010/main" val="974618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EDEE9-B620-4830-87F7-6ED33DD77B28}"/>
              </a:ext>
            </a:extLst>
          </p:cNvPr>
          <p:cNvSpPr>
            <a:spLocks noGrp="1"/>
          </p:cNvSpPr>
          <p:nvPr>
            <p:ph type="title"/>
          </p:nvPr>
        </p:nvSpPr>
        <p:spPr/>
        <p:txBody>
          <a:bodyPr/>
          <a:lstStyle/>
          <a:p>
            <a:r>
              <a:rPr lang="en-US" dirty="0"/>
              <a:t>Capital Asset Tagging – Option 2 </a:t>
            </a:r>
          </a:p>
        </p:txBody>
      </p:sp>
      <p:sp>
        <p:nvSpPr>
          <p:cNvPr id="3" name="Content Placeholder 2">
            <a:extLst>
              <a:ext uri="{FF2B5EF4-FFF2-40B4-BE49-F238E27FC236}">
                <a16:creationId xmlns:a16="http://schemas.microsoft.com/office/drawing/2014/main" id="{AC09ACA9-4A84-4E04-B9BD-07D60090DFBC}"/>
              </a:ext>
            </a:extLst>
          </p:cNvPr>
          <p:cNvSpPr>
            <a:spLocks noGrp="1"/>
          </p:cNvSpPr>
          <p:nvPr>
            <p:ph idx="1"/>
          </p:nvPr>
        </p:nvSpPr>
        <p:spPr>
          <a:xfrm>
            <a:off x="628650" y="1690689"/>
            <a:ext cx="7886700" cy="4486274"/>
          </a:xfrm>
        </p:spPr>
        <p:txBody>
          <a:bodyPr>
            <a:normAutofit lnSpcReduction="10000"/>
          </a:bodyPr>
          <a:lstStyle/>
          <a:p>
            <a:pPr marL="0" indent="0">
              <a:buNone/>
            </a:pPr>
            <a:r>
              <a:rPr lang="en-US" sz="2000" u="sng" dirty="0"/>
              <a:t>Option 2:  Department Contact Tags Asset</a:t>
            </a:r>
          </a:p>
          <a:p>
            <a:pPr marL="0" indent="0">
              <a:buNone/>
            </a:pPr>
            <a:r>
              <a:rPr lang="en-US" sz="2000" dirty="0"/>
              <a:t>Due to the location or availability of a new asset, it may be more convenient for the department contact to tag the new item.  This is determined on a case-by-case basis.  </a:t>
            </a:r>
          </a:p>
          <a:p>
            <a:r>
              <a:rPr lang="en-US" sz="2000" dirty="0"/>
              <a:t>Property inspector will notify the department contact that we are in receipt of a new asset tag.  </a:t>
            </a:r>
          </a:p>
          <a:p>
            <a:r>
              <a:rPr lang="en-US" sz="2000" dirty="0"/>
              <a:t>Property inspector sends the gold inventory tag, a copy of the purchase order, and instruction cover sheet to the department contact via inter-campus mail.  </a:t>
            </a:r>
          </a:p>
          <a:p>
            <a:r>
              <a:rPr lang="en-US" sz="2000" dirty="0"/>
              <a:t>Department contact tags assets, fills out the stamped area on the purchase order and sends completed form back to the property inspector.  </a:t>
            </a:r>
          </a:p>
          <a:p>
            <a:r>
              <a:rPr lang="en-US" sz="2000" dirty="0"/>
              <a:t>Capital Asset should be tagged, and paperwork returned to property inspector within 10 business days.  </a:t>
            </a:r>
          </a:p>
        </p:txBody>
      </p:sp>
    </p:spTree>
    <p:extLst>
      <p:ext uri="{BB962C8B-B14F-4D97-AF65-F5344CB8AC3E}">
        <p14:creationId xmlns:p14="http://schemas.microsoft.com/office/powerpoint/2010/main" val="301279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89C5-B418-426F-955A-2CEDB322263B}"/>
              </a:ext>
            </a:extLst>
          </p:cNvPr>
          <p:cNvSpPr>
            <a:spLocks noGrp="1"/>
          </p:cNvSpPr>
          <p:nvPr>
            <p:ph type="title"/>
          </p:nvPr>
        </p:nvSpPr>
        <p:spPr/>
        <p:txBody>
          <a:bodyPr/>
          <a:lstStyle/>
          <a:p>
            <a:r>
              <a:rPr lang="en-US" dirty="0"/>
              <a:t>Capital Asset Tagging – Option 2</a:t>
            </a:r>
          </a:p>
        </p:txBody>
      </p:sp>
      <p:sp>
        <p:nvSpPr>
          <p:cNvPr id="3" name="Content Placeholder 2">
            <a:extLst>
              <a:ext uri="{FF2B5EF4-FFF2-40B4-BE49-F238E27FC236}">
                <a16:creationId xmlns:a16="http://schemas.microsoft.com/office/drawing/2014/main" id="{012DB400-F47C-4552-A9AD-06C1FA650419}"/>
              </a:ext>
            </a:extLst>
          </p:cNvPr>
          <p:cNvSpPr>
            <a:spLocks noGrp="1"/>
          </p:cNvSpPr>
          <p:nvPr>
            <p:ph sz="half" idx="1"/>
          </p:nvPr>
        </p:nvSpPr>
        <p:spPr>
          <a:xfrm>
            <a:off x="436228" y="1825625"/>
            <a:ext cx="4078622" cy="4351338"/>
          </a:xfrm>
        </p:spPr>
        <p:txBody>
          <a:bodyPr/>
          <a:lstStyle/>
          <a:p>
            <a:pPr marL="0" indent="0" algn="ctr">
              <a:buNone/>
            </a:pPr>
            <a:r>
              <a:rPr lang="en-US" sz="2400" dirty="0"/>
              <a:t>Instruction Cover Sheet Example</a:t>
            </a:r>
          </a:p>
          <a:p>
            <a:pPr marL="0" indent="0">
              <a:buNone/>
            </a:pPr>
            <a:r>
              <a:rPr lang="en-US" dirty="0"/>
              <a:t> </a:t>
            </a:r>
          </a:p>
        </p:txBody>
      </p:sp>
      <p:sp>
        <p:nvSpPr>
          <p:cNvPr id="4" name="Content Placeholder 3">
            <a:extLst>
              <a:ext uri="{FF2B5EF4-FFF2-40B4-BE49-F238E27FC236}">
                <a16:creationId xmlns:a16="http://schemas.microsoft.com/office/drawing/2014/main" id="{E87DBB55-B75F-478F-9B9B-E9FD7BD06C72}"/>
              </a:ext>
            </a:extLst>
          </p:cNvPr>
          <p:cNvSpPr>
            <a:spLocks noGrp="1"/>
          </p:cNvSpPr>
          <p:nvPr>
            <p:ph sz="half" idx="2"/>
          </p:nvPr>
        </p:nvSpPr>
        <p:spPr>
          <a:xfrm>
            <a:off x="4572001" y="1825625"/>
            <a:ext cx="4250070" cy="4351338"/>
          </a:xfrm>
        </p:spPr>
        <p:txBody>
          <a:bodyPr>
            <a:normAutofit/>
          </a:bodyPr>
          <a:lstStyle/>
          <a:p>
            <a:pPr marL="0" indent="0" algn="ctr">
              <a:buNone/>
            </a:pPr>
            <a:r>
              <a:rPr lang="en-US" sz="2400" dirty="0"/>
              <a:t>Purchase Order &amp; New Asset Tag Example</a:t>
            </a:r>
          </a:p>
        </p:txBody>
      </p:sp>
      <p:pic>
        <p:nvPicPr>
          <p:cNvPr id="8" name="Picture 7" title="Instruction Cover Sheet">
            <a:extLst>
              <a:ext uri="{FF2B5EF4-FFF2-40B4-BE49-F238E27FC236}">
                <a16:creationId xmlns:a16="http://schemas.microsoft.com/office/drawing/2014/main" id="{C1510766-0BCA-4037-A590-7D4951CC20E5}"/>
              </a:ext>
            </a:extLst>
          </p:cNvPr>
          <p:cNvPicPr>
            <a:picLocks noChangeAspect="1"/>
          </p:cNvPicPr>
          <p:nvPr/>
        </p:nvPicPr>
        <p:blipFill>
          <a:blip r:embed="rId2"/>
          <a:stretch>
            <a:fillRect/>
          </a:stretch>
        </p:blipFill>
        <p:spPr>
          <a:xfrm>
            <a:off x="729842" y="2591006"/>
            <a:ext cx="3802754" cy="3585956"/>
          </a:xfrm>
          <a:prstGeom prst="rect">
            <a:avLst/>
          </a:prstGeom>
        </p:spPr>
      </p:pic>
      <p:pic>
        <p:nvPicPr>
          <p:cNvPr id="9" name="Picture 8" title="Purchase Order and New Asset Tag Example">
            <a:extLst>
              <a:ext uri="{FF2B5EF4-FFF2-40B4-BE49-F238E27FC236}">
                <a16:creationId xmlns:a16="http://schemas.microsoft.com/office/drawing/2014/main" id="{776B3162-15D5-4968-8BF9-0CF583A96DAA}"/>
              </a:ext>
            </a:extLst>
          </p:cNvPr>
          <p:cNvPicPr/>
          <p:nvPr/>
        </p:nvPicPr>
        <p:blipFill>
          <a:blip r:embed="rId3"/>
          <a:stretch>
            <a:fillRect/>
          </a:stretch>
        </p:blipFill>
        <p:spPr>
          <a:xfrm>
            <a:off x="2181137" y="4672668"/>
            <a:ext cx="2191100" cy="1437183"/>
          </a:xfrm>
          <a:prstGeom prst="rect">
            <a:avLst/>
          </a:prstGeom>
        </p:spPr>
      </p:pic>
      <p:pic>
        <p:nvPicPr>
          <p:cNvPr id="11" name="Picture 10" title="Purchase Order &amp; New Asset Tag Example">
            <a:extLst>
              <a:ext uri="{FF2B5EF4-FFF2-40B4-BE49-F238E27FC236}">
                <a16:creationId xmlns:a16="http://schemas.microsoft.com/office/drawing/2014/main" id="{8EB438B6-DE44-4A77-9B84-5ED31296C58B}"/>
              </a:ext>
            </a:extLst>
          </p:cNvPr>
          <p:cNvPicPr>
            <a:picLocks noChangeAspect="1"/>
          </p:cNvPicPr>
          <p:nvPr/>
        </p:nvPicPr>
        <p:blipFill>
          <a:blip r:embed="rId4"/>
          <a:stretch>
            <a:fillRect/>
          </a:stretch>
        </p:blipFill>
        <p:spPr>
          <a:xfrm>
            <a:off x="5061575" y="2591006"/>
            <a:ext cx="3270922" cy="3585956"/>
          </a:xfrm>
          <a:prstGeom prst="rect">
            <a:avLst/>
          </a:prstGeom>
        </p:spPr>
      </p:pic>
    </p:spTree>
    <p:extLst>
      <p:ext uri="{BB962C8B-B14F-4D97-AF65-F5344CB8AC3E}">
        <p14:creationId xmlns:p14="http://schemas.microsoft.com/office/powerpoint/2010/main" val="3550875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459EB-A4BB-4D7C-BDF4-B5AE30D7E153}"/>
              </a:ext>
            </a:extLst>
          </p:cNvPr>
          <p:cNvSpPr>
            <a:spLocks noGrp="1"/>
          </p:cNvSpPr>
          <p:nvPr>
            <p:ph type="title"/>
          </p:nvPr>
        </p:nvSpPr>
        <p:spPr/>
        <p:txBody>
          <a:bodyPr/>
          <a:lstStyle/>
          <a:p>
            <a:r>
              <a:rPr lang="en-US" dirty="0"/>
              <a:t>Capital Asset Maintenance</a:t>
            </a:r>
          </a:p>
        </p:txBody>
      </p:sp>
      <p:sp>
        <p:nvSpPr>
          <p:cNvPr id="3" name="Content Placeholder 2">
            <a:extLst>
              <a:ext uri="{FF2B5EF4-FFF2-40B4-BE49-F238E27FC236}">
                <a16:creationId xmlns:a16="http://schemas.microsoft.com/office/drawing/2014/main" id="{B89AF093-264C-43D4-8BDC-2927701A3CAE}"/>
              </a:ext>
            </a:extLst>
          </p:cNvPr>
          <p:cNvSpPr>
            <a:spLocks noGrp="1"/>
          </p:cNvSpPr>
          <p:nvPr>
            <p:ph idx="1"/>
          </p:nvPr>
        </p:nvSpPr>
        <p:spPr>
          <a:xfrm>
            <a:off x="628650" y="1690689"/>
            <a:ext cx="7886700" cy="4486274"/>
          </a:xfrm>
        </p:spPr>
        <p:txBody>
          <a:bodyPr>
            <a:normAutofit/>
          </a:bodyPr>
          <a:lstStyle/>
          <a:p>
            <a:pPr marL="0" indent="0">
              <a:buNone/>
            </a:pPr>
            <a:r>
              <a:rPr lang="en-US" sz="2000" dirty="0"/>
              <a:t>After a new asset is tagged, any changes to the originally submitted information must be sent to the Property Accounting Team. Common asset changes include: </a:t>
            </a:r>
          </a:p>
          <a:p>
            <a:pPr marL="0" indent="0">
              <a:buNone/>
            </a:pPr>
            <a:r>
              <a:rPr lang="en-US" sz="2000" u="sng" dirty="0"/>
              <a:t>Cannibalize/Disposal </a:t>
            </a:r>
          </a:p>
          <a:p>
            <a:r>
              <a:rPr lang="en-US" sz="2000" dirty="0"/>
              <a:t>To take salvageable parts from a disabled machine in order to use them in another piece of equipment or dispose of the equipment.  </a:t>
            </a:r>
          </a:p>
          <a:p>
            <a:pPr marL="0" indent="0">
              <a:buNone/>
            </a:pPr>
            <a:r>
              <a:rPr lang="en-US" sz="2000" u="sng" dirty="0"/>
              <a:t>Change in Location </a:t>
            </a:r>
          </a:p>
          <a:p>
            <a:r>
              <a:rPr lang="en-US" sz="2000" dirty="0"/>
              <a:t>When Equipment changes physical location, the department is responsible for notifying the Property Accounting Team.  Any changes to the following information requires an update: </a:t>
            </a:r>
          </a:p>
          <a:p>
            <a:pPr marL="742950" lvl="1" indent="-285750"/>
            <a:r>
              <a:rPr lang="en-US" sz="2000" dirty="0"/>
              <a:t>Change in building location</a:t>
            </a:r>
          </a:p>
          <a:p>
            <a:pPr marL="742950" lvl="1" indent="-285750"/>
            <a:r>
              <a:rPr lang="en-US" sz="2000" dirty="0"/>
              <a:t>Change in room location</a:t>
            </a:r>
          </a:p>
          <a:p>
            <a:pPr marL="742950" lvl="1" indent="-285750"/>
            <a:r>
              <a:rPr lang="en-US" sz="2000" dirty="0"/>
              <a:t>Change in asset contact name</a:t>
            </a:r>
          </a:p>
          <a:p>
            <a:pPr marL="285750" indent="-285750">
              <a:buFont typeface="Arial" panose="020B0604020202020204" pitchFamily="34" charset="0"/>
              <a:buChar char="•"/>
            </a:pPr>
            <a:endParaRPr lang="en-US" sz="2400" dirty="0"/>
          </a:p>
          <a:p>
            <a:pPr marL="0" indent="0">
              <a:buNone/>
            </a:pPr>
            <a:endParaRPr lang="en-US" sz="2000" dirty="0"/>
          </a:p>
        </p:txBody>
      </p:sp>
    </p:spTree>
    <p:extLst>
      <p:ext uri="{BB962C8B-B14F-4D97-AF65-F5344CB8AC3E}">
        <p14:creationId xmlns:p14="http://schemas.microsoft.com/office/powerpoint/2010/main" val="1849444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99653-D3E4-4DD4-80B7-06FB6E0F5089}"/>
              </a:ext>
            </a:extLst>
          </p:cNvPr>
          <p:cNvSpPr>
            <a:spLocks noGrp="1"/>
          </p:cNvSpPr>
          <p:nvPr>
            <p:ph type="title"/>
          </p:nvPr>
        </p:nvSpPr>
        <p:spPr/>
        <p:txBody>
          <a:bodyPr/>
          <a:lstStyle/>
          <a:p>
            <a:r>
              <a:rPr lang="en-US" dirty="0"/>
              <a:t>Capital Asset Maintenance</a:t>
            </a:r>
          </a:p>
        </p:txBody>
      </p:sp>
      <p:sp>
        <p:nvSpPr>
          <p:cNvPr id="3" name="Content Placeholder 2">
            <a:extLst>
              <a:ext uri="{FF2B5EF4-FFF2-40B4-BE49-F238E27FC236}">
                <a16:creationId xmlns:a16="http://schemas.microsoft.com/office/drawing/2014/main" id="{EC60FAD7-9574-41E8-BCD3-451D9ADE88C7}"/>
              </a:ext>
            </a:extLst>
          </p:cNvPr>
          <p:cNvSpPr>
            <a:spLocks noGrp="1"/>
          </p:cNvSpPr>
          <p:nvPr>
            <p:ph idx="1"/>
          </p:nvPr>
        </p:nvSpPr>
        <p:spPr/>
        <p:txBody>
          <a:bodyPr>
            <a:normAutofit/>
          </a:bodyPr>
          <a:lstStyle/>
          <a:p>
            <a:pPr marL="0" indent="0">
              <a:buNone/>
            </a:pPr>
            <a:r>
              <a:rPr lang="en-US" sz="2400" u="sng" dirty="0"/>
              <a:t>Property Off Campus</a:t>
            </a:r>
          </a:p>
          <a:p>
            <a:r>
              <a:rPr lang="en-US" sz="2400" dirty="0"/>
              <a:t>The Property Accounting Team must be notified if any Purdue owned or maintained assets are taken off campus.  </a:t>
            </a:r>
          </a:p>
          <a:p>
            <a:r>
              <a:rPr lang="en-US" sz="2400" dirty="0"/>
              <a:t>The purpose of removal must be for university business and not for personal use. </a:t>
            </a:r>
            <a:endParaRPr lang="en-US" sz="2400" u="sng" dirty="0"/>
          </a:p>
          <a:p>
            <a:pPr marL="0" indent="0">
              <a:buNone/>
            </a:pPr>
            <a:r>
              <a:rPr lang="en-US" sz="2400" u="sng" dirty="0"/>
              <a:t>Stolen</a:t>
            </a:r>
          </a:p>
          <a:p>
            <a:pPr marL="285750" indent="-285750">
              <a:buFont typeface="Arial" panose="020B0604020202020204" pitchFamily="34" charset="0"/>
              <a:buChar char="•"/>
            </a:pPr>
            <a:r>
              <a:rPr lang="en-US" sz="2400" dirty="0"/>
              <a:t>Any stolen equipment should first be reported to the PNW police department. If the theft was not on campus, notify local law enforcement. </a:t>
            </a:r>
          </a:p>
          <a:p>
            <a:pPr marL="285750" indent="-285750">
              <a:buFont typeface="Arial" panose="020B0604020202020204" pitchFamily="34" charset="0"/>
              <a:buChar char="•"/>
            </a:pPr>
            <a:r>
              <a:rPr lang="en-US" sz="2400" dirty="0"/>
              <a:t>A police report number is required to remove as asset from inventory due to theft.  </a:t>
            </a:r>
          </a:p>
          <a:p>
            <a:pPr marL="0" indent="0">
              <a:buNone/>
            </a:pPr>
            <a:endParaRPr lang="en-US" dirty="0"/>
          </a:p>
        </p:txBody>
      </p:sp>
    </p:spTree>
    <p:extLst>
      <p:ext uri="{BB962C8B-B14F-4D97-AF65-F5344CB8AC3E}">
        <p14:creationId xmlns:p14="http://schemas.microsoft.com/office/powerpoint/2010/main" val="39856548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W_PP_fullscreen_LCD_template" id="{6080E9A4-2E52-2A40-8074-BA2D75B2C2A3}" vid="{481D561E-664C-3B41-92AE-CA8FC366B2D6}"/>
    </a:ext>
  </a:extLst>
</a:theme>
</file>

<file path=docProps/app.xml><?xml version="1.0" encoding="utf-8"?>
<Properties xmlns="http://schemas.openxmlformats.org/officeDocument/2006/extended-properties" xmlns:vt="http://schemas.openxmlformats.org/officeDocument/2006/docPropsVTypes">
  <Template>PNW_PP_fullscreen_LCD_template</Template>
  <TotalTime>1873</TotalTime>
  <Words>1876</Words>
  <Application>Microsoft Office PowerPoint</Application>
  <PresentationFormat>On-screen Show (4:3)</PresentationFormat>
  <Paragraphs>152</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Capital Asset Management and Inventory Training</vt:lpstr>
      <vt:lpstr>Agenda</vt:lpstr>
      <vt:lpstr>Departmental Responsibilities</vt:lpstr>
      <vt:lpstr>Capital Assets</vt:lpstr>
      <vt:lpstr>Capital Asset Tagging – Option 1</vt:lpstr>
      <vt:lpstr>Capital Asset Tagging – Option 2 </vt:lpstr>
      <vt:lpstr>Capital Asset Tagging – Option 2</vt:lpstr>
      <vt:lpstr>Capital Asset Maintenance</vt:lpstr>
      <vt:lpstr>Capital Asset Maintenance</vt:lpstr>
      <vt:lpstr>New Property Maintenance DocuSign Process </vt:lpstr>
      <vt:lpstr>New Property Maintenance DocuSign Process </vt:lpstr>
      <vt:lpstr>New Property Maintenance DocuSign Process – Asset Disposal</vt:lpstr>
      <vt:lpstr>New Property Maintenance DocuSign Process – Asset Disposal</vt:lpstr>
      <vt:lpstr>New Property Maintenance DocuSign Process – Asset Disposal</vt:lpstr>
      <vt:lpstr>New Property Maintenance DocuSign Process – Asset Disposal</vt:lpstr>
      <vt:lpstr>New Property Maintenance DocuSign Process – Asset Disposal</vt:lpstr>
      <vt:lpstr>Guidelines for Property Disposal of Electronic Media</vt:lpstr>
      <vt:lpstr>New Property Maintenance DocuSign Process – Asset Disposal</vt:lpstr>
      <vt:lpstr>New Property Maintenance DocuSign Process – Change in Location/Contact </vt:lpstr>
      <vt:lpstr>New Property Maintenance DocuSign Process – Change in Location/Contact </vt:lpstr>
      <vt:lpstr>New Property Maintenance DocuSign Process – Change in Location/Contact </vt:lpstr>
      <vt:lpstr>New Property Maintenance DocuSign Process – Change in Location/Contact </vt:lpstr>
      <vt:lpstr>New Property Maintenance DocuSign Process – Change in Location/Contact </vt:lpstr>
      <vt:lpstr>New Property Maintenance DocuSign Process – Property Off Campus</vt:lpstr>
      <vt:lpstr>New Property Maintenance DocuSign Process – Property Off Campus</vt:lpstr>
      <vt:lpstr>New Property Maintenance DocuSign Process – Property Off Campus</vt:lpstr>
      <vt:lpstr>New Property Maintenance DocuSign Process – Property Off Campus</vt:lpstr>
      <vt:lpstr>New Property Maintenance DocuSign Process – Property Off Campus</vt:lpstr>
      <vt:lpstr>Capital Asset Maintenance</vt:lpstr>
      <vt:lpstr>Questions? </vt:lpstr>
      <vt:lpstr>Physical Inventory</vt:lpstr>
      <vt:lpstr>Physical Inventory Process</vt:lpstr>
      <vt:lpstr>Physical Inventory Process</vt:lpstr>
      <vt:lpstr>Physical Inventory Process –    First Pass</vt:lpstr>
      <vt:lpstr>Physical Inventory Process – Second Pass</vt:lpstr>
      <vt:lpstr>Physical Inventory Process –    Final Pass</vt:lpstr>
      <vt:lpstr>Questions?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Inventory Training</dc:title>
  <dc:creator>Jessica Dean</dc:creator>
  <cp:lastModifiedBy>Ronit Bhardwaj</cp:lastModifiedBy>
  <cp:revision>30</cp:revision>
  <dcterms:created xsi:type="dcterms:W3CDTF">2022-11-28T17:56:43Z</dcterms:created>
  <dcterms:modified xsi:type="dcterms:W3CDTF">2024-03-22T17:59:21Z</dcterms:modified>
</cp:coreProperties>
</file>