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310" r:id="rId20"/>
    <p:sldId id="274" r:id="rId21"/>
    <p:sldId id="275" r:id="rId22"/>
    <p:sldId id="276" r:id="rId23"/>
    <p:sldId id="318" r:id="rId24"/>
    <p:sldId id="314" r:id="rId25"/>
    <p:sldId id="315" r:id="rId26"/>
    <p:sldId id="316" r:id="rId27"/>
    <p:sldId id="317"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19" r:id="rId42"/>
    <p:sldId id="290" r:id="rId43"/>
    <p:sldId id="291" r:id="rId44"/>
    <p:sldId id="292" r:id="rId45"/>
    <p:sldId id="306" r:id="rId46"/>
    <p:sldId id="293" r:id="rId47"/>
    <p:sldId id="313" r:id="rId48"/>
    <p:sldId id="294" r:id="rId49"/>
    <p:sldId id="295" r:id="rId50"/>
    <p:sldId id="296" r:id="rId51"/>
    <p:sldId id="297" r:id="rId52"/>
    <p:sldId id="298" r:id="rId53"/>
    <p:sldId id="299" r:id="rId54"/>
    <p:sldId id="300" r:id="rId55"/>
    <p:sldId id="301" r:id="rId56"/>
    <p:sldId id="302" r:id="rId57"/>
    <p:sldId id="303" r:id="rId58"/>
    <p:sldId id="307" r:id="rId59"/>
    <p:sldId id="321" r:id="rId60"/>
    <p:sldId id="309" r:id="rId61"/>
    <p:sldId id="304" r:id="rId6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D4A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5" autoAdjust="0"/>
    <p:restoredTop sz="94713" autoAdjust="0"/>
  </p:normalViewPr>
  <p:slideViewPr>
    <p:cSldViewPr snapToGrid="0" snapToObjects="1">
      <p:cViewPr varScale="1">
        <p:scale>
          <a:sx n="108" d="100"/>
          <a:sy n="108"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E271308D-0AF8-414F-93F1-22534FC77FE7}">
      <dgm:prSet phldrT="[Text]" custT="1"/>
      <dgm:spPr>
        <a:solidFill>
          <a:srgbClr val="D4A71A"/>
        </a:solidFill>
      </dgm:spPr>
      <dgm:t>
        <a:bodyPr/>
        <a:lstStyle/>
        <a:p>
          <a:r>
            <a:rPr lang="en-US" sz="1700" dirty="0"/>
            <a:t>THINGS TO REMEMBER:</a:t>
          </a:r>
        </a:p>
      </dgm:t>
    </dgm:pt>
    <dgm:pt modelId="{B6E9D0A6-E874-4C0E-91FF-F3602DC3A4F1}" type="sibTrans" cxnId="{B01A04A0-A810-4ACF-BDD1-168C001E01E9}">
      <dgm:prSet/>
      <dgm:spPr/>
      <dgm:t>
        <a:bodyPr/>
        <a:lstStyle/>
        <a:p>
          <a:endParaRPr lang="en-US"/>
        </a:p>
      </dgm:t>
    </dgm:pt>
    <dgm:pt modelId="{9666ECB5-9B13-40A3-9F8C-DE44A0681C46}" type="parTrans" cxnId="{B01A04A0-A810-4ACF-BDD1-168C001E01E9}">
      <dgm:prSet/>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t>
        <a:bodyPr/>
        <a:lstStyle/>
        <a:p>
          <a:endParaRPr lang="en-US"/>
        </a:p>
      </dgm:t>
    </dgm:pt>
    <dgm:pt modelId="{8D4DD88E-19AD-4819-B607-0688A06A58AB}" type="pres">
      <dgm:prSet presAssocID="{E271308D-0AF8-414F-93F1-22534FC77FE7}" presName="parTxOnly" presStyleLbl="node1" presStyleIdx="0" presStyleCnt="1" custScaleY="45000" custLinFactNeighborX="-1673" custLinFactNeighborY="-71407">
        <dgm:presLayoutVars>
          <dgm:chMax val="0"/>
          <dgm:chPref val="0"/>
          <dgm:bulletEnabled val="1"/>
        </dgm:presLayoutVars>
      </dgm:prSet>
      <dgm:spPr/>
      <dgm:t>
        <a:bodyPr/>
        <a:lstStyle/>
        <a:p>
          <a:endParaRPr lang="en-US"/>
        </a:p>
      </dgm:t>
    </dgm:pt>
  </dgm:ptLst>
  <dgm:cxnLst>
    <dgm:cxn modelId="{27555F11-C084-465D-B1E8-003754421184}" type="presOf" srcId="{E271308D-0AF8-414F-93F1-22534FC77FE7}" destId="{8D4DD88E-19AD-4819-B607-0688A06A58AB}" srcOrd="0" destOrd="0" presId="urn:microsoft.com/office/officeart/2005/8/layout/chevron1"/>
    <dgm:cxn modelId="{B01A04A0-A810-4ACF-BDD1-168C001E01E9}" srcId="{EB16427A-B687-40F4-BDAA-E5B2A5CA0FCD}" destId="{E271308D-0AF8-414F-93F1-22534FC77FE7}" srcOrd="0" destOrd="0" parTransId="{9666ECB5-9B13-40A3-9F8C-DE44A0681C46}" sibTransId="{B6E9D0A6-E874-4C0E-91FF-F3602DC3A4F1}"/>
    <dgm:cxn modelId="{28FB56E9-F468-4EDF-B566-7B89740B4585}" type="presOf" srcId="{EB16427A-B687-40F4-BDAA-E5B2A5CA0FCD}" destId="{81B46725-4311-4AE2-9A09-731BCCC206D2}" srcOrd="0" destOrd="0" presId="urn:microsoft.com/office/officeart/2005/8/layout/chevron1"/>
    <dgm:cxn modelId="{A4AC698A-6409-42E9-8DD5-1EC40E1DE358}" type="presParOf" srcId="{81B46725-4311-4AE2-9A09-731BCCC206D2}" destId="{8D4DD88E-19AD-4819-B607-0688A06A58A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D88E-19AD-4819-B607-0688A06A58AB}">
      <dsp:nvSpPr>
        <dsp:cNvPr id="0" name=""/>
        <dsp:cNvSpPr/>
      </dsp:nvSpPr>
      <dsp:spPr>
        <a:xfrm>
          <a:off x="0" y="0"/>
          <a:ext cx="9047205" cy="1628496"/>
        </a:xfrm>
        <a:prstGeom prst="chevron">
          <a:avLst/>
        </a:prstGeom>
        <a:solidFill>
          <a:srgbClr val="D4A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THINGS TO REMEMBER:</a:t>
          </a:r>
        </a:p>
      </dsp:txBody>
      <dsp:txXfrm>
        <a:off x="814248" y="0"/>
        <a:ext cx="7418709" cy="1628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28</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32</a:t>
            </a:fld>
            <a:endParaRPr lang="en-US"/>
          </a:p>
        </p:txBody>
      </p:sp>
    </p:spTree>
    <p:extLst>
      <p:ext uri="{BB962C8B-B14F-4D97-AF65-F5344CB8AC3E}">
        <p14:creationId xmlns:p14="http://schemas.microsoft.com/office/powerpoint/2010/main" val="367164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proper documentation, adding blank pages, or ads. The w9 only need that pages, not all 12 pages. </a:t>
            </a:r>
          </a:p>
        </p:txBody>
      </p:sp>
      <p:sp>
        <p:nvSpPr>
          <p:cNvPr id="4" name="Slide Number Placeholder 3"/>
          <p:cNvSpPr>
            <a:spLocks noGrp="1"/>
          </p:cNvSpPr>
          <p:nvPr>
            <p:ph type="sldNum" sz="quarter" idx="5"/>
          </p:nvPr>
        </p:nvSpPr>
        <p:spPr/>
        <p:txBody>
          <a:bodyPr/>
          <a:lstStyle/>
          <a:p>
            <a:fld id="{7EB81024-1FC6-4872-B2B7-DD8C9B0B043D}" type="slidenum">
              <a:rPr lang="en-US" smtClean="0"/>
              <a:t>44</a:t>
            </a:fld>
            <a:endParaRPr lang="en-US"/>
          </a:p>
        </p:txBody>
      </p:sp>
    </p:spTree>
    <p:extLst>
      <p:ext uri="{BB962C8B-B14F-4D97-AF65-F5344CB8AC3E}">
        <p14:creationId xmlns:p14="http://schemas.microsoft.com/office/powerpoint/2010/main" val="20228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45</a:t>
            </a:fld>
            <a:endParaRPr lang="en-US"/>
          </a:p>
        </p:txBody>
      </p:sp>
    </p:spTree>
    <p:extLst>
      <p:ext uri="{BB962C8B-B14F-4D97-AF65-F5344CB8AC3E}">
        <p14:creationId xmlns:p14="http://schemas.microsoft.com/office/powerpoint/2010/main" val="151726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nwpayables@pnw.edu"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nw.edu/business-services/wp-content/uploads/sites/24/2023/05/Electronic-Funds-Transfer-Authorization-Agreement-5.1.23.docx" TargetMode="External"/><Relationship Id="rId2" Type="http://schemas.openxmlformats.org/officeDocument/2006/relationships/hyperlink" Target="https://www.pnw.edu/business-services/wp-content/uploads/sites/24/2023/09/Substitute-W-9-2023-WL-Webpage.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nw.edu/business-services/wp-content/uploads/sites/24/2023/05/Electronic-Funds-Transfer-Authorization-Agreement-5.1.23.docx" TargetMode="External"/><Relationship Id="rId2" Type="http://schemas.openxmlformats.org/officeDocument/2006/relationships/hyperlink" Target="https://www.pnw.edu/business-services/wp-content/uploads/sites/24/2023/09/Substitute-W-9-2023-WL-Webpage.xlsx"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filelocker2.sourceforg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nw.edu/academic-affairs/wp-content/uploads/sites/13/2020/08/DocuSign-Routing-a-Document-for-Signature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wrigh@pnw.ed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departmenthead@purdue.edu" TargetMode="External"/><Relationship Id="rId2" Type="http://schemas.openxmlformats.org/officeDocument/2006/relationships/hyperlink" Target="mailto:you@purdue.edu"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na2.docusign.net/Member/PowerFormSigning.aspx?PowerFormId=3d29a64f-4ad0-4fe5-8c11-445b1a44540d&amp;env=na2&amp;acct=9ad6adfd-6804-409b-91bc-173cbee909f9&amp;v=2&amp;_ga=2.183250469.2087218631.1683552662-1611837921.1661805615" TargetMode="External"/><Relationship Id="rId4" Type="http://schemas.openxmlformats.org/officeDocument/2006/relationships/hyperlink" Target="mailto:Docusign@purdue.edu"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pnw.edu/business-services/wp-content/uploads/sites/24/2023/09/Substitute-W-9-2023-WL-Webpage.x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nw.edu/business-services/wp-content/uploads/sites/24/2020/09/ACH-Form.pdf" TargetMode="External"/><Relationship Id="rId2" Type="http://schemas.openxmlformats.org/officeDocument/2006/relationships/hyperlink" Target="https://www.irs.gov/pub/irs-pdf/fw9.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www.pnw.edu/business-services/wp-content/uploads/sites/24/2022/08/Wire-Transfer-Form-8.1.2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pnw.edu/business-services/wp-content/uploads/sites/24/2024/09/Form-17C-Updated-9.11.24.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package" Target="../embeddings/Microsoft_Excel_Worksheet1.xlsx"/><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online-tax.net/?_ga=2.217214160.778595454.1592839954-2038637924.155837815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mailto:colema33@purdue.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purdue.edu/procurement/travel/forms/missing-receipts.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mailto:purduetravel@purdue.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purdue.edu/procurement/travel/regulations/cash-advances.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one.purdu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a2.docusign.net/Member/PowerFormSigning.aspx?PowerFormId=3d29a64f-4ad0-4fe5-8c11-445b1a44540d&amp;env=na2&amp;acct=9ad6adfd-6804-409b-91bc-173cbee909f9&amp;v=2&amp;_ga=2.179066272.56913.1653401776-1309035391.1554919708" TargetMode="External"/><Relationship Id="rId5" Type="http://schemas.openxmlformats.org/officeDocument/2006/relationships/hyperlink" Target="https://it.purdue.edu/services/index.php" TargetMode="External"/><Relationship Id="rId4" Type="http://schemas.openxmlformats.org/officeDocument/2006/relationships/hyperlink" Target="https://filelocker2.sourceforge.ne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PNWpayables@pnw.edu"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hyperlink" Target="https://www.pnw.edu/business-services/accounting-and-budget-services/"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b="1" dirty="0">
                <a:cs typeface="72 Black" panose="020B0A04030603020204" pitchFamily="34" charset="0"/>
              </a:rPr>
              <a:t>Payment Responsibilities</a:t>
            </a:r>
            <a:endParaRPr lang="en-US" sz="2800" b="1"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798550" y="1327049"/>
            <a:ext cx="4803547" cy="4941945"/>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164975" cy="430887"/>
          </a:xfrm>
          <a:prstGeom prst="rect">
            <a:avLst/>
          </a:prstGeom>
        </p:spPr>
        <p:txBody>
          <a:bodyPr wrap="none">
            <a:spAutoFit/>
          </a:bodyPr>
          <a:lstStyle/>
          <a:p>
            <a:pPr defTabSz="457200" eaLnBrk="1" fontAlgn="auto" hangingPunct="1">
              <a:spcBef>
                <a:spcPts val="0"/>
              </a:spcBef>
              <a:spcAft>
                <a:spcPts val="0"/>
              </a:spcAft>
            </a:pPr>
            <a:r>
              <a:rPr lang="en-US" sz="2200" dirty="0">
                <a:solidFill>
                  <a:srgbClr val="555960"/>
                </a:solidFill>
                <a:latin typeface="+mj-lt"/>
              </a:rPr>
              <a:t>Due Diligence - Is it an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092525" y="4049015"/>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rot="4292254">
            <a:off x="2999807" y="4889855"/>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690358" y="135582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385415" y="187102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rot="4292254">
            <a:off x="10578617" y="4546061"/>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745" y="1085687"/>
            <a:ext cx="4341538" cy="5676129"/>
          </a:xfrm>
        </p:spPr>
        <p:txBody>
          <a:bodyPr/>
          <a:lstStyle/>
          <a:p>
            <a:pPr>
              <a:spcBef>
                <a:spcPts val="0"/>
              </a:spcBef>
              <a:spcAft>
                <a:spcPts val="0"/>
              </a:spcAft>
            </a:pPr>
            <a:r>
              <a:rPr lang="en-US" sz="1600" b="1" dirty="0"/>
              <a:t>Please make sure you are using the correct remittance address on your DIV. </a:t>
            </a:r>
            <a:br>
              <a:rPr lang="en-US" sz="1600" b="1" dirty="0"/>
            </a:br>
            <a:r>
              <a:rPr lang="en-US" sz="1600" b="1" dirty="0"/>
              <a:t/>
            </a:r>
            <a:br>
              <a:rPr lang="en-US" sz="1600" b="1" dirty="0"/>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important for AP to process your payment. Even if it is a direct deposit, the remittance address must match what is in our system.</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you are checking on payment status, please refer to the TERMS on the invoice prior to contacting AP. The invoice may not be due.</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*Also, when requesting payment status, please include the name of the vendor and the invoice number and always send your request to </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pnwpayables@pnw.edu</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000000"/>
                </a:solidFill>
                <a:latin typeface="Verdana" panose="020B0604030504040204" pitchFamily="34" charset="0"/>
                <a:ea typeface="Calibri" panose="020F0502020204030204" pitchFamily="34" charset="0"/>
                <a:cs typeface="Calibri" panose="020F0502020204030204" pitchFamily="34" charset="0"/>
              </a:rPr>
              <a:t/>
            </a:r>
            <a:br>
              <a:rPr lang="en-US" sz="2400" dirty="0">
                <a:solidFill>
                  <a:srgbClr val="000000"/>
                </a:solidFill>
                <a:latin typeface="Verdana" panose="020B0604030504040204" pitchFamily="34" charset="0"/>
                <a:ea typeface="Calibri" panose="020F0502020204030204" pitchFamily="34" charset="0"/>
                <a:cs typeface="Calibri" panose="020F0502020204030204" pitchFamily="34" charset="0"/>
              </a:rPr>
            </a:b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 y="0"/>
            <a:ext cx="6889803" cy="636784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
        <p:nvSpPr>
          <p:cNvPr id="2" name="Rectangle 1"/>
          <p:cNvSpPr/>
          <p:nvPr/>
        </p:nvSpPr>
        <p:spPr>
          <a:xfrm>
            <a:off x="3550920" y="4226560"/>
            <a:ext cx="67564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0920" y="4292600"/>
            <a:ext cx="71628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011" y="1882589"/>
            <a:ext cx="2926492" cy="1730188"/>
          </a:xfrm>
        </p:spPr>
        <p:txBody>
          <a:bodyPr/>
          <a:lstStyle/>
          <a:p>
            <a:pPr algn="ctr"/>
            <a:r>
              <a:rPr lang="en-US"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Invoice Number </a:t>
            </a:r>
            <a:r>
              <a:rPr lang="en-US" sz="1600" dirty="0"/>
              <a:t>– AP always must key the invoice number </a:t>
            </a:r>
            <a:r>
              <a:rPr lang="en-US" sz="1600" b="1" dirty="0"/>
              <a:t>exactly as it appears on the invoice. If it goes over the </a:t>
            </a:r>
            <a:r>
              <a:rPr lang="en-US" sz="1600" b="1" dirty="0">
                <a:highlight>
                  <a:srgbClr val="FFFF00"/>
                </a:highlight>
              </a:rPr>
              <a:t>*</a:t>
            </a:r>
            <a:r>
              <a:rPr lang="en-US" sz="1600" b="1" dirty="0"/>
              <a:t>15-character maximum, we will have to determine at that time how to reduce it.</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correct invoice date can prevent duplicate payments</a:t>
            </a:r>
          </a:p>
          <a:p>
            <a:pPr marL="342900" lvl="2" fontAlgn="auto">
              <a:spcBef>
                <a:spcPts val="600"/>
              </a:spcBef>
              <a:spcAft>
                <a:spcPts val="0"/>
              </a:spcAft>
            </a:pP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3" y="725594"/>
            <a:ext cx="10515600" cy="557513"/>
          </a:xfrm>
        </p:spPr>
        <p:txBody>
          <a:bodyPr/>
          <a:lstStyle/>
          <a:p>
            <a:pPr algn="ctr"/>
            <a:r>
              <a:rPr lang="en-US" sz="2400" b="1" kern="0" dirty="0"/>
              <a:t> Importance of Processes</a:t>
            </a:r>
            <a:endParaRPr lang="en-US" dirty="0"/>
          </a:p>
        </p:txBody>
      </p:sp>
      <p:sp>
        <p:nvSpPr>
          <p:cNvPr id="3" name="Content Placeholder 2"/>
          <p:cNvSpPr>
            <a:spLocks noGrp="1"/>
          </p:cNvSpPr>
          <p:nvPr>
            <p:ph idx="1"/>
          </p:nvPr>
        </p:nvSpPr>
        <p:spPr>
          <a:xfrm>
            <a:off x="838200" y="1471398"/>
            <a:ext cx="10515600" cy="4351338"/>
          </a:xfrm>
        </p:spPr>
        <p:txBody>
          <a:bodyPr/>
          <a:lstStyle/>
          <a:p>
            <a:pPr marL="0" indent="0" algn="ctr">
              <a:buNone/>
            </a:pPr>
            <a:r>
              <a:rPr lang="en-US" sz="1800" b="1" dirty="0">
                <a:solidFill>
                  <a:srgbClr val="555960"/>
                </a:solidFill>
              </a:rPr>
              <a:t>Identify Potential Errors &amp; Understand Effort Required to Correct</a:t>
            </a:r>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graphicFrame>
        <p:nvGraphicFramePr>
          <p:cNvPr id="5" name="Table 4" descr="Showing errors based on More Effort and Time, Less Effort and Time" title="Table with text"/>
          <p:cNvGraphicFramePr>
            <a:graphicFrameLocks noGrp="1"/>
          </p:cNvGraphicFramePr>
          <p:nvPr>
            <p:extLst>
              <p:ext uri="{D42A27DB-BD31-4B8C-83A1-F6EECF244321}">
                <p14:modId xmlns:p14="http://schemas.microsoft.com/office/powerpoint/2010/main" val="2111206811"/>
              </p:ext>
            </p:extLst>
          </p:nvPr>
        </p:nvGraphicFramePr>
        <p:xfrm>
          <a:off x="2636668" y="2159725"/>
          <a:ext cx="7145336" cy="3474720"/>
        </p:xfrm>
        <a:graphic>
          <a:graphicData uri="http://schemas.openxmlformats.org/drawingml/2006/table">
            <a:tbl>
              <a:tblPr firstRow="1"/>
              <a:tblGrid>
                <a:gridCol w="3496437">
                  <a:extLst>
                    <a:ext uri="{9D8B030D-6E8A-4147-A177-3AD203B41FA5}">
                      <a16:colId xmlns:a16="http://schemas.microsoft.com/office/drawing/2014/main" val="311555890"/>
                    </a:ext>
                  </a:extLst>
                </a:gridCol>
                <a:gridCol w="3648899">
                  <a:extLst>
                    <a:ext uri="{9D8B030D-6E8A-4147-A177-3AD203B41FA5}">
                      <a16:colId xmlns:a16="http://schemas.microsoft.com/office/drawing/2014/main" val="743362871"/>
                    </a:ext>
                  </a:extLst>
                </a:gridCol>
              </a:tblGrid>
              <a:tr h="173190">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baseline="0" dirty="0"/>
                        <a:t>More Effort and Time</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E6F3E"/>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dirty="0"/>
                        <a:t>Less Effort and Time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E6F3E"/>
                    </a:solidFill>
                  </a:tcPr>
                </a:tc>
                <a:extLst>
                  <a:ext uri="{0D108BD9-81ED-4DB2-BD59-A6C34878D82A}">
                    <a16:rowId xmlns:a16="http://schemas.microsoft.com/office/drawing/2014/main" val="3941718417"/>
                  </a:ext>
                </a:extLst>
              </a:tr>
              <a:tr h="2746297">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a:t>Duplicate Payments</a:t>
                      </a:r>
                    </a:p>
                    <a:p>
                      <a:r>
                        <a:rPr lang="en-US" dirty="0"/>
                        <a:t>Incorrect</a:t>
                      </a:r>
                      <a:r>
                        <a:rPr lang="en-US" baseline="0" dirty="0"/>
                        <a:t> Vendor Number</a:t>
                      </a:r>
                    </a:p>
                    <a:p>
                      <a:r>
                        <a:rPr lang="en-US" baseline="0" dirty="0"/>
                        <a:t>Not An Invoice</a:t>
                      </a:r>
                    </a:p>
                    <a:p>
                      <a:r>
                        <a:rPr lang="en-US" baseline="0" dirty="0"/>
                        <a:t>*Sent to Incorrect Bank Account</a:t>
                      </a:r>
                    </a:p>
                    <a:p>
                      <a:r>
                        <a:rPr lang="en-US" baseline="0" dirty="0"/>
                        <a:t>ARIBA Invoice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Invoices</a:t>
                      </a:r>
                      <a:r>
                        <a:rPr lang="en-US" baseline="0" dirty="0"/>
                        <a:t> Paid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Fraud</a:t>
                      </a:r>
                    </a:p>
                    <a:p>
                      <a:r>
                        <a:rPr lang="en-US" dirty="0"/>
                        <a:t>Incorrect 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Sent to Incorrect Address</a:t>
                      </a:r>
                    </a:p>
                    <a:p>
                      <a:r>
                        <a:rPr lang="en-US" dirty="0"/>
                        <a:t>*Incorrect Payment Method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Missed Discount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D9D2"/>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baseline="0" dirty="0"/>
                        <a:t>Immigration Typo</a:t>
                      </a:r>
                    </a:p>
                    <a:p>
                      <a:r>
                        <a:rPr lang="en-US" baseline="0" dirty="0"/>
                        <a:t>No Invoice Attached</a:t>
                      </a:r>
                    </a:p>
                    <a:p>
                      <a:r>
                        <a:rPr lang="en-US" baseline="0" dirty="0"/>
                        <a:t>Attached Incorrectly</a:t>
                      </a:r>
                    </a:p>
                    <a:p>
                      <a:r>
                        <a:rPr lang="en-US" baseline="0" dirty="0"/>
                        <a:t>Insufficient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Incorrect Invoice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Incorrect Invoice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Late Payment</a:t>
                      </a:r>
                    </a:p>
                    <a:p>
                      <a:r>
                        <a:rPr lang="en-US" baseline="0" dirty="0"/>
                        <a:t>Incorrect Baseline Date</a:t>
                      </a:r>
                    </a:p>
                    <a:p>
                      <a:r>
                        <a:rPr lang="en-US" baseline="0" dirty="0"/>
                        <a:t>Attachment is Illegible</a:t>
                      </a:r>
                    </a:p>
                    <a:p>
                      <a:r>
                        <a:rPr lang="en-US" baseline="0" dirty="0"/>
                        <a:t>Incorrect Document Type Used</a:t>
                      </a:r>
                    </a:p>
                    <a:p>
                      <a:r>
                        <a:rPr lang="en-US" baseline="0" dirty="0"/>
                        <a:t>Extra Invoices/Documentation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D9D2"/>
                    </a:solidFill>
                  </a:tcPr>
                </a:tc>
                <a:extLst>
                  <a:ext uri="{0D108BD9-81ED-4DB2-BD59-A6C34878D82A}">
                    <a16:rowId xmlns:a16="http://schemas.microsoft.com/office/drawing/2014/main" val="2032691510"/>
                  </a:ext>
                </a:extLst>
              </a:tr>
            </a:tbl>
          </a:graphicData>
        </a:graphic>
      </p:graphicFrame>
    </p:spTree>
    <p:extLst>
      <p:ext uri="{BB962C8B-B14F-4D97-AF65-F5344CB8AC3E}">
        <p14:creationId xmlns:p14="http://schemas.microsoft.com/office/powerpoint/2010/main" val="10989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684"/>
            <a:ext cx="10515600" cy="532799"/>
          </a:xfrm>
        </p:spPr>
        <p:txBody>
          <a:bodyPr/>
          <a:lstStyle/>
          <a:p>
            <a:pPr algn="ctr"/>
            <a:r>
              <a:rPr lang="en-US" sz="2400" b="1" kern="0" dirty="0"/>
              <a:t> Importance of Processes</a:t>
            </a:r>
            <a:endParaRPr lang="en-US" sz="2400" b="1" dirty="0"/>
          </a:p>
        </p:txBody>
      </p:sp>
      <p:sp>
        <p:nvSpPr>
          <p:cNvPr id="3" name="Content Placeholder 2"/>
          <p:cNvSpPr>
            <a:spLocks noGrp="1"/>
          </p:cNvSpPr>
          <p:nvPr>
            <p:ph idx="1"/>
          </p:nvPr>
        </p:nvSpPr>
        <p:spPr>
          <a:xfrm>
            <a:off x="838200" y="972065"/>
            <a:ext cx="10515600" cy="5204898"/>
          </a:xfrm>
        </p:spPr>
        <p:txBody>
          <a:bodyPr/>
          <a:lstStyle/>
          <a:p>
            <a:pPr marL="0" indent="0" algn="ctr">
              <a:buNone/>
            </a:pPr>
            <a:r>
              <a:rPr lang="en-US" sz="1600" b="1" dirty="0">
                <a:solidFill>
                  <a:srgbClr val="555960"/>
                </a:solidFill>
              </a:rPr>
              <a:t>MINIMIZING FRAUD</a:t>
            </a:r>
          </a:p>
          <a:p>
            <a:pPr marL="285750" indent="-285750"/>
            <a:r>
              <a:rPr lang="en-US" sz="1600" dirty="0"/>
              <a:t>Tax form  - </a:t>
            </a:r>
            <a:r>
              <a:rPr lang="en-US" sz="1600" b="1" dirty="0"/>
              <a:t>Individual</a:t>
            </a:r>
          </a:p>
          <a:p>
            <a:pPr marL="742950" lvl="1" indent="-285750"/>
            <a:r>
              <a:rPr lang="en-US" sz="1600" dirty="0"/>
              <a:t>No white-outs or cross-outs are allowed on tax documents</a:t>
            </a:r>
          </a:p>
          <a:p>
            <a:pPr marL="742950" lvl="1" indent="-285750"/>
            <a:r>
              <a:rPr lang="en-US" sz="1600" dirty="0"/>
              <a:t>If completed in two or more ways (I.E., partially typed and partially handwritten) use the outside entity exception form as to why this occurred.</a:t>
            </a:r>
          </a:p>
          <a:p>
            <a:pPr marL="742950" lvl="1" indent="-285750"/>
            <a:r>
              <a:rPr lang="en-US" sz="1600" b="1" dirty="0"/>
              <a:t>Individuals</a:t>
            </a:r>
            <a:r>
              <a:rPr lang="en-US" sz="1600" dirty="0"/>
              <a:t> must complete their own </a:t>
            </a:r>
            <a:r>
              <a:rPr lang="en-US" sz="1600" dirty="0">
                <a:solidFill>
                  <a:schemeClr val="accent4">
                    <a:lumMod val="50000"/>
                  </a:schemeClr>
                </a:solidFill>
                <a:hlinkClick r:id="rId2">
                  <a:extLst>
                    <a:ext uri="{A12FA001-AC4F-418D-AE19-62706E023703}">
                      <ahyp:hlinkClr xmlns:ahyp="http://schemas.microsoft.com/office/drawing/2018/hyperlinkcolor" xmlns="" val="tx"/>
                    </a:ext>
                  </a:extLst>
                </a:hlinkClick>
              </a:rPr>
              <a:t>Sub W-9 </a:t>
            </a:r>
            <a:r>
              <a:rPr lang="en-US" sz="1600" dirty="0"/>
              <a:t>to ensure up-to-date and accurate information. </a:t>
            </a:r>
          </a:p>
          <a:p>
            <a:pPr marL="742950" lvl="1" indent="-285750"/>
            <a:r>
              <a:rPr lang="en-US" sz="1600" dirty="0"/>
              <a:t>Ensure dashes are in the correct place for the TIN (Tax ID number).</a:t>
            </a:r>
          </a:p>
          <a:p>
            <a:pPr marL="1200150" lvl="2" indent="-285750"/>
            <a:r>
              <a:rPr lang="en-US" sz="1600" dirty="0"/>
              <a:t>EIN, Employer Identification Number (XX-XXXXXXX) Please ensure this is a 9-digit number.</a:t>
            </a:r>
          </a:p>
          <a:p>
            <a:pPr marL="1200150" lvl="2" indent="-285750"/>
            <a:r>
              <a:rPr lang="en-US" sz="1600" dirty="0"/>
              <a:t>SSN, Social Security Number, is being used.  (XXX-XX-XXXX) Please ensure this is a 9-digit number.</a:t>
            </a:r>
            <a:endParaRPr lang="en-US" dirty="0"/>
          </a:p>
          <a:p>
            <a:pPr marL="285750" indent="-285750"/>
            <a:r>
              <a:rPr lang="en-US" sz="1600" dirty="0"/>
              <a:t>Tax form  - </a:t>
            </a:r>
            <a:r>
              <a:rPr lang="en-US" sz="1600" b="1" dirty="0"/>
              <a:t>Corporation</a:t>
            </a:r>
          </a:p>
          <a:p>
            <a:pPr marL="742950" lvl="1" indent="-285750"/>
            <a:r>
              <a:rPr lang="en-US" sz="1600" dirty="0"/>
              <a:t>No white-out or cross-outs </a:t>
            </a:r>
          </a:p>
          <a:p>
            <a:pPr marL="742950" lvl="1" indent="-285750"/>
            <a:r>
              <a:rPr lang="en-US" sz="1600" dirty="0"/>
              <a:t>If completed in two or more ways (I.E., partially typed and partially handwritten) use the outside entity exception form as to why this occurred.</a:t>
            </a:r>
          </a:p>
          <a:p>
            <a:pPr marL="742950" lvl="1" indent="-285750"/>
            <a:r>
              <a:rPr lang="en-US" sz="1600" b="1" dirty="0"/>
              <a:t>Corporations </a:t>
            </a:r>
            <a:r>
              <a:rPr lang="en-US" sz="1600" dirty="0"/>
              <a:t>must complete their own W-9 and </a:t>
            </a:r>
            <a:r>
              <a:rPr lang="en-US" sz="1600" dirty="0">
                <a:solidFill>
                  <a:schemeClr val="accent4">
                    <a:lumMod val="50000"/>
                  </a:schemeClr>
                </a:solidFill>
                <a:hlinkClick r:id="rId3">
                  <a:extLst>
                    <a:ext uri="{A12FA001-AC4F-418D-AE19-62706E023703}">
                      <ahyp:hlinkClr xmlns:ahyp="http://schemas.microsoft.com/office/drawing/2018/hyperlinkcolor" xmlns="" val="tx"/>
                    </a:ext>
                  </a:extLst>
                </a:hlinkClick>
              </a:rPr>
              <a:t>ACH</a:t>
            </a:r>
            <a:r>
              <a:rPr lang="en-US" sz="1600" dirty="0"/>
              <a:t> to ensure the information is up-to-date and accurate. </a:t>
            </a:r>
          </a:p>
          <a:p>
            <a:pPr marL="742950" lvl="1" indent="-285750"/>
            <a:r>
              <a:rPr lang="en-US" sz="1600" dirty="0"/>
              <a:t>Ensure dashes are in the correct place for the TIN (Tax ID number) Please ensure this is a 9-digit number.</a:t>
            </a:r>
          </a:p>
          <a:p>
            <a:pPr marL="742950" lvl="1" indent="-285750"/>
            <a:r>
              <a:rPr lang="en-US" sz="1600" dirty="0"/>
              <a:t>EIN, Employer Identification Number (XX-XXXXXXX) Please ensure this is a 9-digit number.</a:t>
            </a:r>
          </a:p>
          <a:p>
            <a:pPr lvl="2"/>
            <a:endParaRPr lang="en-US" dirty="0"/>
          </a:p>
          <a:p>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184913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b="1" dirty="0"/>
              <a:t>Be Aware of Common Cyber Threats</a:t>
            </a:r>
          </a:p>
        </p:txBody>
      </p:sp>
      <p:sp>
        <p:nvSpPr>
          <p:cNvPr id="3" name="Content Placeholder 2"/>
          <p:cNvSpPr>
            <a:spLocks noGrp="1"/>
          </p:cNvSpPr>
          <p:nvPr>
            <p:ph idx="1"/>
          </p:nvPr>
        </p:nvSpPr>
        <p:spPr>
          <a:xfrm>
            <a:off x="838200" y="1405495"/>
            <a:ext cx="10515600" cy="4351338"/>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a:t>
            </a: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15</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Data Security</a:t>
            </a:r>
          </a:p>
        </p:txBody>
      </p:sp>
      <p:sp>
        <p:nvSpPr>
          <p:cNvPr id="7" name="Content Placeholder 6"/>
          <p:cNvSpPr>
            <a:spLocks noGrp="1"/>
          </p:cNvSpPr>
          <p:nvPr>
            <p:ph idx="1"/>
          </p:nvPr>
        </p:nvSpPr>
        <p:spPr>
          <a:xfrm>
            <a:off x="838200" y="1557177"/>
            <a:ext cx="10515600" cy="4351338"/>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However, somewhere someone is handling your information, where it be your SSN (Social Security number), your bank account information or other private information. 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Others? </a:t>
            </a:r>
          </a:p>
          <a:p>
            <a:pPr marL="0" indent="0">
              <a:buNone/>
            </a:pPr>
            <a:endParaRPr lang="en-US" sz="2000" dirty="0">
              <a:latin typeface="+mj-lt"/>
            </a:endParaRP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16</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b="1" dirty="0">
                <a:cs typeface="72 Black" panose="020B0A04030603020204" pitchFamily="34" charset="0"/>
              </a:rPr>
              <a:t>Important Key Factors For Updating Vendors </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endParaRPr lang="en-US" sz="1200" b="1" u="sng" dirty="0">
              <a:ea typeface="Calibri" panose="020F0502020204030204" pitchFamily="34" charset="0"/>
            </a:endParaRPr>
          </a:p>
          <a:p>
            <a:pPr marL="0" marR="0" indent="0">
              <a:lnSpc>
                <a:spcPct val="105000"/>
              </a:lnSpc>
              <a:spcBef>
                <a:spcPts val="0"/>
              </a:spcBef>
              <a:spcAft>
                <a:spcPts val="800"/>
              </a:spcAft>
              <a:buNone/>
            </a:pPr>
            <a:endParaRPr lang="en-US" sz="1200" b="1" u="sng" dirty="0">
              <a:ea typeface="Calibri" panose="020F0502020204030204" pitchFamily="34" charset="0"/>
            </a:endParaRPr>
          </a:p>
          <a:p>
            <a:pPr marL="0" marR="0" indent="0">
              <a:lnSpc>
                <a:spcPct val="105000"/>
              </a:lnSpc>
              <a:spcBef>
                <a:spcPts val="0"/>
              </a:spcBef>
              <a:spcAft>
                <a:spcPts val="800"/>
              </a:spcAft>
              <a:buNone/>
            </a:pPr>
            <a:r>
              <a:rPr lang="en-US" sz="1200" b="1" u="sng" dirty="0">
                <a:ea typeface="Calibri" panose="020F0502020204030204" pitchFamily="34" charset="0"/>
              </a:rPr>
              <a:t>Banking Verification Form Process:</a:t>
            </a:r>
            <a:endParaRPr lang="en-US" sz="1200" b="1" dirty="0">
              <a:ea typeface="Calibri" panose="020F0502020204030204" pitchFamily="34" charset="0"/>
            </a:endParaRPr>
          </a:p>
          <a:p>
            <a:pPr marL="0" marR="0" indent="0">
              <a:lnSpc>
                <a:spcPct val="105000"/>
              </a:lnSpc>
              <a:spcBef>
                <a:spcPts val="0"/>
              </a:spcBef>
              <a:spcAft>
                <a:spcPts val="800"/>
              </a:spcAft>
              <a:buNone/>
            </a:pPr>
            <a:r>
              <a:rPr lang="en-US" sz="1200" dirty="0">
                <a:solidFill>
                  <a:srgbClr val="000000"/>
                </a:solidFill>
                <a:ea typeface="Calibri" panose="020F0502020204030204" pitchFamily="34" charset="0"/>
              </a:rPr>
              <a:t>To prevent fraud attacks, the Banking Verification Form and the associated email confirmation that a verbal conversation took place with the vendor is completed by the PNW Payables Team. </a:t>
            </a:r>
          </a:p>
          <a:p>
            <a:pPr marL="0" indent="0">
              <a:lnSpc>
                <a:spcPct val="105000"/>
              </a:lnSpc>
              <a:spcBef>
                <a:spcPts val="0"/>
              </a:spcBef>
              <a:spcAft>
                <a:spcPts val="800"/>
              </a:spcAft>
              <a:buNone/>
            </a:pPr>
            <a:r>
              <a:rPr lang="en-US" sz="1200" b="1" dirty="0"/>
              <a:t>Address Change – Vendor Verbal Confirmation Process: </a:t>
            </a:r>
            <a:r>
              <a:rPr lang="en-US" sz="1200" dirty="0"/>
              <a:t>The Verbal Verification Process with the vendor regarding an address change is executed by the PNW Accounts Payable Team. </a:t>
            </a:r>
          </a:p>
          <a:p>
            <a:pPr marL="0" indent="0">
              <a:lnSpc>
                <a:spcPct val="105000"/>
              </a:lnSpc>
              <a:spcBef>
                <a:spcPts val="0"/>
              </a:spcBef>
              <a:spcAft>
                <a:spcPts val="800"/>
              </a:spcAft>
              <a:buNone/>
            </a:pPr>
            <a:r>
              <a:rPr lang="en-US" sz="1200" b="1" u="sng" dirty="0">
                <a:ea typeface="Calibri" panose="020F0502020204030204" pitchFamily="34" charset="0"/>
                <a:cs typeface="Arial" panose="020B0604020202020204" pitchFamily="34" charset="0"/>
              </a:rPr>
              <a:t>ZEMP Org Records – EMPLOYEE – </a:t>
            </a:r>
            <a:r>
              <a:rPr lang="en-US" sz="1200" dirty="0">
                <a:ea typeface="Calibri" panose="020F0502020204030204" pitchFamily="34" charset="0"/>
                <a:cs typeface="Arial" panose="020B0604020202020204" pitchFamily="34" charset="0"/>
              </a:rPr>
              <a:t>Changes made in Success Factors </a:t>
            </a:r>
            <a:r>
              <a:rPr lang="en-US" sz="1200" b="1" dirty="0">
                <a:ea typeface="Calibri" panose="020F0502020204030204" pitchFamily="34" charset="0"/>
                <a:cs typeface="Arial" panose="020B0604020202020204" pitchFamily="34" charset="0"/>
              </a:rPr>
              <a:t>DO NOT update in SAP</a:t>
            </a:r>
            <a:r>
              <a:rPr lang="en-US" sz="1200" dirty="0">
                <a:ea typeface="Calibri" panose="020F0502020204030204" pitchFamily="34" charset="0"/>
                <a:cs typeface="Arial" panose="020B0604020202020204" pitchFamily="34" charset="0"/>
              </a:rPr>
              <a:t>. These records are for Concur payments. When an employee changes their </a:t>
            </a:r>
            <a:r>
              <a:rPr lang="en-US" sz="1200" b="1" dirty="0">
                <a:ea typeface="Calibri" panose="020F0502020204030204" pitchFamily="34" charset="0"/>
                <a:cs typeface="Arial" panose="020B0604020202020204" pitchFamily="34" charset="0"/>
              </a:rPr>
              <a:t>banking</a:t>
            </a:r>
            <a:r>
              <a:rPr lang="en-US" sz="1200" dirty="0">
                <a:ea typeface="Calibri" panose="020F0502020204030204" pitchFamily="34" charset="0"/>
                <a:cs typeface="Arial" panose="020B0604020202020204" pitchFamily="34" charset="0"/>
              </a:rPr>
              <a:t> in SuccessFactors, it </a:t>
            </a:r>
            <a:r>
              <a:rPr lang="en-US" sz="1200" b="1" dirty="0">
                <a:ea typeface="Calibri" panose="020F0502020204030204" pitchFamily="34" charset="0"/>
                <a:cs typeface="Arial" panose="020B0604020202020204" pitchFamily="34" charset="0"/>
              </a:rPr>
              <a:t>does not </a:t>
            </a:r>
            <a:r>
              <a:rPr lang="en-US" sz="1200" dirty="0">
                <a:ea typeface="Calibri" panose="020F0502020204030204" pitchFamily="34" charset="0"/>
                <a:cs typeface="Arial" panose="020B0604020202020204" pitchFamily="34" charset="0"/>
              </a:rPr>
              <a:t>change in SAP for reimbursement purposes when being paid through the DIV process. It </a:t>
            </a:r>
            <a:r>
              <a:rPr lang="en-US" sz="1200" b="1" dirty="0">
                <a:ea typeface="Calibri" panose="020F0502020204030204" pitchFamily="34" charset="0"/>
                <a:cs typeface="Arial" panose="020B0604020202020204" pitchFamily="34" charset="0"/>
              </a:rPr>
              <a:t>does</a:t>
            </a:r>
            <a:r>
              <a:rPr lang="en-US" sz="12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200" dirty="0">
                <a:solidFill>
                  <a:srgbClr val="0033CC"/>
                </a:solidFill>
                <a:ea typeface="Calibri" panose="020F0502020204030204" pitchFamily="34" charset="0"/>
                <a:cs typeface="Arial" panose="020B0604020202020204" pitchFamily="34" charset="0"/>
              </a:rPr>
              <a:t>pnwpayables@pnw.edu </a:t>
            </a:r>
            <a:r>
              <a:rPr lang="en-US" sz="1200" dirty="0">
                <a:ea typeface="Calibri" panose="020F0502020204030204" pitchFamily="34" charset="0"/>
                <a:cs typeface="Arial" panose="020B0604020202020204" pitchFamily="34" charset="0"/>
              </a:rPr>
              <a:t>instructing them that a banking change has taken place along with </a:t>
            </a:r>
            <a:r>
              <a:rPr lang="en-US" sz="1200" b="1" dirty="0">
                <a:ea typeface="Calibri" panose="020F0502020204030204" pitchFamily="34" charset="0"/>
                <a:cs typeface="Arial" panose="020B0604020202020204" pitchFamily="34" charset="0"/>
              </a:rPr>
              <a:t>the date of the change</a:t>
            </a:r>
            <a:r>
              <a:rPr lang="en-US" sz="1200" dirty="0">
                <a:ea typeface="Calibri" panose="020F0502020204030204" pitchFamily="34" charset="0"/>
                <a:cs typeface="Arial" panose="020B0604020202020204" pitchFamily="34" charset="0"/>
              </a:rPr>
              <a:t> and their </a:t>
            </a:r>
            <a:r>
              <a:rPr lang="en-US" sz="1200" b="1" dirty="0">
                <a:ea typeface="Calibri" panose="020F0502020204030204" pitchFamily="34" charset="0"/>
                <a:cs typeface="Arial" panose="020B0604020202020204" pitchFamily="34" charset="0"/>
              </a:rPr>
              <a:t>name as it appears in SuccessFactors</a:t>
            </a:r>
            <a:r>
              <a:rPr lang="en-US" sz="1200" dirty="0">
                <a:ea typeface="Calibri" panose="020F0502020204030204" pitchFamily="34" charset="0"/>
                <a:cs typeface="Arial" panose="020B0604020202020204" pitchFamily="34" charset="0"/>
              </a:rPr>
              <a:t>. This will allow us to verify the PUID and request this change be made in SAP. </a:t>
            </a:r>
            <a:endParaRPr lang="en-US" sz="1200" dirty="0">
              <a:ea typeface="Calibri" panose="020F0502020204030204" pitchFamily="34" charset="0"/>
              <a:cs typeface="Times New Roman" panose="02020603050405020304" pitchFamily="18" charset="0"/>
            </a:endParaRPr>
          </a:p>
          <a:p>
            <a:pPr marL="0" indent="0">
              <a:buNone/>
            </a:pPr>
            <a:r>
              <a:rPr lang="en-US" sz="1200" b="1" u="sng" dirty="0">
                <a:ea typeface="Calibri" panose="020F0502020204030204" pitchFamily="34" charset="0"/>
                <a:cs typeface="Arial" panose="020B0604020202020204" pitchFamily="34" charset="0"/>
              </a:rPr>
              <a:t>BLOCKED VENDOR</a:t>
            </a:r>
            <a:r>
              <a:rPr lang="en-US" sz="1200" dirty="0">
                <a:ea typeface="Calibri" panose="020F0502020204030204" pitchFamily="34" charset="0"/>
                <a:cs typeface="Arial" panose="020B0604020202020204" pitchFamily="34" charset="0"/>
              </a:rPr>
              <a:t>: AP will ask the Department to request a W9. Please ask the vendor for the current email and phone number. We are required to have that information as well as the W9 when submitting the request to unblock. </a:t>
            </a:r>
          </a:p>
          <a:p>
            <a:pPr marL="0" indent="0">
              <a:buNone/>
            </a:pPr>
            <a:r>
              <a:rPr lang="en-US" sz="1200" b="1" dirty="0">
                <a:solidFill>
                  <a:srgbClr val="000000"/>
                </a:solidFill>
                <a:ea typeface="Calibri" panose="020F0502020204030204" pitchFamily="34" charset="0"/>
              </a:rPr>
              <a:t>We ask that Departments please inform vendors that PNW Payables Staff will be requesting this information, as this step is required prior to processing payments to the vendors. Your assistance in informing the vendor prior to us contacting them regarding their sensitive data is essential to making this process an effective one.</a:t>
            </a:r>
          </a:p>
          <a:p>
            <a:endParaRPr lang="en-US" sz="1200" dirty="0">
              <a:ea typeface="Calibri" panose="020F0502020204030204" pitchFamily="34" charset="0"/>
              <a:cs typeface="Times New Roman" panose="02020603050405020304" pitchFamily="18" charset="0"/>
            </a:endParaRP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17</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latin typeface="+mn-lt"/>
              </a:rPr>
              <a:t>Section Two – Forms </a:t>
            </a:r>
          </a:p>
        </p:txBody>
      </p:sp>
      <p:sp>
        <p:nvSpPr>
          <p:cNvPr id="3" name="Content Placeholder 2">
            <a:extLst>
              <a:ext uri="{FF2B5EF4-FFF2-40B4-BE49-F238E27FC236}">
                <a16:creationId xmlns:a16="http://schemas.microsoft.com/office/drawing/2014/main" id="{1D89F2C7-6D02-D676-B691-6ADFA4A2AEEE}"/>
              </a:ext>
            </a:extLst>
          </p:cNvPr>
          <p:cNvSpPr>
            <a:spLocks noGrp="1"/>
          </p:cNvSpPr>
          <p:nvPr>
            <p:ph idx="1"/>
          </p:nvPr>
        </p:nvSpPr>
        <p:spPr/>
        <p:txBody>
          <a:bodyPr/>
          <a:lstStyle/>
          <a:p>
            <a:r>
              <a:rPr lang="en-US" sz="1600" b="1" dirty="0">
                <a:latin typeface="+mj-lt"/>
              </a:rPr>
              <a:t>Electronic Signature </a:t>
            </a:r>
          </a:p>
          <a:p>
            <a:r>
              <a:rPr lang="en-US" sz="1600" b="1" dirty="0">
                <a:latin typeface="+mj-lt"/>
              </a:rPr>
              <a:t>DIV </a:t>
            </a:r>
          </a:p>
          <a:p>
            <a:r>
              <a:rPr lang="en-US" sz="1600" b="1" dirty="0">
                <a:latin typeface="+mj-lt"/>
              </a:rPr>
              <a:t>Held Check </a:t>
            </a:r>
          </a:p>
          <a:p>
            <a:r>
              <a:rPr lang="en-US" sz="1600" b="1" dirty="0">
                <a:latin typeface="+mj-lt"/>
              </a:rPr>
              <a:t>Credit Memo</a:t>
            </a:r>
          </a:p>
          <a:p>
            <a:r>
              <a:rPr lang="en-US" sz="1600" b="1" dirty="0">
                <a:latin typeface="+mj-lt"/>
              </a:rPr>
              <a:t>Payee Certification Form </a:t>
            </a:r>
          </a:p>
          <a:p>
            <a:r>
              <a:rPr lang="en-US" sz="1600" b="1" dirty="0">
                <a:latin typeface="+mj-lt"/>
              </a:rPr>
              <a:t>Outside Entity Exception Form </a:t>
            </a:r>
          </a:p>
          <a:p>
            <a:r>
              <a:rPr lang="en-US" sz="1600" b="1" dirty="0">
                <a:latin typeface="+mj-lt"/>
              </a:rPr>
              <a:t> Substitute W-9 </a:t>
            </a:r>
          </a:p>
          <a:p>
            <a:r>
              <a:rPr lang="en-US" sz="1600" b="1" dirty="0">
                <a:latin typeface="+mj-lt"/>
              </a:rPr>
              <a:t>ACH </a:t>
            </a:r>
          </a:p>
          <a:p>
            <a:r>
              <a:rPr lang="en-US" sz="1600" b="1" dirty="0">
                <a:latin typeface="+mj-lt"/>
              </a:rPr>
              <a:t>Wire Transfer Form </a:t>
            </a:r>
          </a:p>
          <a:p>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7CA4A-5F1E-71DC-4CC0-40CDBE2D773E}"/>
              </a:ext>
            </a:extLst>
          </p:cNvPr>
          <p:cNvSpPr txBox="1"/>
          <p:nvPr/>
        </p:nvSpPr>
        <p:spPr>
          <a:xfrm>
            <a:off x="1070340" y="791774"/>
            <a:ext cx="8405354" cy="923330"/>
          </a:xfrm>
          <a:prstGeom prst="rect">
            <a:avLst/>
          </a:prstGeom>
          <a:noFill/>
        </p:spPr>
        <p:txBody>
          <a:bodyPr wrap="square" rtlCol="0">
            <a:spAutoFit/>
          </a:bodyPr>
          <a:lstStyle/>
          <a:p>
            <a:pPr algn="ctr"/>
            <a:endParaRPr lang="en-US" dirty="0"/>
          </a:p>
          <a:p>
            <a:pPr algn="ctr"/>
            <a:r>
              <a:rPr lang="en-US" sz="3600" b="1" dirty="0">
                <a:latin typeface="+mj-lt"/>
              </a:rPr>
              <a:t>Electronic Signatures  </a:t>
            </a:r>
          </a:p>
        </p:txBody>
      </p:sp>
      <p:sp>
        <p:nvSpPr>
          <p:cNvPr id="7" name="Rectangle 2">
            <a:extLst>
              <a:ext uri="{FF2B5EF4-FFF2-40B4-BE49-F238E27FC236}">
                <a16:creationId xmlns:a16="http://schemas.microsoft.com/office/drawing/2014/main" id="{6C8BF4F6-7862-23C8-D1DF-C86B538B2BEA}"/>
              </a:ext>
            </a:extLst>
          </p:cNvPr>
          <p:cNvSpPr>
            <a:spLocks noChangeArrowheads="1"/>
          </p:cNvSpPr>
          <p:nvPr/>
        </p:nvSpPr>
        <p:spPr bwMode="auto">
          <a:xfrm>
            <a:off x="0" y="2505068"/>
            <a:ext cx="118364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Obtaining an original signature from vendors has become more difficult, with several vendors being unable to provide an original signature due to their remote working environment.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Effective </a:t>
            </a:r>
            <a:r>
              <a:rPr kumimoji="0" lang="en-US" altLang="en-US"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October 1,  2023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t>
            </a:r>
            <a:r>
              <a:rPr lang="en-US" altLang="en-US" sz="1400" dirty="0">
                <a:solidFill>
                  <a:srgbClr val="000000"/>
                </a:solidFill>
                <a:ea typeface="Times New Roman" panose="02020603050405020304" pitchFamily="18" charset="0"/>
                <a:cs typeface="Times New Roman" panose="02020603050405020304" pitchFamily="18" charset="0"/>
              </a:rPr>
              <a:t>were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acceptable on W-9s, Purdue's </a:t>
            </a:r>
            <a:r>
              <a:rPr kumimoji="0" lang="en-US" altLang="en-US" sz="140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Sub W-9</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Purdue's EFT/</a:t>
            </a:r>
            <a:r>
              <a:rPr kumimoji="0" lang="en-US" altLang="en-US" sz="140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ACH form</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kumimoji="0" lang="en-US" altLang="en-US"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includes a security procedure designed to verify the signature is for the specific individual signing the document.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that restricted data cannot be sent via email. We should not initiate a Purdue DocuSign to collect this restricted information. All staff must remain compliant with Purdue's data handling requirements ensuring restricted data is safely shared among peers utilizing </a:t>
            </a:r>
            <a:r>
              <a:rPr kumimoji="0" lang="en-US" altLang="en-US" sz="140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Filelocker</a:t>
            </a:r>
            <a:r>
              <a:rPr kumimoji="0" lang="en-US" altLang="en-US" sz="140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title="Electronic Signature Example">
            <a:extLst>
              <a:ext uri="{FF2B5EF4-FFF2-40B4-BE49-F238E27FC236}">
                <a16:creationId xmlns:a16="http://schemas.microsoft.com/office/drawing/2014/main" id="{7DD4EE16-CB47-67AC-DC9F-A233D70D8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43" y="5028914"/>
            <a:ext cx="3838575" cy="790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02920" y="1646127"/>
            <a:ext cx="10515600" cy="715386"/>
          </a:xfrm>
        </p:spPr>
        <p:txBody>
          <a:bodyPr/>
          <a:lstStyle/>
          <a:p>
            <a:pPr algn="ctr"/>
            <a:r>
              <a:rPr lang="en-US" b="1" dirty="0"/>
              <a:t/>
            </a:r>
            <a:br>
              <a:rPr lang="en-US" b="1" dirty="0"/>
            </a:br>
            <a:endParaRPr lang="en-US" dirty="0"/>
          </a:p>
        </p:txBody>
      </p:sp>
      <p:sp>
        <p:nvSpPr>
          <p:cNvPr id="5" name="TextBox 4">
            <a:extLst>
              <a:ext uri="{FF2B5EF4-FFF2-40B4-BE49-F238E27FC236}">
                <a16:creationId xmlns:a16="http://schemas.microsoft.com/office/drawing/2014/main" id="{B5898E85-4CA7-6855-2786-98BF1D784B83}"/>
              </a:ext>
            </a:extLst>
          </p:cNvPr>
          <p:cNvSpPr txBox="1"/>
          <p:nvPr/>
        </p:nvSpPr>
        <p:spPr>
          <a:xfrm>
            <a:off x="5689952" y="4940309"/>
            <a:ext cx="3706597" cy="1138773"/>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a:t>
            </a:r>
            <a:r>
              <a:rPr lang="en-US" sz="1200" dirty="0">
                <a:solidFill>
                  <a:srgbClr val="000000"/>
                </a:solidFill>
                <a:effectLst/>
                <a:latin typeface="+mn-lt"/>
                <a:ea typeface="Calibri" panose="020F0502020204030204" pitchFamily="34" charset="0"/>
                <a:cs typeface="Calibri" panose="020F0502020204030204" pitchFamily="34" charset="0"/>
              </a:rPr>
              <a:t>Example:</a:t>
            </a:r>
            <a:r>
              <a:rPr lang="en-US" sz="180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Carol J Wright</a:t>
            </a:r>
          </a:p>
          <a:p>
            <a:pPr marL="0" marR="0">
              <a:spcBef>
                <a:spcPts val="0"/>
              </a:spcBef>
              <a:spcAft>
                <a:spcPts val="0"/>
              </a:spcAft>
            </a:pP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solidFill>
                  <a:srgbClr val="FF0000"/>
                </a:solidFill>
                <a:effectLst/>
                <a:latin typeface="+mj-lt"/>
                <a:ea typeface="Calibri" panose="020F0502020204030204" pitchFamily="34" charset="0"/>
                <a:cs typeface="Calibri" panose="020F0502020204030204" pitchFamily="34" charset="0"/>
              </a:rPr>
              <a:t>This is NOT an authenticated electronic signature !!!!!</a:t>
            </a:r>
          </a:p>
        </p:txBody>
      </p:sp>
    </p:spTree>
    <p:extLst>
      <p:ext uri="{BB962C8B-B14F-4D97-AF65-F5344CB8AC3E}">
        <p14:creationId xmlns:p14="http://schemas.microsoft.com/office/powerpoint/2010/main" val="302277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939426" y="1174793"/>
            <a:ext cx="10515600" cy="773070"/>
          </a:xfrm>
        </p:spPr>
        <p:txBody>
          <a:bodyPr/>
          <a:lstStyle/>
          <a:p>
            <a:r>
              <a:rPr lang="en-US" sz="3000" b="1"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 </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0935" y="985750"/>
            <a:ext cx="2012092" cy="359805"/>
          </a:xfrm>
        </p:spPr>
        <p:txBody>
          <a:bodyPr/>
          <a:lstStyle/>
          <a:p>
            <a:r>
              <a:rPr lang="en-US" sz="1800" b="1" dirty="0"/>
              <a:t>Instructions for DIV </a:t>
            </a:r>
          </a:p>
        </p:txBody>
      </p:sp>
      <p:sp>
        <p:nvSpPr>
          <p:cNvPr id="3" name="Content Placeholder 2"/>
          <p:cNvSpPr>
            <a:spLocks noGrp="1"/>
          </p:cNvSpPr>
          <p:nvPr>
            <p:ph idx="1"/>
          </p:nvPr>
        </p:nvSpPr>
        <p:spPr>
          <a:xfrm>
            <a:off x="6341075" y="1621224"/>
            <a:ext cx="4911812" cy="5206313"/>
          </a:xfrm>
        </p:spPr>
        <p:txBody>
          <a:bodyPr/>
          <a:lstStyle/>
          <a:p>
            <a:pPr marL="0" indent="0">
              <a:buNone/>
            </a:pPr>
            <a:r>
              <a:rPr lang="en-US" sz="1100" b="1" dirty="0"/>
              <a:t>*Vendor-</a:t>
            </a:r>
            <a:r>
              <a:rPr lang="en-US" sz="1100" dirty="0"/>
              <a:t> Type the name of the company and the </a:t>
            </a:r>
            <a:r>
              <a:rPr lang="en-US" sz="1100" b="1" dirty="0"/>
              <a:t>remit  address </a:t>
            </a:r>
            <a:r>
              <a:rPr lang="en-US" sz="1100" dirty="0"/>
              <a:t>per the invoice </a:t>
            </a:r>
          </a:p>
          <a:p>
            <a:pPr marL="0" indent="0">
              <a:buNone/>
            </a:pPr>
            <a:r>
              <a:rPr lang="en-US" sz="1100" dirty="0"/>
              <a:t>*Your department and the business area should auto-populate. </a:t>
            </a:r>
          </a:p>
          <a:p>
            <a:pPr marL="0" indent="0">
              <a:buNone/>
            </a:pPr>
            <a:r>
              <a:rPr lang="en-US" sz="1100" b="1" dirty="0"/>
              <a:t>*Text to appear on remittance is optional- </a:t>
            </a:r>
            <a:r>
              <a:rPr lang="en-US" sz="1100" dirty="0"/>
              <a:t>This is where you would include any account number or invoice number that you wish to be written in the note section of the check.</a:t>
            </a:r>
          </a:p>
          <a:p>
            <a:pPr marL="0" indent="0">
              <a:buNone/>
            </a:pPr>
            <a:r>
              <a:rPr lang="en-US" sz="1100" b="1" dirty="0"/>
              <a:t>*Invoice date- </a:t>
            </a:r>
            <a:r>
              <a:rPr lang="en-US" sz="1100" dirty="0"/>
              <a:t>Date </a:t>
            </a:r>
            <a:r>
              <a:rPr lang="en-US" sz="1100" b="1" dirty="0"/>
              <a:t>listed on the Invoice </a:t>
            </a:r>
            <a:r>
              <a:rPr lang="en-US" sz="1100" dirty="0"/>
              <a:t>or date of purchase if it is a receipt</a:t>
            </a:r>
          </a:p>
          <a:p>
            <a:pPr marL="0" indent="0">
              <a:buNone/>
            </a:pPr>
            <a:r>
              <a:rPr lang="en-US" sz="1100" b="1" dirty="0"/>
              <a:t>Reference/Invoice #- </a:t>
            </a:r>
            <a:r>
              <a:rPr lang="en-US" sz="1100" dirty="0"/>
              <a:t>The invoice number listed on the invoice when applicable, or your own identifier accompanied with the following: </a:t>
            </a:r>
            <a:r>
              <a:rPr lang="en-US" sz="1100" dirty="0">
                <a:solidFill>
                  <a:srgbClr val="FF0000"/>
                </a:solidFill>
              </a:rPr>
              <a:t>REIMB</a:t>
            </a:r>
            <a:r>
              <a:rPr lang="en-US" sz="1100" dirty="0"/>
              <a:t>09282020JD(reimbursement)</a:t>
            </a:r>
            <a:r>
              <a:rPr lang="en-US" sz="1100" dirty="0">
                <a:solidFill>
                  <a:srgbClr val="FF0000"/>
                </a:solidFill>
              </a:rPr>
              <a:t> SRVC</a:t>
            </a:r>
            <a:r>
              <a:rPr lang="en-US" sz="1100" dirty="0"/>
              <a:t>09282020JD(Service), </a:t>
            </a:r>
            <a:r>
              <a:rPr lang="en-US" sz="1100" dirty="0">
                <a:solidFill>
                  <a:srgbClr val="FF0000"/>
                </a:solidFill>
              </a:rPr>
              <a:t>STIP</a:t>
            </a:r>
            <a:r>
              <a:rPr lang="en-US" sz="1100" dirty="0"/>
              <a:t>092820JD (Stipend) </a:t>
            </a:r>
            <a:r>
              <a:rPr lang="en-US" sz="1100" dirty="0">
                <a:solidFill>
                  <a:srgbClr val="FF0000"/>
                </a:solidFill>
                <a:highlight>
                  <a:srgbClr val="FFFF00"/>
                </a:highlight>
              </a:rPr>
              <a:t>15-character space maximum ONLY </a:t>
            </a:r>
            <a:endParaRPr lang="en-US" sz="1100" dirty="0">
              <a:highlight>
                <a:srgbClr val="FFFF00"/>
              </a:highlight>
            </a:endParaRPr>
          </a:p>
          <a:p>
            <a:pPr marL="0" indent="0">
              <a:buNone/>
            </a:pPr>
            <a:r>
              <a:rPr lang="en-US" sz="1100" b="1" dirty="0"/>
              <a:t>Check Amount- </a:t>
            </a:r>
            <a:r>
              <a:rPr lang="en-US" sz="1100" dirty="0"/>
              <a:t>The </a:t>
            </a:r>
            <a:r>
              <a:rPr lang="en-US" sz="1100" b="1" i="1" dirty="0"/>
              <a:t>current</a:t>
            </a:r>
            <a:r>
              <a:rPr lang="en-US" sz="1100" dirty="0"/>
              <a:t> total amount to be paid</a:t>
            </a:r>
          </a:p>
          <a:p>
            <a:pPr marL="0" indent="0">
              <a:buNone/>
            </a:pPr>
            <a:r>
              <a:rPr lang="en-US" sz="1100" b="1" dirty="0"/>
              <a:t>Description-</a:t>
            </a:r>
            <a:r>
              <a:rPr lang="en-US" sz="1100" dirty="0"/>
              <a:t> Write a </a:t>
            </a:r>
            <a:r>
              <a:rPr lang="en-US" sz="1100" b="1" dirty="0"/>
              <a:t>brief</a:t>
            </a:r>
            <a:r>
              <a:rPr lang="en-US" sz="1100" dirty="0"/>
              <a:t> description of what services were provided or what items were purchased </a:t>
            </a:r>
          </a:p>
          <a:p>
            <a:pPr marL="0" indent="0">
              <a:buNone/>
            </a:pPr>
            <a:r>
              <a:rPr lang="en-US" sz="1100" b="1" dirty="0"/>
              <a:t>GL-</a:t>
            </a:r>
            <a:r>
              <a:rPr lang="en-US" sz="1100" dirty="0"/>
              <a:t> </a:t>
            </a:r>
            <a:r>
              <a:rPr lang="en-US" sz="1100" b="1" dirty="0"/>
              <a:t>Business Office ( Account Coordinator )  </a:t>
            </a:r>
            <a:r>
              <a:rPr lang="en-US" sz="1100" dirty="0"/>
              <a:t>will assign the appropriate GL number</a:t>
            </a:r>
          </a:p>
          <a:p>
            <a:pPr marL="0" indent="0">
              <a:buNone/>
            </a:pPr>
            <a:r>
              <a:rPr lang="en-US" sz="1100" b="1" dirty="0"/>
              <a:t>Amount-</a:t>
            </a:r>
            <a:r>
              <a:rPr lang="en-US" sz="1100" dirty="0"/>
              <a:t> the amount of the charge. If the charges need to be paid by different accounts, then you will need to enter separate lines. </a:t>
            </a:r>
          </a:p>
          <a:p>
            <a:pPr marL="0" indent="0">
              <a:buNone/>
            </a:pPr>
            <a:r>
              <a:rPr lang="en-US" sz="1100" b="1" dirty="0"/>
              <a:t>Order- </a:t>
            </a:r>
            <a:r>
              <a:rPr lang="en-US" sz="1100" dirty="0"/>
              <a:t>This is where you include the account number(s) you wish to use.    Example: 320000XXXX</a:t>
            </a:r>
          </a:p>
          <a:p>
            <a:pPr marL="0" indent="0">
              <a:buNone/>
            </a:pPr>
            <a:r>
              <a:rPr lang="en-US" sz="1100" b="1" dirty="0"/>
              <a:t>WBS Element- </a:t>
            </a:r>
            <a:r>
              <a:rPr lang="en-US" sz="1100" dirty="0"/>
              <a:t>This is used when your desired account number begins with </a:t>
            </a:r>
            <a:r>
              <a:rPr lang="en-US" sz="1100" dirty="0">
                <a:ea typeface="Times New Roman" panose="02020603050405020304" pitchFamily="18" charset="0"/>
              </a:rPr>
              <a:t>F.XXXXXXXX.XX.XXX</a:t>
            </a:r>
            <a:endParaRPr lang="en-US" sz="1100" dirty="0"/>
          </a:p>
          <a:p>
            <a:pPr marL="0" indent="0">
              <a:buNone/>
            </a:pPr>
            <a:r>
              <a:rPr lang="en-US" sz="1100" b="1" dirty="0"/>
              <a:t>Employee PERNER: </a:t>
            </a:r>
            <a:r>
              <a:rPr lang="en-US" sz="1100" dirty="0"/>
              <a:t>This is the user ID number listed in SuccessFactors.</a:t>
            </a:r>
            <a:endParaRPr lang="en-US" sz="1100" b="1" dirty="0"/>
          </a:p>
          <a:p>
            <a:pPr marL="0" indent="0">
              <a:buNone/>
            </a:pPr>
            <a:r>
              <a:rPr lang="en-US" sz="1100" dirty="0" err="1"/>
              <a:t>Docusign</a:t>
            </a:r>
            <a:r>
              <a:rPr lang="en-US" sz="1100" dirty="0"/>
              <a:t> link for further instructions :</a:t>
            </a:r>
          </a:p>
          <a:p>
            <a:pPr marL="0" indent="0">
              <a:buNone/>
            </a:pPr>
            <a:r>
              <a:rPr lang="en-US" sz="1100" dirty="0">
                <a:hlinkClick r:id="rId2"/>
              </a:rPr>
              <a:t>DocuSign Template Training </a:t>
            </a:r>
            <a:endParaRPr lang="en-US" sz="110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5" name="Content Placeholder 7" title="Form DIV"/>
          <p:cNvPicPr>
            <a:picLocks/>
          </p:cNvPicPr>
          <p:nvPr/>
        </p:nvPicPr>
        <p:blipFill rotWithShape="1">
          <a:blip r:embed="rId3"/>
          <a:srcRect l="1968" t="1891" r="6562" b="17593"/>
          <a:stretch/>
        </p:blipFill>
        <p:spPr bwMode="auto">
          <a:xfrm>
            <a:off x="1" y="1"/>
            <a:ext cx="6071286" cy="63760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0" y="1513840"/>
            <a:ext cx="2034059" cy="839050"/>
          </a:xfrm>
        </p:spPr>
        <p:txBody>
          <a:bodyPr/>
          <a:lstStyle/>
          <a:p>
            <a:r>
              <a:rPr lang="en-US" sz="2000" b="1" dirty="0"/>
              <a:t>Held Check </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5" name="Picture 2" title="DIV For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409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2641" y="4748893"/>
            <a:ext cx="7695446" cy="276999"/>
          </a:xfrm>
          <a:prstGeom prst="rect">
            <a:avLst/>
          </a:prstGeom>
          <a:noFill/>
        </p:spPr>
        <p:txBody>
          <a:bodyPr wrap="square" rtlCol="0">
            <a:spAutoFit/>
          </a:bodyPr>
          <a:lstStyle/>
          <a:p>
            <a:r>
              <a:rPr lang="en-US" sz="1200" dirty="0"/>
              <a:t>Carol Wright         </a:t>
            </a:r>
            <a:r>
              <a:rPr lang="en-US" sz="1200" dirty="0">
                <a:hlinkClick r:id="rId3"/>
              </a:rPr>
              <a:t>cwrigh@pnw.edu</a:t>
            </a:r>
            <a:r>
              <a:rPr lang="en-US" sz="1200" dirty="0"/>
              <a:t>         </a:t>
            </a:r>
            <a:r>
              <a:rPr lang="en-US" sz="1000" dirty="0"/>
              <a:t>219-785-5238</a:t>
            </a:r>
            <a:r>
              <a:rPr lang="en-US" sz="1200" dirty="0"/>
              <a:t>   PNW</a:t>
            </a:r>
          </a:p>
        </p:txBody>
      </p:sp>
      <p:sp>
        <p:nvSpPr>
          <p:cNvPr id="7" name="Rectangle 6"/>
          <p:cNvSpPr/>
          <p:nvPr/>
        </p:nvSpPr>
        <p:spPr>
          <a:xfrm>
            <a:off x="-17897" y="4697563"/>
            <a:ext cx="51264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YES</a:t>
            </a:r>
            <a:endParaRPr lang="en-US" dirty="0"/>
          </a:p>
        </p:txBody>
      </p:sp>
      <p:sp>
        <p:nvSpPr>
          <p:cNvPr id="8" name="Down Arrow 7" descr="Pointing to Contact Info in Contact for Held Check box" title="Downward Arrow"/>
          <p:cNvSpPr/>
          <p:nvPr/>
        </p:nvSpPr>
        <p:spPr>
          <a:xfrm rot="10800000" flipV="1">
            <a:off x="3339134" y="4354837"/>
            <a:ext cx="130973" cy="431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descr="Pointing to YES in Held Check box" title="Downward Arrow"/>
          <p:cNvSpPr/>
          <p:nvPr/>
        </p:nvSpPr>
        <p:spPr>
          <a:xfrm rot="10800000" flipV="1">
            <a:off x="172937" y="4139176"/>
            <a:ext cx="130973" cy="431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6" name="Content Placeholder 5"/>
          <p:cNvSpPr>
            <a:spLocks noGrp="1"/>
          </p:cNvSpPr>
          <p:nvPr>
            <p:ph sz="half" idx="1"/>
          </p:nvPr>
        </p:nvSpPr>
        <p:spPr>
          <a:xfrm>
            <a:off x="96795" y="5625187"/>
            <a:ext cx="4277894" cy="739990"/>
          </a:xfrm>
        </p:spPr>
        <p:txBody>
          <a:bodyPr/>
          <a:lstStyle/>
          <a:p>
            <a:pPr marL="0" indent="0">
              <a:buNone/>
            </a:pPr>
            <a:r>
              <a:rPr lang="en-US" sz="1400" dirty="0"/>
              <a:t>Notice the added text box at the top of the page. Please also add </a:t>
            </a:r>
            <a:r>
              <a:rPr lang="en-US" sz="1400" dirty="0">
                <a:solidFill>
                  <a:schemeClr val="accent4">
                    <a:lumMod val="50000"/>
                  </a:schemeClr>
                </a:solidFill>
              </a:rPr>
              <a:t>Credit Memo </a:t>
            </a:r>
            <a:r>
              <a:rPr lang="en-US" sz="1400" dirty="0"/>
              <a:t>in the description area. Everything else is entered as a regular DIV.</a:t>
            </a:r>
          </a:p>
          <a:p>
            <a:pPr marL="0" indent="0">
              <a:buNone/>
            </a:pPr>
            <a:endParaRPr lang="en-US" sz="1400" dirty="0"/>
          </a:p>
        </p:txBody>
      </p:sp>
      <p:sp>
        <p:nvSpPr>
          <p:cNvPr id="7" name="Content Placeholder 6"/>
          <p:cNvSpPr>
            <a:spLocks noGrp="1"/>
          </p:cNvSpPr>
          <p:nvPr>
            <p:ph sz="half" idx="2"/>
          </p:nvPr>
        </p:nvSpPr>
        <p:spPr>
          <a:xfrm>
            <a:off x="4884550" y="5757627"/>
            <a:ext cx="5313893" cy="985645"/>
          </a:xfrm>
        </p:spPr>
        <p:txBody>
          <a:bodyPr/>
          <a:lstStyle/>
          <a:p>
            <a:pPr marL="0" indent="0">
              <a:buNone/>
            </a:pPr>
            <a:r>
              <a:rPr lang="en-US" sz="1400" dirty="0"/>
              <a:t>This must be attached in your DocuSign for processing. Notice that it states at the top that it is a </a:t>
            </a:r>
            <a:r>
              <a:rPr lang="en-US" sz="1400" dirty="0">
                <a:solidFill>
                  <a:schemeClr val="accent4">
                    <a:lumMod val="50000"/>
                  </a:schemeClr>
                </a:solidFill>
              </a:rPr>
              <a:t>Credit Memo, </a:t>
            </a:r>
            <a:r>
              <a:rPr lang="en-US" sz="1400" dirty="0"/>
              <a:t>and the credit amount is listed at the bottom.</a:t>
            </a:r>
          </a:p>
          <a:p>
            <a:pPr marL="0" indent="0">
              <a:buNone/>
            </a:pPr>
            <a:r>
              <a:rPr lang="en-US" sz="1400" dirty="0"/>
              <a:t>*Please indicate the credit in the amount section as  ($203.28)</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4884550" y="604946"/>
            <a:ext cx="4417249" cy="5106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Content Placeholder 4" title="Credit DIV form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795" y="489556"/>
            <a:ext cx="4277894" cy="5049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96795" y="76970"/>
            <a:ext cx="3062890" cy="369332"/>
          </a:xfrm>
          <a:prstGeom prst="rect">
            <a:avLst/>
          </a:prstGeom>
        </p:spPr>
        <p:txBody>
          <a:bodyPr wrap="none">
            <a:spAutoFit/>
          </a:bodyPr>
          <a:lstStyle/>
          <a:p>
            <a:r>
              <a:rPr lang="en-US" b="1" dirty="0">
                <a:latin typeface="+mj-lt"/>
              </a:rPr>
              <a:t>Example of a Credit Memo DIV</a:t>
            </a:r>
          </a:p>
        </p:txBody>
      </p:sp>
      <p:sp>
        <p:nvSpPr>
          <p:cNvPr id="12" name="Rectangle 11"/>
          <p:cNvSpPr/>
          <p:nvPr/>
        </p:nvSpPr>
        <p:spPr>
          <a:xfrm>
            <a:off x="4801354" y="180459"/>
            <a:ext cx="3062890" cy="369332"/>
          </a:xfrm>
          <a:prstGeom prst="rect">
            <a:avLst/>
          </a:prstGeom>
        </p:spPr>
        <p:txBody>
          <a:bodyPr wrap="none">
            <a:spAutoFit/>
          </a:bodyPr>
          <a:lstStyle/>
          <a:p>
            <a:r>
              <a:rPr lang="en-US" b="1" dirty="0">
                <a:latin typeface="+mj-lt"/>
              </a:rPr>
              <a:t>Example of a Credit Memo DIV</a:t>
            </a:r>
          </a:p>
        </p:txBody>
      </p:sp>
      <p:sp>
        <p:nvSpPr>
          <p:cNvPr id="13" name="Down Arrow 12" descr="Pointing to Credit Memo" title="Downward Arrow"/>
          <p:cNvSpPr/>
          <p:nvPr/>
        </p:nvSpPr>
        <p:spPr>
          <a:xfrm flipH="1">
            <a:off x="7855453" y="376886"/>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descr="Pointing to Credit Memo in DIV Form in Description Location" title="Downward Arrow"/>
          <p:cNvSpPr/>
          <p:nvPr/>
        </p:nvSpPr>
        <p:spPr>
          <a:xfrm flipH="1">
            <a:off x="445518" y="1905004"/>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descr="Pointing to Credit Memo in DIV Form at top" title="Downward Arrow"/>
          <p:cNvSpPr/>
          <p:nvPr/>
        </p:nvSpPr>
        <p:spPr>
          <a:xfrm flipH="1">
            <a:off x="2235742" y="391147"/>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6B48-6AAC-80CA-6C78-6CDC3550CDDD}"/>
              </a:ext>
            </a:extLst>
          </p:cNvPr>
          <p:cNvSpPr>
            <a:spLocks noGrp="1"/>
          </p:cNvSpPr>
          <p:nvPr>
            <p:ph type="title" idx="4294967295"/>
          </p:nvPr>
        </p:nvSpPr>
        <p:spPr>
          <a:xfrm>
            <a:off x="828754" y="365125"/>
            <a:ext cx="7611984" cy="773113"/>
          </a:xfrm>
        </p:spPr>
        <p:txBody>
          <a:bodyPr/>
          <a:lstStyle/>
          <a:p>
            <a:r>
              <a:rPr lang="en-US" sz="2800" dirty="0" err="1">
                <a:latin typeface="+mn-lt"/>
              </a:rPr>
              <a:t>PowerForm</a:t>
            </a:r>
            <a:r>
              <a:rPr lang="en-US" sz="2800" dirty="0">
                <a:latin typeface="+mn-lt"/>
              </a:rPr>
              <a:t> Format </a:t>
            </a:r>
          </a:p>
        </p:txBody>
      </p:sp>
      <p:sp>
        <p:nvSpPr>
          <p:cNvPr id="4" name="Content Placeholder 3">
            <a:extLst>
              <a:ext uri="{FF2B5EF4-FFF2-40B4-BE49-F238E27FC236}">
                <a16:creationId xmlns:a16="http://schemas.microsoft.com/office/drawing/2014/main" id="{34DAF1BC-9049-6FB6-CD43-0EF66B505EF9}"/>
              </a:ext>
            </a:extLst>
          </p:cNvPr>
          <p:cNvSpPr>
            <a:spLocks noGrp="1"/>
          </p:cNvSpPr>
          <p:nvPr>
            <p:ph sz="half" idx="4294967295"/>
          </p:nvPr>
        </p:nvSpPr>
        <p:spPr>
          <a:xfrm>
            <a:off x="5207635" y="1535588"/>
            <a:ext cx="4121150" cy="3116263"/>
          </a:xfrm>
        </p:spPr>
        <p:txBody>
          <a:bodyPr/>
          <a:lstStyle/>
          <a:p>
            <a:pPr marL="0" indent="0" algn="just">
              <a:buNone/>
            </a:pPr>
            <a:r>
              <a:rPr lang="en-US" sz="2000" dirty="0" err="1"/>
              <a:t>PowerForm</a:t>
            </a:r>
            <a:r>
              <a:rPr lang="en-US" sz="2000" dirty="0"/>
              <a:t> Process</a:t>
            </a:r>
          </a:p>
          <a:p>
            <a:pPr marL="0" indent="0" algn="just">
              <a:buNone/>
            </a:pPr>
            <a:r>
              <a:rPr lang="en-US" sz="1600" dirty="0"/>
              <a:t>The document begins with </a:t>
            </a:r>
            <a:r>
              <a:rPr lang="en-US" sz="1600" dirty="0">
                <a:hlinkClick r:id="rId2"/>
              </a:rPr>
              <a:t>you@purdue.edu</a:t>
            </a:r>
            <a:r>
              <a:rPr lang="en-US" sz="1600" dirty="0"/>
              <a:t>. It advances to your vendor aka consultant. It then advances to the approver usually a supervisor </a:t>
            </a:r>
            <a:r>
              <a:rPr lang="en-US" sz="1600" dirty="0">
                <a:hlinkClick r:id="rId3"/>
              </a:rPr>
              <a:t>departmenthead@purdue.edu</a:t>
            </a:r>
            <a:r>
              <a:rPr lang="en-US" sz="1600" dirty="0"/>
              <a:t>. It then comes back to </a:t>
            </a:r>
            <a:r>
              <a:rPr lang="en-US" sz="1600" dirty="0">
                <a:hlinkClick r:id="rId2"/>
              </a:rPr>
              <a:t>you@purdue.edu</a:t>
            </a:r>
            <a:r>
              <a:rPr lang="en-US" sz="1600" dirty="0"/>
              <a:t>. Everyone must be aware of their role in the process for it to be successful. </a:t>
            </a:r>
          </a:p>
        </p:txBody>
      </p:sp>
      <p:pic>
        <p:nvPicPr>
          <p:cNvPr id="1027" name="Picture 1">
            <a:extLst>
              <a:ext uri="{FF2B5EF4-FFF2-40B4-BE49-F238E27FC236}">
                <a16:creationId xmlns:a16="http://schemas.microsoft.com/office/drawing/2014/main" id="{E7C78D42-A1FB-0895-B415-BF41D6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54" y="1138239"/>
            <a:ext cx="2463641"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3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0B88-17B6-55A6-37CC-424044974C25}"/>
              </a:ext>
            </a:extLst>
          </p:cNvPr>
          <p:cNvSpPr>
            <a:spLocks noGrp="1"/>
          </p:cNvSpPr>
          <p:nvPr>
            <p:ph type="title"/>
          </p:nvPr>
        </p:nvSpPr>
        <p:spPr/>
        <p:txBody>
          <a:bodyPr/>
          <a:lstStyle/>
          <a:p>
            <a:r>
              <a:rPr lang="en-US" sz="2800" dirty="0">
                <a:latin typeface="+mn-lt"/>
              </a:rPr>
              <a:t>Initiator Form Flow ( Department Representative ) </a:t>
            </a:r>
          </a:p>
        </p:txBody>
      </p:sp>
      <p:pic>
        <p:nvPicPr>
          <p:cNvPr id="5" name="Content Placeholder 4">
            <a:extLst>
              <a:ext uri="{FF2B5EF4-FFF2-40B4-BE49-F238E27FC236}">
                <a16:creationId xmlns:a16="http://schemas.microsoft.com/office/drawing/2014/main" id="{60C59DED-81EB-25DA-8F0E-8D07A02ABF21}"/>
              </a:ext>
            </a:extLst>
          </p:cNvPr>
          <p:cNvPicPr>
            <a:picLocks noGrp="1" noChangeAspect="1"/>
          </p:cNvPicPr>
          <p:nvPr>
            <p:ph idx="1"/>
          </p:nvPr>
        </p:nvPicPr>
        <p:blipFill>
          <a:blip r:embed="rId2"/>
          <a:stretch>
            <a:fillRect/>
          </a:stretch>
        </p:blipFill>
        <p:spPr>
          <a:xfrm>
            <a:off x="5455196" y="1690688"/>
            <a:ext cx="5455196" cy="4351338"/>
          </a:xfrm>
        </p:spPr>
      </p:pic>
      <p:pic>
        <p:nvPicPr>
          <p:cNvPr id="6" name="Picture 5">
            <a:extLst>
              <a:ext uri="{FF2B5EF4-FFF2-40B4-BE49-F238E27FC236}">
                <a16:creationId xmlns:a16="http://schemas.microsoft.com/office/drawing/2014/main" id="{05376624-AA6C-8D57-5C28-0E9DBC74E61C}"/>
              </a:ext>
            </a:extLst>
          </p:cNvPr>
          <p:cNvPicPr>
            <a:picLocks noChangeAspect="1"/>
          </p:cNvPicPr>
          <p:nvPr/>
        </p:nvPicPr>
        <p:blipFill>
          <a:blip r:embed="rId3"/>
          <a:stretch>
            <a:fillRect/>
          </a:stretch>
        </p:blipFill>
        <p:spPr>
          <a:xfrm>
            <a:off x="169929" y="1748527"/>
            <a:ext cx="4846740" cy="1257409"/>
          </a:xfrm>
          <a:prstGeom prst="rect">
            <a:avLst/>
          </a:prstGeom>
        </p:spPr>
      </p:pic>
      <p:pic>
        <p:nvPicPr>
          <p:cNvPr id="8" name="Picture 7">
            <a:extLst>
              <a:ext uri="{FF2B5EF4-FFF2-40B4-BE49-F238E27FC236}">
                <a16:creationId xmlns:a16="http://schemas.microsoft.com/office/drawing/2014/main" id="{67BDC2D2-FE34-4A42-6830-C7CCFF9A917E}"/>
              </a:ext>
            </a:extLst>
          </p:cNvPr>
          <p:cNvPicPr>
            <a:picLocks noChangeAspect="1"/>
          </p:cNvPicPr>
          <p:nvPr/>
        </p:nvPicPr>
        <p:blipFill>
          <a:blip r:embed="rId4"/>
          <a:stretch>
            <a:fillRect/>
          </a:stretch>
        </p:blipFill>
        <p:spPr>
          <a:xfrm>
            <a:off x="169929" y="3417020"/>
            <a:ext cx="5041049" cy="1828958"/>
          </a:xfrm>
          <a:prstGeom prst="rect">
            <a:avLst/>
          </a:prstGeom>
        </p:spPr>
      </p:pic>
    </p:spTree>
    <p:extLst>
      <p:ext uri="{BB962C8B-B14F-4D97-AF65-F5344CB8AC3E}">
        <p14:creationId xmlns:p14="http://schemas.microsoft.com/office/powerpoint/2010/main" val="22860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73A3-64C2-245F-10EF-A8AAA609326A}"/>
              </a:ext>
            </a:extLst>
          </p:cNvPr>
          <p:cNvSpPr>
            <a:spLocks noGrp="1"/>
          </p:cNvSpPr>
          <p:nvPr>
            <p:ph type="title" idx="4294967295"/>
          </p:nvPr>
        </p:nvSpPr>
        <p:spPr>
          <a:xfrm>
            <a:off x="528320" y="0"/>
            <a:ext cx="8727440" cy="1325563"/>
          </a:xfrm>
        </p:spPr>
        <p:txBody>
          <a:bodyPr/>
          <a:lstStyle/>
          <a:p>
            <a:r>
              <a:rPr lang="en-US" sz="2800" dirty="0">
                <a:latin typeface="+mn-lt"/>
              </a:rPr>
              <a:t>The Consultant / Vendor view  </a:t>
            </a:r>
            <a:br>
              <a:rPr lang="en-US" sz="2800" dirty="0">
                <a:latin typeface="+mn-lt"/>
              </a:rPr>
            </a:br>
            <a:r>
              <a:rPr lang="en-US" sz="2800" dirty="0">
                <a:latin typeface="+mn-lt"/>
              </a:rPr>
              <a:t/>
            </a:r>
            <a:br>
              <a:rPr lang="en-US" sz="2800" dirty="0">
                <a:latin typeface="+mn-lt"/>
              </a:rPr>
            </a:br>
            <a:r>
              <a:rPr lang="en-US" sz="1600" dirty="0">
                <a:latin typeface="+mn-lt"/>
              </a:rPr>
              <a:t>This is what the consultant/ vendor would receive, they would then complete their areas on the payee cert. form. The consultant/ vendor clicks finish and then it is complete. </a:t>
            </a:r>
          </a:p>
        </p:txBody>
      </p:sp>
      <p:pic>
        <p:nvPicPr>
          <p:cNvPr id="11" name="Content Placeholder 8">
            <a:extLst>
              <a:ext uri="{FF2B5EF4-FFF2-40B4-BE49-F238E27FC236}">
                <a16:creationId xmlns:a16="http://schemas.microsoft.com/office/drawing/2014/main" id="{E6F67B08-271C-9429-9C60-25C10D0E1563}"/>
              </a:ext>
            </a:extLst>
          </p:cNvPr>
          <p:cNvPicPr>
            <a:picLocks noChangeAspect="1"/>
          </p:cNvPicPr>
          <p:nvPr/>
        </p:nvPicPr>
        <p:blipFill>
          <a:blip r:embed="rId2"/>
          <a:stretch>
            <a:fillRect/>
          </a:stretch>
        </p:blipFill>
        <p:spPr>
          <a:xfrm>
            <a:off x="93908" y="1533445"/>
            <a:ext cx="4892464" cy="2293819"/>
          </a:xfrm>
          <a:prstGeom prst="rect">
            <a:avLst/>
          </a:prstGeom>
        </p:spPr>
      </p:pic>
      <p:pic>
        <p:nvPicPr>
          <p:cNvPr id="13" name="Picture 12">
            <a:extLst>
              <a:ext uri="{FF2B5EF4-FFF2-40B4-BE49-F238E27FC236}">
                <a16:creationId xmlns:a16="http://schemas.microsoft.com/office/drawing/2014/main" id="{E594624B-065C-97A9-A05E-5EADCD09B583}"/>
              </a:ext>
            </a:extLst>
          </p:cNvPr>
          <p:cNvPicPr>
            <a:picLocks noChangeAspect="1"/>
          </p:cNvPicPr>
          <p:nvPr/>
        </p:nvPicPr>
        <p:blipFill>
          <a:blip r:embed="rId3"/>
          <a:stretch>
            <a:fillRect/>
          </a:stretch>
        </p:blipFill>
        <p:spPr>
          <a:xfrm>
            <a:off x="93908" y="3827264"/>
            <a:ext cx="6118212" cy="1473310"/>
          </a:xfrm>
          <a:prstGeom prst="rect">
            <a:avLst/>
          </a:prstGeom>
        </p:spPr>
      </p:pic>
      <p:pic>
        <p:nvPicPr>
          <p:cNvPr id="15" name="Picture 14">
            <a:extLst>
              <a:ext uri="{FF2B5EF4-FFF2-40B4-BE49-F238E27FC236}">
                <a16:creationId xmlns:a16="http://schemas.microsoft.com/office/drawing/2014/main" id="{28BEB11B-FA2A-4ED4-1CB4-5E49560A2C9A}"/>
              </a:ext>
            </a:extLst>
          </p:cNvPr>
          <p:cNvPicPr>
            <a:picLocks noChangeAspect="1"/>
          </p:cNvPicPr>
          <p:nvPr/>
        </p:nvPicPr>
        <p:blipFill>
          <a:blip r:embed="rId4"/>
          <a:stretch>
            <a:fillRect/>
          </a:stretch>
        </p:blipFill>
        <p:spPr>
          <a:xfrm>
            <a:off x="6575719" y="1732774"/>
            <a:ext cx="3706201" cy="3161382"/>
          </a:xfrm>
          <a:prstGeom prst="rect">
            <a:avLst/>
          </a:prstGeom>
        </p:spPr>
      </p:pic>
      <p:pic>
        <p:nvPicPr>
          <p:cNvPr id="17" name="Picture 16">
            <a:extLst>
              <a:ext uri="{FF2B5EF4-FFF2-40B4-BE49-F238E27FC236}">
                <a16:creationId xmlns:a16="http://schemas.microsoft.com/office/drawing/2014/main" id="{CC9E1315-0A3C-834D-3DF5-45F3D3DCCB73}"/>
              </a:ext>
            </a:extLst>
          </p:cNvPr>
          <p:cNvPicPr>
            <a:picLocks noChangeAspect="1"/>
          </p:cNvPicPr>
          <p:nvPr/>
        </p:nvPicPr>
        <p:blipFill>
          <a:blip r:embed="rId5"/>
          <a:stretch>
            <a:fillRect/>
          </a:stretch>
        </p:blipFill>
        <p:spPr>
          <a:xfrm>
            <a:off x="6575719" y="4345531"/>
            <a:ext cx="3990681" cy="2329695"/>
          </a:xfrm>
          <a:prstGeom prst="rect">
            <a:avLst/>
          </a:prstGeom>
        </p:spPr>
      </p:pic>
    </p:spTree>
    <p:extLst>
      <p:ext uri="{BB962C8B-B14F-4D97-AF65-F5344CB8AC3E}">
        <p14:creationId xmlns:p14="http://schemas.microsoft.com/office/powerpoint/2010/main" val="37806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F7D6-4D8C-2226-4CB3-A4C29A692328}"/>
              </a:ext>
            </a:extLst>
          </p:cNvPr>
          <p:cNvSpPr>
            <a:spLocks noGrp="1"/>
          </p:cNvSpPr>
          <p:nvPr>
            <p:ph type="title"/>
          </p:nvPr>
        </p:nvSpPr>
        <p:spPr>
          <a:xfrm>
            <a:off x="289560" y="630739"/>
            <a:ext cx="9189720" cy="1250315"/>
          </a:xfrm>
        </p:spPr>
        <p:txBody>
          <a:bodyPr/>
          <a:lstStyle/>
          <a:p>
            <a:r>
              <a:rPr lang="en-US" sz="3200" dirty="0">
                <a:latin typeface="+mn-lt"/>
              </a:rPr>
              <a:t>The Final Approver (Department Head/ Supervisor )</a:t>
            </a:r>
            <a:br>
              <a:rPr lang="en-US" sz="3200" dirty="0">
                <a:latin typeface="+mn-lt"/>
              </a:rPr>
            </a:br>
            <a:r>
              <a:rPr lang="en-US" sz="3200" dirty="0">
                <a:latin typeface="+mn-lt"/>
              </a:rPr>
              <a:t/>
            </a:r>
            <a:br>
              <a:rPr lang="en-US" sz="3200" dirty="0">
                <a:latin typeface="+mn-lt"/>
              </a:rPr>
            </a:br>
            <a:r>
              <a:rPr lang="en-US" sz="1800" dirty="0">
                <a:latin typeface="+mn-lt"/>
              </a:rPr>
              <a:t>Your department head will receive this email to review the document, they sign the payee certificate, and it then is rerouted back to you.  </a:t>
            </a:r>
            <a:br>
              <a:rPr lang="en-US" sz="1800" dirty="0">
                <a:latin typeface="+mn-lt"/>
              </a:rPr>
            </a:br>
            <a:endParaRPr lang="en-US" sz="1800" dirty="0">
              <a:latin typeface="+mn-lt"/>
            </a:endParaRPr>
          </a:p>
        </p:txBody>
      </p:sp>
      <p:pic>
        <p:nvPicPr>
          <p:cNvPr id="4" name="Content Placeholder 3">
            <a:extLst>
              <a:ext uri="{FF2B5EF4-FFF2-40B4-BE49-F238E27FC236}">
                <a16:creationId xmlns:a16="http://schemas.microsoft.com/office/drawing/2014/main" id="{FB33EDA9-1117-7C9F-B514-A6638D91B5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3274647"/>
            <a:ext cx="5826760" cy="1342757"/>
          </a:xfrm>
          <a:prstGeom prst="rect">
            <a:avLst/>
          </a:prstGeom>
          <a:noFill/>
          <a:ln>
            <a:noFill/>
          </a:ln>
        </p:spPr>
      </p:pic>
      <p:pic>
        <p:nvPicPr>
          <p:cNvPr id="5" name="Picture 4">
            <a:extLst>
              <a:ext uri="{FF2B5EF4-FFF2-40B4-BE49-F238E27FC236}">
                <a16:creationId xmlns:a16="http://schemas.microsoft.com/office/drawing/2014/main" id="{67F752B0-1AE8-B885-3BCF-BA9D419F0106}"/>
              </a:ext>
            </a:extLst>
          </p:cNvPr>
          <p:cNvPicPr>
            <a:picLocks noChangeAspect="1"/>
          </p:cNvPicPr>
          <p:nvPr/>
        </p:nvPicPr>
        <p:blipFill>
          <a:blip r:embed="rId3"/>
          <a:stretch>
            <a:fillRect/>
          </a:stretch>
        </p:blipFill>
        <p:spPr>
          <a:xfrm>
            <a:off x="100133" y="2515736"/>
            <a:ext cx="4534293" cy="3086367"/>
          </a:xfrm>
          <a:prstGeom prst="rect">
            <a:avLst/>
          </a:prstGeom>
        </p:spPr>
      </p:pic>
    </p:spTree>
    <p:extLst>
      <p:ext uri="{BB962C8B-B14F-4D97-AF65-F5344CB8AC3E}">
        <p14:creationId xmlns:p14="http://schemas.microsoft.com/office/powerpoint/2010/main" val="388518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A644-7308-33B4-2C70-6FD7AFA3D8AA}"/>
              </a:ext>
            </a:extLst>
          </p:cNvPr>
          <p:cNvSpPr>
            <a:spLocks noGrp="1"/>
          </p:cNvSpPr>
          <p:nvPr>
            <p:ph type="title"/>
          </p:nvPr>
        </p:nvSpPr>
        <p:spPr>
          <a:xfrm>
            <a:off x="440629" y="0"/>
            <a:ext cx="10515600" cy="1325563"/>
          </a:xfrm>
        </p:spPr>
        <p:txBody>
          <a:bodyPr/>
          <a:lstStyle/>
          <a:p>
            <a:r>
              <a:rPr lang="en-US" sz="2800" dirty="0">
                <a:latin typeface="+mn-lt"/>
              </a:rPr>
              <a:t>                              Final view of the Power form </a:t>
            </a:r>
            <a:br>
              <a:rPr lang="en-US" sz="2800" dirty="0">
                <a:latin typeface="+mn-lt"/>
              </a:rPr>
            </a:br>
            <a:r>
              <a:rPr lang="en-US" sz="2800" dirty="0">
                <a:latin typeface="+mn-lt"/>
              </a:rPr>
              <a:t/>
            </a:r>
            <a:br>
              <a:rPr lang="en-US" sz="2800" dirty="0">
                <a:latin typeface="+mn-lt"/>
              </a:rPr>
            </a:br>
            <a:r>
              <a:rPr lang="en-US" sz="2800" dirty="0">
                <a:latin typeface="+mn-lt"/>
              </a:rPr>
              <a:t>                   </a:t>
            </a:r>
            <a:r>
              <a:rPr lang="en-US" sz="1600" dirty="0">
                <a:latin typeface="+mn-lt"/>
              </a:rPr>
              <a:t>You will receive the email below stating to view the completed document. </a:t>
            </a:r>
          </a:p>
        </p:txBody>
      </p:sp>
      <p:pic>
        <p:nvPicPr>
          <p:cNvPr id="5" name="Content Placeholder 4">
            <a:extLst>
              <a:ext uri="{FF2B5EF4-FFF2-40B4-BE49-F238E27FC236}">
                <a16:creationId xmlns:a16="http://schemas.microsoft.com/office/drawing/2014/main" id="{A00885F8-182B-7AF8-3FA1-47E526DC43E8}"/>
              </a:ext>
            </a:extLst>
          </p:cNvPr>
          <p:cNvPicPr>
            <a:picLocks noGrp="1" noChangeAspect="1"/>
          </p:cNvPicPr>
          <p:nvPr>
            <p:ph idx="1"/>
          </p:nvPr>
        </p:nvPicPr>
        <p:blipFill>
          <a:blip r:embed="rId2"/>
          <a:stretch>
            <a:fillRect/>
          </a:stretch>
        </p:blipFill>
        <p:spPr>
          <a:xfrm>
            <a:off x="2363558" y="1438350"/>
            <a:ext cx="4682238" cy="4351338"/>
          </a:xfrm>
        </p:spPr>
      </p:pic>
    </p:spTree>
    <p:extLst>
      <p:ext uri="{BB962C8B-B14F-4D97-AF65-F5344CB8AC3E}">
        <p14:creationId xmlns:p14="http://schemas.microsoft.com/office/powerpoint/2010/main" val="22784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12" y="725624"/>
            <a:ext cx="3700849" cy="466897"/>
          </a:xfrm>
        </p:spPr>
        <p:txBody>
          <a:bodyPr/>
          <a:lstStyle/>
          <a:p>
            <a:pPr algn="ctr"/>
            <a:r>
              <a:rPr lang="en-US" sz="1200" b="1" dirty="0">
                <a:latin typeface="+mn-lt"/>
                <a:cs typeface="Calibri Light" panose="020F0302020204030204" pitchFamily="34" charset="0"/>
              </a:rPr>
              <a:t>PAYEE CERTIFICATION POWER FORM</a:t>
            </a:r>
            <a:r>
              <a:rPr lang="en-US" sz="1200" dirty="0">
                <a:latin typeface="Calibri Light" panose="020F0302020204030204" pitchFamily="34" charset="0"/>
                <a:cs typeface="Calibri Light" panose="020F0302020204030204" pitchFamily="34" charset="0"/>
              </a:rPr>
              <a:t> </a:t>
            </a:r>
            <a:endParaRPr lang="en-US" sz="1200" dirty="0"/>
          </a:p>
        </p:txBody>
      </p:sp>
      <p:sp>
        <p:nvSpPr>
          <p:cNvPr id="3" name="Content Placeholder 2"/>
          <p:cNvSpPr>
            <a:spLocks noGrp="1"/>
          </p:cNvSpPr>
          <p:nvPr>
            <p:ph idx="1"/>
          </p:nvPr>
        </p:nvSpPr>
        <p:spPr>
          <a:xfrm>
            <a:off x="6115594" y="1253828"/>
            <a:ext cx="4713771" cy="4689772"/>
          </a:xfrm>
        </p:spPr>
        <p:txBody>
          <a:bodyPr/>
          <a:lstStyle/>
          <a:p>
            <a:pPr marL="0" indent="0">
              <a:spcBef>
                <a:spcPts val="500"/>
              </a:spcBef>
              <a:buNone/>
            </a:pPr>
            <a:r>
              <a:rPr lang="en-US" sz="1300" dirty="0"/>
              <a:t>This form needs to be completed for sole proprietors, single-member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a:t>
            </a:r>
            <a:r>
              <a:rPr lang="en-US" sz="1300" dirty="0">
                <a:solidFill>
                  <a:schemeClr val="accent4">
                    <a:lumMod val="50000"/>
                  </a:schemeClr>
                </a:solidFill>
                <a:hlinkClick r:id="rId3">
                  <a:extLst>
                    <a:ext uri="{A12FA001-AC4F-418D-AE19-62706E023703}">
                      <ahyp:hlinkClr xmlns:ahyp="http://schemas.microsoft.com/office/drawing/2018/hyperlinkcolor" xmlns="" val="tx"/>
                    </a:ext>
                  </a:extLst>
                </a:hlinkClick>
              </a:rPr>
              <a:t>Glacier packet </a:t>
            </a:r>
            <a:r>
              <a:rPr lang="en-US" sz="1300" dirty="0"/>
              <a:t>should be included. </a:t>
            </a:r>
          </a:p>
          <a:p>
            <a:pPr marL="0" indent="0">
              <a:spcBef>
                <a:spcPts val="500"/>
              </a:spcBef>
              <a:buNone/>
            </a:pPr>
            <a:r>
              <a:rPr lang="en-US" sz="1300" dirty="0"/>
              <a:t>The information provided by the Payee is used to confirm all information is updated in the Tax Department in the SAP accounting system prior to processing payment.</a:t>
            </a:r>
          </a:p>
          <a:p>
            <a:pPr marL="0" indent="0">
              <a:spcBef>
                <a:spcPts val="500"/>
              </a:spcBef>
              <a:buNone/>
            </a:pPr>
            <a:r>
              <a:rPr lang="en-US" sz="1300" dirty="0"/>
              <a:t>When putting in the email addresses of employees, it is best to use: </a:t>
            </a:r>
            <a:r>
              <a:rPr lang="en-US" sz="1300" dirty="0">
                <a:solidFill>
                  <a:schemeClr val="accent4">
                    <a:lumMod val="50000"/>
                  </a:schemeClr>
                </a:solidFill>
              </a:rPr>
              <a:t>…..@purdue.edu </a:t>
            </a:r>
          </a:p>
          <a:p>
            <a:pPr marL="0" indent="0">
              <a:spcBef>
                <a:spcPts val="500"/>
              </a:spcBef>
              <a:buNone/>
            </a:pPr>
            <a:r>
              <a:rPr lang="en-US" sz="1300" dirty="0">
                <a:solidFill>
                  <a:schemeClr val="accent4">
                    <a:lumMod val="50000"/>
                  </a:schemeClr>
                </a:solidFill>
              </a:rPr>
              <a:t>*The </a:t>
            </a:r>
            <a:r>
              <a:rPr lang="en-US" sz="1300" dirty="0" err="1">
                <a:solidFill>
                  <a:schemeClr val="accent4">
                    <a:lumMod val="50000"/>
                  </a:schemeClr>
                </a:solidFill>
              </a:rPr>
              <a:t>Docusign</a:t>
            </a:r>
            <a:r>
              <a:rPr lang="en-US" sz="1300" dirty="0">
                <a:solidFill>
                  <a:schemeClr val="accent4">
                    <a:lumMod val="50000"/>
                  </a:schemeClr>
                </a:solidFill>
              </a:rPr>
              <a:t> will appear in the email of the approver as:  </a:t>
            </a:r>
            <a:r>
              <a:rPr lang="en-US" sz="1300" dirty="0">
                <a:solidFill>
                  <a:schemeClr val="accent4">
                    <a:lumMod val="50000"/>
                  </a:schemeClr>
                </a:solidFill>
                <a:hlinkClick r:id="rId4">
                  <a:extLst>
                    <a:ext uri="{A12FA001-AC4F-418D-AE19-62706E023703}">
                      <ahyp:hlinkClr xmlns:ahyp="http://schemas.microsoft.com/office/drawing/2018/hyperlinkcolor" xmlns="" val="tx"/>
                    </a:ext>
                  </a:extLst>
                </a:hlinkClick>
              </a:rPr>
              <a:t>Docusign@purdue.edu</a:t>
            </a:r>
            <a:endParaRPr lang="en-US" sz="1300" dirty="0">
              <a:solidFill>
                <a:schemeClr val="accent4">
                  <a:lumMod val="50000"/>
                </a:schemeClr>
              </a:solidFill>
            </a:endParaRPr>
          </a:p>
          <a:p>
            <a:pPr marL="0" indent="0">
              <a:spcBef>
                <a:spcPts val="500"/>
              </a:spcBef>
              <a:buNone/>
            </a:pPr>
            <a:r>
              <a:rPr lang="en-US" sz="1300" dirty="0"/>
              <a:t>The GL will be placed on the Payee Certification Form by the Account Coordinator – </a:t>
            </a:r>
            <a:r>
              <a:rPr lang="en-US" sz="1300" b="1" dirty="0"/>
              <a:t>DO NOT </a:t>
            </a:r>
            <a:r>
              <a:rPr lang="en-US" sz="1300" dirty="0"/>
              <a:t>complete this area! Consult your Account Coordinator on how to add a text box for them to complete this information.</a:t>
            </a:r>
          </a:p>
          <a:p>
            <a:pPr marL="0" indent="0">
              <a:spcBef>
                <a:spcPts val="500"/>
              </a:spcBef>
              <a:buNone/>
            </a:pPr>
            <a:r>
              <a:rPr lang="fr-FR" sz="1300" u="sng" dirty="0">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xmlns="" val="tx"/>
                    </a:ext>
                  </a:extLst>
                </a:hlinkClick>
              </a:rPr>
              <a:t>https://PowerForm </a:t>
            </a:r>
            <a:r>
              <a:rPr lang="fr-FR" sz="1300" u="sng" dirty="0" err="1">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xmlns="" val="tx"/>
                    </a:ext>
                  </a:extLst>
                </a:hlinkClick>
              </a:rPr>
              <a:t>Payee</a:t>
            </a:r>
            <a:r>
              <a:rPr lang="fr-FR" sz="1300" u="sng" dirty="0">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xmlns="" val="tx"/>
                    </a:ext>
                  </a:extLst>
                </a:hlinkClick>
              </a:rPr>
              <a:t> Certification.docusign.net</a:t>
            </a:r>
            <a:endParaRPr lang="en-US" sz="1300" u="sng" dirty="0">
              <a:solidFill>
                <a:schemeClr val="accent4">
                  <a:lumMod val="50000"/>
                </a:schemeClr>
              </a:solidFill>
              <a:ea typeface="Calibri" panose="020F0502020204030204" pitchFamily="34" charset="0"/>
            </a:endParaRPr>
          </a:p>
          <a:p>
            <a:pPr marL="0" indent="0">
              <a:spcBef>
                <a:spcPts val="500"/>
              </a:spcBef>
              <a:buNone/>
            </a:pPr>
            <a:r>
              <a:rPr lang="en-US" sz="1300" dirty="0"/>
              <a:t>When NOT using the Power Form Process, the Payee Certification Form is to either be handwritten or all typed. </a:t>
            </a: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28</a:t>
            </a:fld>
            <a:endParaRPr lang="en-US" sz="1200" dirty="0">
              <a:solidFill>
                <a:schemeClr val="tx1"/>
              </a:solidFill>
            </a:endParaRPr>
          </a:p>
        </p:txBody>
      </p:sp>
      <p:pic>
        <p:nvPicPr>
          <p:cNvPr id="5" name="Content Placeholder 11" title="Payee Certification Form"/>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0" y="1"/>
            <a:ext cx="6115594" cy="63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868299" y="1027906"/>
            <a:ext cx="3840892" cy="4351338"/>
          </a:xfrm>
        </p:spPr>
        <p:txBody>
          <a:bodyPr/>
          <a:lstStyle/>
          <a:p>
            <a:pPr marL="0" indent="0">
              <a:buNone/>
            </a:pPr>
            <a:endParaRPr lang="en-US" sz="1600" b="1" u="sng" dirty="0"/>
          </a:p>
          <a:p>
            <a:pPr marL="0" indent="0">
              <a:buNone/>
            </a:pPr>
            <a:r>
              <a:rPr lang="en-US" sz="1600" dirty="0">
                <a:latin typeface="+mj-lt"/>
              </a:rPr>
              <a:t>If for some reason the student and/or individual cannot or is not capable of completing parts of the Sub-W9 on their own, they may give you the information and you may do it for them under one of the listed extenuating circumstances. </a:t>
            </a:r>
            <a:r>
              <a:rPr lang="en-US" sz="1600" b="1" dirty="0">
                <a:latin typeface="+mj-lt"/>
              </a:rPr>
              <a:t>HOWEVER, YOU MAY NOT SIGN THE SUB-9 ON THEIR BEHALF</a:t>
            </a:r>
            <a:r>
              <a:rPr lang="en-US" sz="1600" dirty="0">
                <a:latin typeface="+mj-lt"/>
              </a:rPr>
              <a:t>. Please remember, by utilizing this form, you are taking responsibility that the information contained herein is correct as given to you by the vendor. </a:t>
            </a:r>
            <a:endParaRPr lang="en-US" sz="1600" b="1" u="sng" dirty="0">
              <a:latin typeface="+mj-lt"/>
            </a:endParaRPr>
          </a:p>
          <a:p>
            <a:pPr marL="0" indent="0">
              <a:buNone/>
            </a:pPr>
            <a:endParaRPr lang="en-US" sz="16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pic>
        <p:nvPicPr>
          <p:cNvPr id="5" name="Picture 4" title="Accounts Payable Procedure">
            <a:extLst>
              <a:ext uri="{FF2B5EF4-FFF2-40B4-BE49-F238E27FC236}">
                <a16:creationId xmlns:a16="http://schemas.microsoft.com/office/drawing/2014/main" id="{B6809CE2-F24A-4ECD-B64C-CCF7094F02F0}"/>
              </a:ext>
            </a:extLst>
          </p:cNvPr>
          <p:cNvPicPr>
            <a:picLocks noChangeAspect="1"/>
          </p:cNvPicPr>
          <p:nvPr/>
        </p:nvPicPr>
        <p:blipFill>
          <a:blip r:embed="rId2"/>
          <a:stretch>
            <a:fillRect/>
          </a:stretch>
        </p:blipFill>
        <p:spPr>
          <a:xfrm>
            <a:off x="0" y="-8878"/>
            <a:ext cx="6533965" cy="6367074"/>
          </a:xfrm>
          <a:prstGeom prst="rect">
            <a:avLst/>
          </a:prstGeom>
        </p:spPr>
      </p:pic>
    </p:spTree>
    <p:extLst>
      <p:ext uri="{BB962C8B-B14F-4D97-AF65-F5344CB8AC3E}">
        <p14:creationId xmlns:p14="http://schemas.microsoft.com/office/powerpoint/2010/main" val="175401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64" y="373717"/>
            <a:ext cx="10515600" cy="541037"/>
          </a:xfrm>
        </p:spPr>
        <p:txBody>
          <a:bodyPr/>
          <a:lstStyle/>
          <a:p>
            <a:r>
              <a:rPr lang="en-US" b="1" dirty="0"/>
              <a:t>Agenda</a:t>
            </a:r>
            <a:endParaRPr lang="en-US" dirty="0"/>
          </a:p>
        </p:txBody>
      </p:sp>
      <p:sp>
        <p:nvSpPr>
          <p:cNvPr id="5" name="Content Placeholder 4"/>
          <p:cNvSpPr>
            <a:spLocks noGrp="1"/>
          </p:cNvSpPr>
          <p:nvPr>
            <p:ph sz="half" idx="1"/>
          </p:nvPr>
        </p:nvSpPr>
        <p:spPr>
          <a:xfrm>
            <a:off x="838200" y="1021492"/>
            <a:ext cx="4926106" cy="532988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9,10,11– INVOICE – Due Diligence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12,13,14–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15,16– Cyber Threats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Important Key Factors When Updating Vendors!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 </a:t>
            </a:r>
            <a:r>
              <a:rPr lang="en-US" sz="1200" b="1" u="sng" dirty="0">
                <a:solidFill>
                  <a:schemeClr val="accent4">
                    <a:lumMod val="75000"/>
                  </a:schemeClr>
                </a:solidFill>
                <a:latin typeface="+mj-lt"/>
                <a:cs typeface="Calibri" panose="020F0502020204030204" pitchFamily="34" charset="0"/>
              </a:rPr>
              <a:t>SECTION TWO – FORMS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 Electronic Signature</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 28– Payee Certification Form (Power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29 – Outside Entity Exception Form</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ACH Form</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32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33–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34– Prospective Employee Reimbursement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35 –One-Time Vendor Spreadsheet – Excel Format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36,37,38 - One-Time Vendor 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 </a:t>
            </a:r>
            <a:r>
              <a:rPr lang="en-US" sz="1200" b="1" u="sng" dirty="0">
                <a:solidFill>
                  <a:schemeClr val="accent4">
                    <a:lumMod val="75000"/>
                  </a:schemeClr>
                </a:solidFill>
                <a:latin typeface="+mj-lt"/>
                <a:cs typeface="Calibri" panose="020F0502020204030204" pitchFamily="34" charset="0"/>
              </a:rPr>
              <a:t>SECTION FOUR – OTHER PAYMENTS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–Nonresident Alien Payments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–Glacier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42– “Other” Payments Training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43 -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44–  Non-Employee/Employee Reimbursement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45 – CASH ADVANCE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46 -</a:t>
            </a:r>
            <a:r>
              <a:rPr lang="en-US" sz="1200" b="1" u="sng" dirty="0">
                <a:solidFill>
                  <a:schemeClr val="accent4">
                    <a:lumMod val="75000"/>
                  </a:schemeClr>
                </a:solidFill>
                <a:latin typeface="+mj-lt"/>
                <a:cs typeface="Calibri" panose="020F0502020204030204" pitchFamily="34" charset="0"/>
              </a:rPr>
              <a:t>  SECTION FIVE  -  </a:t>
            </a:r>
            <a:r>
              <a:rPr lang="en-US" sz="1200" b="1" u="sng" dirty="0">
                <a:solidFill>
                  <a:schemeClr val="accent4">
                    <a:lumMod val="75000"/>
                  </a:schemeClr>
                </a:solidFill>
                <a:latin typeface="+mj-lt"/>
                <a:cs typeface="72 Black" panose="020B0A04030603020204" pitchFamily="34" charset="0"/>
              </a:rPr>
              <a:t>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47 through 57 – Accounts Payable Payment Processing Charts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58,59,60  – Accounts Payable Website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61 – Things to Remember/Special Thanks/ Web Site / Email Address </a:t>
            </a:r>
          </a:p>
          <a:p>
            <a:pPr marL="0" indent="0" defTabSz="676656">
              <a:lnSpc>
                <a:spcPct val="107000"/>
              </a:lnSpc>
              <a:spcBef>
                <a:spcPts val="740"/>
              </a:spcBef>
              <a:buNone/>
            </a:pPr>
            <a:endParaRPr lang="en-US" sz="1200" b="1" dirty="0">
              <a:solidFill>
                <a:prstClr val="black"/>
              </a:solidFill>
              <a:latin typeface="+mj-lt"/>
              <a:cs typeface="Calibri Light" panose="020F0302020204030204" pitchFamily="34" charset="0"/>
            </a:endParaRP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232" y="637891"/>
            <a:ext cx="2028568" cy="343329"/>
          </a:xfrm>
        </p:spPr>
        <p:txBody>
          <a:bodyPr/>
          <a:lstStyle/>
          <a:p>
            <a:r>
              <a:rPr lang="en-US" sz="2000" dirty="0"/>
              <a:t> </a:t>
            </a:r>
            <a:r>
              <a:rPr lang="en-US" sz="2000" b="1" dirty="0"/>
              <a:t>Substitute  W-9</a:t>
            </a:r>
            <a:endParaRPr lang="en-US" sz="2000" dirty="0"/>
          </a:p>
        </p:txBody>
      </p:sp>
      <p:sp>
        <p:nvSpPr>
          <p:cNvPr id="3" name="Content Placeholder 2"/>
          <p:cNvSpPr>
            <a:spLocks noGrp="1"/>
          </p:cNvSpPr>
          <p:nvPr>
            <p:ph idx="1"/>
          </p:nvPr>
        </p:nvSpPr>
        <p:spPr>
          <a:xfrm>
            <a:off x="5601810" y="1075990"/>
            <a:ext cx="5060272" cy="5613142"/>
          </a:xfrm>
        </p:spPr>
        <p:txBody>
          <a:bodyPr/>
          <a:lstStyle/>
          <a:p>
            <a:pPr marL="0" indent="0">
              <a:buNone/>
            </a:pPr>
            <a:r>
              <a:rPr lang="en-US" sz="1300" dirty="0"/>
              <a:t>This form is necessary for all new or changes to, a current individual or sole proprietor, or single-member LLC. This form is to be completed exclusively by the vendor. </a:t>
            </a:r>
          </a:p>
          <a:p>
            <a:pPr marL="0" indent="0">
              <a:buNone/>
            </a:pPr>
            <a:r>
              <a:rPr lang="en-US" sz="1300" dirty="0"/>
              <a:t>We NEED to have a Banking Phone Number from the Vendor! This area may not be omitted.</a:t>
            </a:r>
          </a:p>
          <a:p>
            <a:pPr marL="0" indent="0">
              <a:buNone/>
            </a:pPr>
            <a:r>
              <a:rPr lang="en-US" sz="1300" b="1" dirty="0"/>
              <a:t>The Vendor needs to complete the following :</a:t>
            </a:r>
          </a:p>
          <a:p>
            <a:pPr marL="342900" indent="-342900">
              <a:buAutoNum type="arabicPeriod"/>
            </a:pPr>
            <a:r>
              <a:rPr lang="en-US" sz="1300" dirty="0"/>
              <a:t>Taxpayer Information </a:t>
            </a:r>
          </a:p>
          <a:p>
            <a:pPr marL="342900" indent="-342900">
              <a:buAutoNum type="arabicPeriod"/>
            </a:pPr>
            <a:r>
              <a:rPr lang="en-US" sz="1300" dirty="0"/>
              <a:t>Taxpayer Identification Number </a:t>
            </a:r>
          </a:p>
          <a:p>
            <a:pPr marL="342900" indent="-342900">
              <a:buAutoNum type="arabicPeriod"/>
            </a:pPr>
            <a:r>
              <a:rPr lang="en-US" sz="1300" dirty="0"/>
              <a:t>Business Type </a:t>
            </a:r>
          </a:p>
          <a:p>
            <a:pPr marL="342900" indent="-342900">
              <a:buAutoNum type="arabicPeriod"/>
            </a:pPr>
            <a:r>
              <a:rPr lang="en-US" sz="1300" dirty="0"/>
              <a:t>Citizenship</a:t>
            </a:r>
          </a:p>
          <a:p>
            <a:pPr marL="342900" indent="-342900">
              <a:buAutoNum type="arabicPeriod"/>
            </a:pPr>
            <a:r>
              <a:rPr lang="en-US" sz="1300" dirty="0"/>
              <a:t>Purdue University –Related Disclosures </a:t>
            </a:r>
          </a:p>
          <a:p>
            <a:pPr marL="342900" indent="-342900">
              <a:buAutoNum type="arabicPeriod"/>
            </a:pPr>
            <a:r>
              <a:rPr lang="en-US" sz="1300" dirty="0"/>
              <a:t>Payment method </a:t>
            </a:r>
          </a:p>
          <a:p>
            <a:pPr marL="0" indent="0">
              <a:spcBef>
                <a:spcPts val="300"/>
              </a:spcBef>
              <a:buNone/>
            </a:pPr>
            <a:r>
              <a:rPr lang="en-US" sz="1300" dirty="0"/>
              <a:t>The information on this form is used to set up the vendor in the SAP accounting system. This form would be needed for current vendors if there is a change in their Citizenship,  Name, Address, TIN#, Banking Number, or Business Type.</a:t>
            </a:r>
          </a:p>
          <a:p>
            <a:pPr marL="0" indent="0">
              <a:spcBef>
                <a:spcPts val="300"/>
              </a:spcBef>
              <a:buNone/>
            </a:pPr>
            <a:r>
              <a:rPr lang="en-US" sz="1300" b="1" dirty="0"/>
              <a:t>Also, please be sure to work with your staff to advise that </a:t>
            </a:r>
            <a:r>
              <a:rPr lang="en-US" sz="1300" b="1" dirty="0">
                <a:solidFill>
                  <a:schemeClr val="accent4">
                    <a:lumMod val="50000"/>
                  </a:schemeClr>
                </a:solidFill>
              </a:rPr>
              <a:t>we can not RUSH payments to vendors</a:t>
            </a:r>
            <a:r>
              <a:rPr lang="en-US" sz="1300" b="1" dirty="0"/>
              <a:t>.</a:t>
            </a:r>
          </a:p>
          <a:p>
            <a:pPr marL="0" indent="0">
              <a:spcBef>
                <a:spcPts val="300"/>
              </a:spcBef>
              <a:buNone/>
            </a:pPr>
            <a:endParaRPr lang="en-US" sz="1300" b="1" dirty="0"/>
          </a:p>
          <a:p>
            <a:pPr marL="0" indent="0">
              <a:spcBef>
                <a:spcPts val="300"/>
              </a:spcBef>
              <a:buNone/>
            </a:pPr>
            <a:r>
              <a:rPr lang="en-US" sz="1300" dirty="0">
                <a:solidFill>
                  <a:schemeClr val="accent4">
                    <a:lumMod val="50000"/>
                  </a:schemeClr>
                </a:solidFill>
                <a:hlinkClick r:id="rId2">
                  <a:extLst>
                    <a:ext uri="{A12FA001-AC4F-418D-AE19-62706E023703}">
                      <ahyp:hlinkClr xmlns:ahyp="http://schemas.microsoft.com/office/drawing/2018/hyperlinkcolor" xmlns="" val="tx"/>
                    </a:ext>
                  </a:extLst>
                </a:hlinkClick>
              </a:rPr>
              <a:t>Substitute W-9</a:t>
            </a:r>
            <a:endParaRPr lang="en-US" sz="1300" dirty="0">
              <a:solidFill>
                <a:schemeClr val="accent4">
                  <a:lumMod val="50000"/>
                </a:schemeClr>
              </a:solidFill>
            </a:endParaRPr>
          </a:p>
          <a:p>
            <a:pPr marL="0" indent="0">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sp>
        <p:nvSpPr>
          <p:cNvPr id="6" name="Rectangle 5"/>
          <p:cNvSpPr/>
          <p:nvPr/>
        </p:nvSpPr>
        <p:spPr>
          <a:xfrm>
            <a:off x="5601810" y="6364403"/>
            <a:ext cx="6096000" cy="292388"/>
          </a:xfrm>
          <a:prstGeom prst="rect">
            <a:avLst/>
          </a:prstGeom>
        </p:spPr>
        <p:txBody>
          <a:bodyPr>
            <a:spAutoFit/>
          </a:bodyPr>
          <a:lstStyle/>
          <a:p>
            <a:r>
              <a:rPr lang="en-US" sz="1300" dirty="0">
                <a:solidFill>
                  <a:schemeClr val="accent4">
                    <a:lumMod val="50000"/>
                  </a:schemeClr>
                </a:solidFill>
              </a:rPr>
              <a:t>**No areas may be left blank on the form. This form may not be altered.</a:t>
            </a:r>
          </a:p>
        </p:txBody>
      </p:sp>
      <p:pic>
        <p:nvPicPr>
          <p:cNvPr id="11" name="Picture 10" descr="A close-up of a form&#10;&#10;Description automatically generated">
            <a:extLst>
              <a:ext uri="{FF2B5EF4-FFF2-40B4-BE49-F238E27FC236}">
                <a16:creationId xmlns:a16="http://schemas.microsoft.com/office/drawing/2014/main" id="{91C0A2DD-E395-5893-E846-9C30FB16B1A9}"/>
              </a:ext>
            </a:extLst>
          </p:cNvPr>
          <p:cNvPicPr>
            <a:picLocks noChangeAspect="1"/>
          </p:cNvPicPr>
          <p:nvPr/>
        </p:nvPicPr>
        <p:blipFill>
          <a:blip r:embed="rId3"/>
          <a:stretch>
            <a:fillRect/>
          </a:stretch>
        </p:blipFill>
        <p:spPr>
          <a:xfrm>
            <a:off x="93164" y="0"/>
            <a:ext cx="5300072" cy="6858000"/>
          </a:xfrm>
          <a:prstGeom prst="rect">
            <a:avLst/>
          </a:prstGeom>
        </p:spPr>
      </p:pic>
    </p:spTree>
    <p:extLst>
      <p:ext uri="{BB962C8B-B14F-4D97-AF65-F5344CB8AC3E}">
        <p14:creationId xmlns:p14="http://schemas.microsoft.com/office/powerpoint/2010/main" val="405788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583" y="807307"/>
            <a:ext cx="1155357" cy="446775"/>
          </a:xfrm>
        </p:spPr>
        <p:txBody>
          <a:bodyPr/>
          <a:lstStyle/>
          <a:p>
            <a:r>
              <a:rPr lang="en-US" sz="1800" b="1" dirty="0"/>
              <a:t>ACH Form</a:t>
            </a:r>
            <a:endParaRPr lang="en-US" sz="1800" dirty="0"/>
          </a:p>
        </p:txBody>
      </p:sp>
      <p:sp>
        <p:nvSpPr>
          <p:cNvPr id="3" name="Content Placeholder 2"/>
          <p:cNvSpPr>
            <a:spLocks noGrp="1"/>
          </p:cNvSpPr>
          <p:nvPr>
            <p:ph idx="1"/>
          </p:nvPr>
        </p:nvSpPr>
        <p:spPr>
          <a:xfrm>
            <a:off x="5616145" y="1477470"/>
            <a:ext cx="6444050" cy="4611085"/>
          </a:xfrm>
        </p:spPr>
        <p:txBody>
          <a:bodyPr/>
          <a:lstStyle/>
          <a:p>
            <a:pPr marL="0" indent="0">
              <a:lnSpc>
                <a:spcPct val="80000"/>
              </a:lnSpc>
              <a:spcBef>
                <a:spcPts val="200"/>
              </a:spcBef>
              <a:buNone/>
            </a:pPr>
            <a:r>
              <a:rPr lang="en-US" sz="1300" dirty="0"/>
              <a:t>This form is necessary for Electronic Funds Payments</a:t>
            </a:r>
            <a:r>
              <a:rPr lang="en-US" sz="1300" i="1" dirty="0"/>
              <a:t>. Accounts Payable can’t </a:t>
            </a:r>
          </a:p>
          <a:p>
            <a:pPr marL="0" indent="0">
              <a:lnSpc>
                <a:spcPct val="80000"/>
              </a:lnSpc>
              <a:spcBef>
                <a:spcPts val="200"/>
              </a:spcBef>
              <a:buNone/>
            </a:pPr>
            <a:r>
              <a:rPr lang="en-US" sz="1300" i="1" dirty="0"/>
              <a:t>accept the information written on an invoice as official banking information. </a:t>
            </a:r>
          </a:p>
          <a:p>
            <a:pPr marL="0" indent="0">
              <a:lnSpc>
                <a:spcPct val="80000"/>
              </a:lnSpc>
              <a:spcBef>
                <a:spcPts val="200"/>
              </a:spcBef>
              <a:buNone/>
            </a:pPr>
            <a:endParaRPr lang="en-US" sz="1300" i="1" dirty="0"/>
          </a:p>
          <a:p>
            <a:pPr marL="0" indent="0">
              <a:lnSpc>
                <a:spcPct val="80000"/>
              </a:lnSpc>
              <a:spcBef>
                <a:spcPts val="200"/>
              </a:spcBef>
              <a:buNone/>
            </a:pPr>
            <a:r>
              <a:rPr lang="en-US" sz="1300" b="1" dirty="0"/>
              <a:t>This form is used in conjunction with a W-9 Form </a:t>
            </a:r>
            <a:r>
              <a:rPr lang="en-US" sz="1300" dirty="0"/>
              <a:t>for non-personal payment vendors/payees.</a:t>
            </a:r>
          </a:p>
          <a:p>
            <a:pPr marL="0" indent="0">
              <a:lnSpc>
                <a:spcPct val="80000"/>
              </a:lnSpc>
              <a:spcBef>
                <a:spcPts val="200"/>
              </a:spcBef>
              <a:buNone/>
            </a:pPr>
            <a:r>
              <a:rPr lang="en-US" sz="1300" dirty="0"/>
              <a:t> An ACH is an electronic funds transfer. This method is less costly and safer than other methods of payment.</a:t>
            </a:r>
          </a:p>
          <a:p>
            <a:pPr marL="0" indent="0" algn="ctr">
              <a:lnSpc>
                <a:spcPct val="80000"/>
              </a:lnSpc>
              <a:spcBef>
                <a:spcPts val="200"/>
              </a:spcBef>
              <a:buNone/>
            </a:pPr>
            <a:endParaRPr lang="en-US" sz="1300" b="1" dirty="0"/>
          </a:p>
          <a:p>
            <a:pPr marL="0" indent="0" algn="ctr">
              <a:lnSpc>
                <a:spcPct val="80000"/>
              </a:lnSpc>
              <a:spcBef>
                <a:spcPts val="200"/>
              </a:spcBef>
              <a:buNone/>
            </a:pPr>
            <a:r>
              <a:rPr lang="en-US" sz="1300" b="1" dirty="0"/>
              <a:t>Instruction for ACH </a:t>
            </a:r>
          </a:p>
          <a:p>
            <a:pPr marL="342900" indent="-342900">
              <a:lnSpc>
                <a:spcPct val="80000"/>
              </a:lnSpc>
              <a:spcBef>
                <a:spcPts val="200"/>
              </a:spcBef>
              <a:buAutoNum type="arabicPeriod"/>
            </a:pPr>
            <a:r>
              <a:rPr lang="en-US" sz="1300" dirty="0"/>
              <a:t>The form is required for Direct Deposit payment. </a:t>
            </a:r>
          </a:p>
          <a:p>
            <a:pPr marL="342900" indent="-342900">
              <a:lnSpc>
                <a:spcPct val="80000"/>
              </a:lnSpc>
              <a:spcBef>
                <a:spcPts val="200"/>
              </a:spcBef>
              <a:buAutoNum type="arabicPeriod"/>
            </a:pPr>
            <a:r>
              <a:rPr lang="en-US" sz="13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This form is required if the vendor is a new vendor, or their banking or ACH has changed.</a:t>
            </a:r>
          </a:p>
          <a:p>
            <a:pPr marL="342900" indent="-342900">
              <a:lnSpc>
                <a:spcPct val="80000"/>
              </a:lnSpc>
              <a:spcBef>
                <a:spcPts val="200"/>
              </a:spcBef>
              <a:buAutoNum type="arabicPeriod"/>
            </a:pPr>
            <a:r>
              <a:rPr lang="en-US" sz="1300" dirty="0"/>
              <a:t>Check the box to indicate </a:t>
            </a:r>
            <a:r>
              <a:rPr lang="en-US" sz="1300" b="1" dirty="0"/>
              <a:t>NEW or CHANGE </a:t>
            </a:r>
          </a:p>
          <a:p>
            <a:pPr marL="342900" indent="-342900">
              <a:lnSpc>
                <a:spcPct val="80000"/>
              </a:lnSpc>
              <a:spcBef>
                <a:spcPts val="200"/>
              </a:spcBef>
              <a:buAutoNum type="arabicPeriod"/>
            </a:pPr>
            <a:r>
              <a:rPr lang="en-US" sz="1300" dirty="0"/>
              <a:t>Complete all of section one. Name, address, phone and email contact for remittance notification. </a:t>
            </a:r>
          </a:p>
          <a:p>
            <a:pPr marL="342900" indent="-342900">
              <a:lnSpc>
                <a:spcPct val="80000"/>
              </a:lnSpc>
              <a:spcBef>
                <a:spcPts val="200"/>
              </a:spcBef>
              <a:buAutoNum type="arabicPeriod"/>
            </a:pPr>
            <a:r>
              <a:rPr lang="en-US" sz="1300" dirty="0"/>
              <a:t>If a Change, the vendor must provide banking information that is on file at Purdue. </a:t>
            </a:r>
          </a:p>
          <a:p>
            <a:pPr marL="342900" indent="-342900">
              <a:lnSpc>
                <a:spcPct val="80000"/>
              </a:lnSpc>
              <a:spcBef>
                <a:spcPts val="200"/>
              </a:spcBef>
              <a:buAutoNum type="arabicPeriod"/>
            </a:pPr>
            <a:r>
              <a:rPr lang="en-US" sz="1300" dirty="0"/>
              <a:t>Section Two: ALL the information needs to be completed with the new account information. </a:t>
            </a:r>
            <a:endParaRPr lang="en-US" sz="1300" b="1" i="1" u="sng" dirty="0"/>
          </a:p>
          <a:p>
            <a:pPr marL="0" indent="0">
              <a:lnSpc>
                <a:spcPct val="80000"/>
              </a:lnSpc>
              <a:spcBef>
                <a:spcPts val="200"/>
              </a:spcBef>
              <a:buNone/>
            </a:pPr>
            <a:r>
              <a:rPr lang="en-US" sz="1300" b="1" i="1" u="sng" dirty="0"/>
              <a:t>REMINDER:</a:t>
            </a:r>
            <a:r>
              <a:rPr lang="en-US" sz="1300" b="1" dirty="0"/>
              <a:t>  </a:t>
            </a:r>
          </a:p>
          <a:p>
            <a:pPr marL="0" indent="0">
              <a:lnSpc>
                <a:spcPct val="80000"/>
              </a:lnSpc>
              <a:spcBef>
                <a:spcPts val="200"/>
              </a:spcBef>
              <a:buNone/>
            </a:pPr>
            <a:endParaRPr lang="en-US" sz="1300" b="1" dirty="0"/>
          </a:p>
          <a:p>
            <a:pPr marL="0" indent="0">
              <a:lnSpc>
                <a:spcPct val="80000"/>
              </a:lnSpc>
              <a:spcBef>
                <a:spcPts val="200"/>
              </a:spcBef>
              <a:buNone/>
            </a:pPr>
            <a:r>
              <a:rPr lang="en-US" sz="1300" b="1" dirty="0"/>
              <a:t>We NEED to have an </a:t>
            </a:r>
            <a:r>
              <a:rPr lang="en-US" sz="1300" b="1" dirty="0">
                <a:solidFill>
                  <a:schemeClr val="accent4">
                    <a:lumMod val="50000"/>
                  </a:schemeClr>
                </a:solidFill>
              </a:rPr>
              <a:t>EMAIL ADDRESS </a:t>
            </a:r>
            <a:r>
              <a:rPr lang="en-US" sz="1300" b="1" dirty="0"/>
              <a:t>to perform the following:  NEW/CHANGE vendor set up for BOTH corporation and individual.</a:t>
            </a:r>
          </a:p>
          <a:p>
            <a:pPr marL="0" indent="0">
              <a:lnSpc>
                <a:spcPct val="80000"/>
              </a:lnSpc>
              <a:spcBef>
                <a:spcPts val="200"/>
              </a:spcBef>
              <a:buNone/>
            </a:pPr>
            <a:r>
              <a:rPr lang="en-US" sz="1300" b="1" dirty="0">
                <a:solidFill>
                  <a:schemeClr val="accent4">
                    <a:lumMod val="50000"/>
                  </a:schemeClr>
                </a:solidFill>
              </a:rPr>
              <a:t>Even if the NEW/Change Vendor DOES NOT CHOOSE ACH/Direct Deposit Banking – An EMAIL ADDRESS &amp; VENDOR PHONE NUMBER ARE still REQUIRED to establish the vendor. </a:t>
            </a:r>
            <a:r>
              <a:rPr lang="en-US" sz="1300" b="1" dirty="0">
                <a:highlight>
                  <a:srgbClr val="FFFF00"/>
                </a:highlight>
              </a:rPr>
              <a:t> </a:t>
            </a:r>
            <a:r>
              <a:rPr lang="en-US" sz="1300" b="1" dirty="0">
                <a:solidFill>
                  <a:srgbClr val="FF0000"/>
                </a:solidFill>
                <a:highlight>
                  <a:srgbClr val="FFFF00"/>
                </a:highlight>
              </a:rPr>
              <a:t> </a:t>
            </a:r>
          </a:p>
          <a:p>
            <a:pPr marL="0" indent="0">
              <a:lnSpc>
                <a:spcPct val="80000"/>
              </a:lnSpc>
              <a:spcBef>
                <a:spcPts val="200"/>
              </a:spcBef>
              <a:buNone/>
            </a:pPr>
            <a:endParaRPr lang="en-US" sz="1300" b="1" i="1" u="sng" dirty="0"/>
          </a:p>
          <a:p>
            <a:pPr marL="0" indent="0">
              <a:lnSpc>
                <a:spcPct val="80000"/>
              </a:lnSpc>
              <a:spcBef>
                <a:spcPts val="200"/>
              </a:spcBef>
              <a:buNone/>
            </a:pPr>
            <a:r>
              <a:rPr lang="en-US" sz="1300" dirty="0">
                <a:solidFill>
                  <a:schemeClr val="accent4">
                    <a:lumMod val="50000"/>
                  </a:schemeClr>
                </a:solidFill>
                <a:hlinkClick r:id="rId2">
                  <a:extLst>
                    <a:ext uri="{A12FA001-AC4F-418D-AE19-62706E023703}">
                      <ahyp:hlinkClr xmlns:ahyp="http://schemas.microsoft.com/office/drawing/2018/hyperlinkcolor" xmlns="" val="tx"/>
                    </a:ext>
                  </a:extLst>
                </a:hlinkClick>
              </a:rPr>
              <a:t>IRS W-9 Form </a:t>
            </a:r>
            <a:r>
              <a:rPr lang="en-US" sz="1300" dirty="0">
                <a:solidFill>
                  <a:schemeClr val="accent4">
                    <a:lumMod val="50000"/>
                  </a:schemeClr>
                </a:solidFill>
              </a:rPr>
              <a:t>   </a:t>
            </a:r>
            <a:r>
              <a:rPr lang="en-US" sz="1300" dirty="0">
                <a:solidFill>
                  <a:schemeClr val="accent4">
                    <a:lumMod val="50000"/>
                  </a:schemeClr>
                </a:solidFill>
                <a:hlinkClick r:id="rId3">
                  <a:extLst>
                    <a:ext uri="{A12FA001-AC4F-418D-AE19-62706E023703}">
                      <ahyp:hlinkClr xmlns:ahyp="http://schemas.microsoft.com/office/drawing/2018/hyperlinkcolor" xmlns="" val="tx"/>
                    </a:ext>
                  </a:extLst>
                </a:hlinkClick>
              </a:rPr>
              <a:t>ACH Form </a:t>
            </a:r>
            <a:endParaRPr lang="en-US" sz="1300" b="1" i="1" u="sng" dirty="0">
              <a:solidFill>
                <a:schemeClr val="accent4">
                  <a:lumMod val="50000"/>
                </a:schemeClr>
              </a:solidFill>
            </a:endParaRPr>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dirty="0"/>
          </a:p>
          <a:p>
            <a:pPr marL="0" indent="0">
              <a:lnSpc>
                <a:spcPct val="80000"/>
              </a:lnSpc>
              <a:spcBef>
                <a:spcPts val="200"/>
              </a:spcBef>
              <a:buNone/>
            </a:pPr>
            <a:endParaRPr lang="en-US" sz="1300" dirty="0"/>
          </a:p>
          <a:p>
            <a:pPr marL="0" indent="0">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pic>
        <p:nvPicPr>
          <p:cNvPr id="5" name="Content Placeholder 5" title="ACH form"/>
          <p:cNvPicPr>
            <a:picLocks noChangeAspect="1"/>
          </p:cNvPicPr>
          <p:nvPr/>
        </p:nvPicPr>
        <p:blipFill>
          <a:blip r:embed="rId4"/>
          <a:stretch>
            <a:fillRect/>
          </a:stretch>
        </p:blipFill>
        <p:spPr bwMode="auto">
          <a:xfrm>
            <a:off x="41190" y="41189"/>
            <a:ext cx="5326912" cy="63266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1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b="1" dirty="0"/>
              <a:t>Wire Transfer Form </a:t>
            </a:r>
            <a:endParaRPr lang="en-US" sz="1800" dirty="0"/>
          </a:p>
        </p:txBody>
      </p:sp>
      <p:sp>
        <p:nvSpPr>
          <p:cNvPr id="3" name="Content Placeholder 2"/>
          <p:cNvSpPr>
            <a:spLocks noGrp="1"/>
          </p:cNvSpPr>
          <p:nvPr>
            <p:ph idx="1"/>
          </p:nvPr>
        </p:nvSpPr>
        <p:spPr>
          <a:xfrm>
            <a:off x="6645876" y="1718383"/>
            <a:ext cx="4442254" cy="4351338"/>
          </a:xfrm>
        </p:spPr>
        <p:txBody>
          <a:bodyPr/>
          <a:lstStyle/>
          <a:p>
            <a:pPr marL="285750" indent="-285750"/>
            <a:r>
              <a:rPr lang="en-US" sz="1400" dirty="0"/>
              <a:t>This form is used when funds are being sent from one account to the other with the bank being the “liaison” instead of the ACH.</a:t>
            </a:r>
          </a:p>
          <a:p>
            <a:pPr marL="285750" indent="-285750"/>
            <a:r>
              <a:rPr lang="en-US" sz="1400" dirty="0"/>
              <a:t>A Wire Transfer Request Form and supporting documentation need to be attached with each payment request.</a:t>
            </a:r>
          </a:p>
          <a:p>
            <a:pPr marL="285750" indent="-285750"/>
            <a:r>
              <a:rPr lang="en-US" sz="1400" dirty="0"/>
              <a:t>All International payments must be made via wire transfer if non-domestic banking.  </a:t>
            </a:r>
          </a:p>
          <a:p>
            <a:pPr marL="285750" indent="-285750"/>
            <a:r>
              <a:rPr lang="en-US" sz="1400" dirty="0"/>
              <a:t>Reminder that if setting up the vendor as a new Foreign Vendor, AP will need the W-8BEN-E or W-BEN depending on the vendor type.</a:t>
            </a:r>
          </a:p>
          <a:p>
            <a:pPr marL="285750" indent="-285750"/>
            <a:r>
              <a:rPr lang="en-US" sz="1400" dirty="0"/>
              <a:t>Foreign Software purchases, licensing and services performed within the US, may be subject to a 30% tax withholding upfront required by the IRS.</a:t>
            </a:r>
            <a:r>
              <a:rPr lang="en-US" sz="1400" b="1" dirty="0"/>
              <a:t> </a:t>
            </a:r>
            <a:r>
              <a:rPr lang="en-US" sz="1400" dirty="0"/>
              <a:t>   </a:t>
            </a:r>
          </a:p>
          <a:p>
            <a:pPr marL="285750" indent="-285750"/>
            <a:r>
              <a:rPr lang="en-US" sz="1400" b="1" dirty="0"/>
              <a:t>Please contact your Business Manager with any questions pertaining to the Wire Transfer Process.</a:t>
            </a:r>
          </a:p>
          <a:p>
            <a:pPr marL="0" indent="0">
              <a:buNone/>
            </a:pPr>
            <a:r>
              <a:rPr lang="en-US" sz="1400" dirty="0">
                <a:solidFill>
                  <a:schemeClr val="accent4">
                    <a:lumMod val="50000"/>
                  </a:schemeClr>
                </a:solidFill>
                <a:hlinkClick r:id="rId3">
                  <a:extLst>
                    <a:ext uri="{A12FA001-AC4F-418D-AE19-62706E023703}">
                      <ahyp:hlinkClr xmlns:ahyp="http://schemas.microsoft.com/office/drawing/2018/hyperlinkcolor" xmlns="" val="tx"/>
                    </a:ext>
                  </a:extLst>
                </a:hlinkClick>
              </a:rPr>
              <a:t>Wire Transfer Request Form</a:t>
            </a:r>
            <a:endParaRPr lang="en-US" sz="1400" dirty="0">
              <a:solidFill>
                <a:schemeClr val="accent4">
                  <a:lumMod val="50000"/>
                </a:schemeClr>
              </a:solidFill>
            </a:endParaRPr>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32</a:t>
            </a:fld>
            <a:endParaRPr lang="en-US" sz="1200" dirty="0">
              <a:solidFill>
                <a:schemeClr val="tx1"/>
              </a:solidFill>
            </a:endParaRPr>
          </a:p>
        </p:txBody>
      </p:sp>
      <p:pic>
        <p:nvPicPr>
          <p:cNvPr id="5" name="Content Placeholder 4" title="Wire Transfer Request Form"/>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800" dirty="0">
                <a:latin typeface="+mn-lt"/>
              </a:rPr>
              <a:t>Section Three - One-Time Vendor </a:t>
            </a:r>
          </a:p>
        </p:txBody>
      </p:sp>
      <p:sp>
        <p:nvSpPr>
          <p:cNvPr id="3" name="Content Placeholder 2"/>
          <p:cNvSpPr>
            <a:spLocks noGrp="1"/>
          </p:cNvSpPr>
          <p:nvPr>
            <p:ph idx="1"/>
          </p:nvPr>
        </p:nvSpPr>
        <p:spPr>
          <a:xfrm>
            <a:off x="838200" y="3072714"/>
            <a:ext cx="10515600" cy="1247089"/>
          </a:xfrm>
        </p:spPr>
        <p:txBody>
          <a:bodyPr/>
          <a:lstStyle/>
          <a:p>
            <a:pPr defTabSz="233172">
              <a:spcAft>
                <a:spcPts val="600"/>
              </a:spcAft>
            </a:pPr>
            <a:r>
              <a:rPr lang="en-US" sz="1600" b="1" dirty="0">
                <a:latin typeface="+mj-lt"/>
              </a:rPr>
              <a:t>Form 17C </a:t>
            </a:r>
          </a:p>
          <a:p>
            <a:pPr defTabSz="233172">
              <a:spcAft>
                <a:spcPts val="600"/>
              </a:spcAft>
            </a:pPr>
            <a:r>
              <a:rPr lang="en-US" sz="1600" b="1" dirty="0">
                <a:latin typeface="+mj-lt"/>
              </a:rPr>
              <a:t>One –Time Vendor Excel Spreadsheet </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33</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4861836" cy="458659"/>
          </a:xfrm>
        </p:spPr>
        <p:txBody>
          <a:bodyPr/>
          <a:lstStyle/>
          <a:p>
            <a:pPr algn="ctr"/>
            <a:r>
              <a:rPr lang="en-US" sz="1800" b="1" dirty="0"/>
              <a:t>Prospective Employee Reimbursement</a:t>
            </a:r>
            <a:endParaRPr lang="en-US" sz="1800" dirty="0"/>
          </a:p>
        </p:txBody>
      </p:sp>
      <p:sp>
        <p:nvSpPr>
          <p:cNvPr id="3" name="Content Placeholder 2"/>
          <p:cNvSpPr>
            <a:spLocks noGrp="1"/>
          </p:cNvSpPr>
          <p:nvPr>
            <p:ph idx="1"/>
          </p:nvPr>
        </p:nvSpPr>
        <p:spPr>
          <a:xfrm>
            <a:off x="5717219" y="2435688"/>
            <a:ext cx="5939162" cy="3523843"/>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Form 17C, “Approval for Reimbursement of Expenses for Prospective Employee Interview Trips.”</a:t>
            </a: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 Payee Certificate </a:t>
            </a:r>
            <a:r>
              <a:rPr lang="en-US" sz="1400" b="1" dirty="0">
                <a:solidFill>
                  <a:srgbClr val="000000"/>
                </a:solidFill>
              </a:rPr>
              <a:t>IS NOT </a:t>
            </a:r>
            <a:r>
              <a:rPr lang="en-US" sz="1400" dirty="0">
                <a:solidFill>
                  <a:srgbClr val="000000"/>
                </a:solidFill>
              </a:rPr>
              <a:t>required for a Prospective employee.</a:t>
            </a:r>
          </a:p>
          <a:p>
            <a:r>
              <a:rPr lang="en-US" sz="1400" dirty="0">
                <a:solidFill>
                  <a:srgbClr val="000000"/>
                </a:solidFill>
              </a:rPr>
              <a:t>If a vendor is requesting a direct deposit, the vendor fills out the Sub W9. </a:t>
            </a:r>
          </a:p>
          <a:p>
            <a:r>
              <a:rPr lang="en-US" sz="1400" dirty="0">
                <a:solidFill>
                  <a:srgbClr val="000000"/>
                </a:solidFill>
              </a:rPr>
              <a:t>Notice the “ACTUAL” expense area has been added to the form.</a:t>
            </a:r>
          </a:p>
          <a:p>
            <a:pPr marL="0" indent="0">
              <a:buNone/>
            </a:pPr>
            <a:endParaRPr lang="en-US" sz="1400" dirty="0">
              <a:solidFill>
                <a:srgbClr val="000000"/>
              </a:solidFill>
            </a:endParaRPr>
          </a:p>
          <a:p>
            <a:r>
              <a:rPr lang="en-US" sz="1400" dirty="0">
                <a:solidFill>
                  <a:schemeClr val="accent4">
                    <a:lumMod val="50000"/>
                  </a:schemeClr>
                </a:solidFill>
                <a:hlinkClick r:id="rId2">
                  <a:extLst>
                    <a:ext uri="{A12FA001-AC4F-418D-AE19-62706E023703}">
                      <ahyp:hlinkClr xmlns:ahyp="http://schemas.microsoft.com/office/drawing/2018/hyperlinkcolor" xmlns="" val="tx"/>
                    </a:ext>
                  </a:extLst>
                </a:hlinkClick>
              </a:rPr>
              <a:t>Form 17 C</a:t>
            </a:r>
            <a:endParaRPr lang="en-US" sz="1400" dirty="0">
              <a:solidFill>
                <a:schemeClr val="accent4">
                  <a:lumMod val="50000"/>
                </a:schemeClr>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pic>
        <p:nvPicPr>
          <p:cNvPr id="6" name="Picture 5">
            <a:extLst>
              <a:ext uri="{FF2B5EF4-FFF2-40B4-BE49-F238E27FC236}">
                <a16:creationId xmlns:a16="http://schemas.microsoft.com/office/drawing/2014/main" id="{A6B02D35-EE69-2ED4-FA33-AAED387DB1C2}"/>
              </a:ext>
            </a:extLst>
          </p:cNvPr>
          <p:cNvPicPr>
            <a:picLocks noChangeAspect="1"/>
          </p:cNvPicPr>
          <p:nvPr/>
        </p:nvPicPr>
        <p:blipFill>
          <a:blip r:embed="rId3"/>
          <a:stretch>
            <a:fillRect/>
          </a:stretch>
        </p:blipFill>
        <p:spPr>
          <a:xfrm>
            <a:off x="0" y="0"/>
            <a:ext cx="5717219"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extLst>
              <p:ext uri="{D42A27DB-BD31-4B8C-83A1-F6EECF244321}">
                <p14:modId xmlns:p14="http://schemas.microsoft.com/office/powerpoint/2010/main" val="3607443487"/>
              </p:ext>
            </p:extLst>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spid="_x0000_s1026" name="Worksheet" r:id="rId3" imgW="14630352" imgH="5981829" progId="Excel.Sheet.12">
                  <p:embed/>
                </p:oleObj>
              </mc:Choice>
              <mc:Fallback>
                <p:oleObj name="Worksheet" r:id="rId3" imgW="14630352" imgH="5981829" progId="Excel.Sheet.12">
                  <p:embed/>
                  <p:pic>
                    <p:nvPicPr>
                      <p:cNvPr id="2" name="Object 1">
                        <a:extLst>
                          <a:ext uri="{FF2B5EF4-FFF2-40B4-BE49-F238E27FC236}">
                            <a16:creationId xmlns:a16="http://schemas.microsoft.com/office/drawing/2014/main" id="{8EB6FDC2-00BB-45A0-8EC5-2759E4EFB61C}"/>
                          </a:ext>
                        </a:extLst>
                      </p:cNvPr>
                      <p:cNvPicPr/>
                      <p:nvPr/>
                    </p:nvPicPr>
                    <p:blipFill>
                      <a:blip r:embed="rId4"/>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extLst>
              <p:ext uri="{D42A27DB-BD31-4B8C-83A1-F6EECF244321}">
                <p14:modId xmlns:p14="http://schemas.microsoft.com/office/powerpoint/2010/main" val="1802391657"/>
              </p:ext>
            </p:extLst>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spid="_x0000_s1027" name="Worksheet" r:id="rId5" imgW="11982595" imgH="1981329" progId="Excel.Sheet.12">
                  <p:embed/>
                </p:oleObj>
              </mc:Choice>
              <mc:Fallback>
                <p:oleObj name="Worksheet" r:id="rId5" imgW="11982595" imgH="1981329" progId="Excel.Sheet.12">
                  <p:embed/>
                  <p:pic>
                    <p:nvPicPr>
                      <p:cNvPr id="8" name="Object 7">
                        <a:extLst>
                          <a:ext uri="{FF2B5EF4-FFF2-40B4-BE49-F238E27FC236}">
                            <a16:creationId xmlns:a16="http://schemas.microsoft.com/office/drawing/2014/main" id="{113DB866-0E0A-419D-89EB-3B4498A4DC1B}"/>
                          </a:ext>
                        </a:extLst>
                      </p:cNvPr>
                      <p:cNvPicPr/>
                      <p:nvPr/>
                    </p:nvPicPr>
                    <p:blipFill>
                      <a:blip r:embed="rId6"/>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extLst>
              <p:ext uri="{D42A27DB-BD31-4B8C-83A1-F6EECF244321}">
                <p14:modId xmlns:p14="http://schemas.microsoft.com/office/powerpoint/2010/main" val="2460029433"/>
              </p:ext>
            </p:extLst>
          </p:nvPr>
        </p:nvGraphicFramePr>
        <p:xfrm>
          <a:off x="7813961" y="2100464"/>
          <a:ext cx="3539839" cy="2330364"/>
        </p:xfrm>
        <a:graphic>
          <a:graphicData uri="http://schemas.openxmlformats.org/drawingml/2006/table">
            <a:tbl>
              <a:tblPr/>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FF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826367"/>
            <a:ext cx="11318789" cy="461665"/>
          </a:xfrm>
          <a:prstGeom prst="rect">
            <a:avLst/>
          </a:prstGeom>
        </p:spPr>
        <p:txBody>
          <a:bodyPr wrap="square">
            <a:spAutoFit/>
          </a:bodyPr>
          <a:lstStyle/>
          <a:p>
            <a:r>
              <a:rPr lang="en-US" sz="1200" dirty="0"/>
              <a:t>The One-Time Vendor Spreadsheet is requested by AP and is sent to the department to complete and return in the original Excel format. The responsibility falls within the department for obtaining and storing the necessary backup documentation. * For Direct Deposit, we need a </a:t>
            </a:r>
            <a:r>
              <a:rPr lang="en-US" sz="1200" b="1" dirty="0"/>
              <a:t>Substitute W-9 ONLY.</a:t>
            </a:r>
            <a:r>
              <a:rPr lang="en-US" sz="1200" dirty="0"/>
              <a:t> </a:t>
            </a:r>
          </a:p>
        </p:txBody>
      </p:sp>
      <p:sp>
        <p:nvSpPr>
          <p:cNvPr id="2" name="Title 1"/>
          <p:cNvSpPr>
            <a:spLocks noGrp="1"/>
          </p:cNvSpPr>
          <p:nvPr>
            <p:ph type="title"/>
          </p:nvPr>
        </p:nvSpPr>
        <p:spPr>
          <a:xfrm>
            <a:off x="7813961" y="1757573"/>
            <a:ext cx="1497187" cy="250836"/>
          </a:xfrm>
        </p:spPr>
        <p:txBody>
          <a:bodyPr/>
          <a:lstStyle/>
          <a:p>
            <a:r>
              <a:rPr lang="en-US" sz="1800" b="1"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35</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441" y="1021604"/>
            <a:ext cx="8030497" cy="672725"/>
          </a:xfrm>
        </p:spPr>
        <p:txBody>
          <a:bodyPr/>
          <a:lstStyle/>
          <a:p>
            <a:pPr algn="ctr"/>
            <a:r>
              <a:rPr lang="en-US" sz="2000" b="1" dirty="0">
                <a:latin typeface="+mn-lt"/>
              </a:rPr>
              <a:t>Request Types </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pic>
        <p:nvPicPr>
          <p:cNvPr id="4" name="Picture 3">
            <a:extLst>
              <a:ext uri="{FF2B5EF4-FFF2-40B4-BE49-F238E27FC236}">
                <a16:creationId xmlns:a16="http://schemas.microsoft.com/office/drawing/2014/main" id="{061384D0-62AE-A94D-42D6-8B5928DB0BDE}"/>
              </a:ext>
            </a:extLst>
          </p:cNvPr>
          <p:cNvPicPr>
            <a:picLocks noChangeAspect="1"/>
          </p:cNvPicPr>
          <p:nvPr/>
        </p:nvPicPr>
        <p:blipFill>
          <a:blip r:embed="rId2"/>
          <a:stretch>
            <a:fillRect/>
          </a:stretch>
        </p:blipFill>
        <p:spPr>
          <a:xfrm>
            <a:off x="957242" y="2040922"/>
            <a:ext cx="8573696" cy="3296110"/>
          </a:xfrm>
          <a:prstGeom prst="rect">
            <a:avLst/>
          </a:prstGeom>
        </p:spPr>
      </p:pic>
    </p:spTree>
    <p:extLst>
      <p:ext uri="{BB962C8B-B14F-4D97-AF65-F5344CB8AC3E}">
        <p14:creationId xmlns:p14="http://schemas.microsoft.com/office/powerpoint/2010/main" val="371772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
        <p:nvSpPr>
          <p:cNvPr id="7" name="Title 1"/>
          <p:cNvSpPr>
            <a:spLocks noGrp="1"/>
          </p:cNvSpPr>
          <p:nvPr>
            <p:ph type="title"/>
          </p:nvPr>
        </p:nvSpPr>
        <p:spPr>
          <a:xfrm>
            <a:off x="326922" y="782319"/>
            <a:ext cx="10515600" cy="633729"/>
          </a:xfrm>
        </p:spPr>
        <p:txBody>
          <a:bodyPr/>
          <a:lstStyle/>
          <a:p>
            <a:pPr algn="ctr"/>
            <a:r>
              <a:rPr lang="en-US" sz="2000" b="1" dirty="0">
                <a:latin typeface="+mn-lt"/>
              </a:rPr>
              <a:t>Request Types  </a:t>
            </a:r>
          </a:p>
        </p:txBody>
      </p:sp>
      <p:pic>
        <p:nvPicPr>
          <p:cNvPr id="3" name="Picture 2">
            <a:extLst>
              <a:ext uri="{FF2B5EF4-FFF2-40B4-BE49-F238E27FC236}">
                <a16:creationId xmlns:a16="http://schemas.microsoft.com/office/drawing/2014/main" id="{219ADE5C-FAA8-45AE-DAF6-0847C8476A25}"/>
              </a:ext>
            </a:extLst>
          </p:cNvPr>
          <p:cNvPicPr>
            <a:picLocks noChangeAspect="1"/>
          </p:cNvPicPr>
          <p:nvPr/>
        </p:nvPicPr>
        <p:blipFill>
          <a:blip r:embed="rId2"/>
          <a:stretch>
            <a:fillRect/>
          </a:stretch>
        </p:blipFill>
        <p:spPr>
          <a:xfrm>
            <a:off x="1361595" y="1858617"/>
            <a:ext cx="8383170" cy="3617843"/>
          </a:xfrm>
          <a:prstGeom prst="rect">
            <a:avLst/>
          </a:prstGeom>
        </p:spPr>
      </p:pic>
    </p:spTree>
    <p:extLst>
      <p:ext uri="{BB962C8B-B14F-4D97-AF65-F5344CB8AC3E}">
        <p14:creationId xmlns:p14="http://schemas.microsoft.com/office/powerpoint/2010/main" val="393963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38</a:t>
            </a:fld>
            <a:endParaRPr lang="en-US" sz="1200" dirty="0">
              <a:solidFill>
                <a:schemeClr val="tx1"/>
              </a:solidFill>
            </a:endParaRPr>
          </a:p>
        </p:txBody>
      </p:sp>
      <p:sp>
        <p:nvSpPr>
          <p:cNvPr id="7" name="Title 1"/>
          <p:cNvSpPr>
            <a:spLocks noGrp="1"/>
          </p:cNvSpPr>
          <p:nvPr>
            <p:ph type="title"/>
          </p:nvPr>
        </p:nvSpPr>
        <p:spPr>
          <a:xfrm>
            <a:off x="1226574" y="365126"/>
            <a:ext cx="7384026" cy="397626"/>
          </a:xfrm>
        </p:spPr>
        <p:txBody>
          <a:bodyPr/>
          <a:lstStyle/>
          <a:p>
            <a:pPr algn="ctr"/>
            <a:r>
              <a:rPr lang="en-US" sz="2000" b="1" dirty="0">
                <a:latin typeface="+mn-lt"/>
              </a:rPr>
              <a:t>Request Types  </a:t>
            </a:r>
          </a:p>
        </p:txBody>
      </p:sp>
      <p:pic>
        <p:nvPicPr>
          <p:cNvPr id="3" name="Picture 2">
            <a:extLst>
              <a:ext uri="{FF2B5EF4-FFF2-40B4-BE49-F238E27FC236}">
                <a16:creationId xmlns:a16="http://schemas.microsoft.com/office/drawing/2014/main" id="{3CA38C32-3E03-7478-A3BA-3862C42DE7BA}"/>
              </a:ext>
            </a:extLst>
          </p:cNvPr>
          <p:cNvPicPr>
            <a:picLocks noChangeAspect="1"/>
          </p:cNvPicPr>
          <p:nvPr/>
        </p:nvPicPr>
        <p:blipFill>
          <a:blip r:embed="rId2"/>
          <a:stretch>
            <a:fillRect/>
          </a:stretch>
        </p:blipFill>
        <p:spPr>
          <a:xfrm>
            <a:off x="663827" y="1523648"/>
            <a:ext cx="9181213" cy="4049581"/>
          </a:xfrm>
          <a:prstGeom prst="rect">
            <a:avLst/>
          </a:prstGeom>
        </p:spPr>
      </p:pic>
    </p:spTree>
    <p:extLst>
      <p:ext uri="{BB962C8B-B14F-4D97-AF65-F5344CB8AC3E}">
        <p14:creationId xmlns:p14="http://schemas.microsoft.com/office/powerpoint/2010/main" val="286885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800" dirty="0">
                <a:latin typeface="+mn-lt"/>
              </a:rPr>
              <a:t>Section Four – “Other ” Payments </a:t>
            </a:r>
          </a:p>
        </p:txBody>
      </p:sp>
      <p:sp>
        <p:nvSpPr>
          <p:cNvPr id="3" name="Content Placeholder 2"/>
          <p:cNvSpPr>
            <a:spLocks noGrp="1"/>
          </p:cNvSpPr>
          <p:nvPr>
            <p:ph idx="1"/>
          </p:nvPr>
        </p:nvSpPr>
        <p:spPr>
          <a:xfrm>
            <a:off x="838200" y="3432004"/>
            <a:ext cx="10515600" cy="1955543"/>
          </a:xfrm>
        </p:spPr>
        <p:txBody>
          <a:bodyPr/>
          <a:lstStyle/>
          <a:p>
            <a:r>
              <a:rPr lang="en-US" sz="1600" b="1" dirty="0">
                <a:ln w="0"/>
                <a:latin typeface="+mj-lt"/>
              </a:rPr>
              <a:t>Non-Resident Alien Payments</a:t>
            </a:r>
          </a:p>
          <a:p>
            <a:r>
              <a:rPr lang="en-US" sz="1600" b="1" dirty="0">
                <a:ln w="0"/>
                <a:latin typeface="+mj-lt"/>
              </a:rPr>
              <a:t>“Other ” Payments Training </a:t>
            </a:r>
          </a:p>
          <a:p>
            <a:r>
              <a:rPr lang="en-US" sz="1600" b="1" dirty="0">
                <a:ln w="0"/>
                <a:latin typeface="+mj-lt"/>
              </a:rPr>
              <a:t>Prizes and Awards </a:t>
            </a:r>
          </a:p>
          <a:p>
            <a:r>
              <a:rPr lang="en-US" sz="1600" b="1" dirty="0">
                <a:ln w="0"/>
                <a:latin typeface="+mj-lt"/>
              </a:rPr>
              <a:t>Non-Employee / Employee Reimbursements </a:t>
            </a:r>
          </a:p>
          <a:p>
            <a:r>
              <a:rPr lang="en-US" sz="1600" b="1" dirty="0">
                <a:ln w="0"/>
                <a:latin typeface="+mj-lt"/>
              </a:rPr>
              <a:t>Cash Advances </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5243"/>
            <a:ext cx="10515600" cy="738745"/>
          </a:xfrm>
        </p:spPr>
        <p:txBody>
          <a:bodyPr/>
          <a:lstStyle/>
          <a:p>
            <a:r>
              <a:rPr lang="en-US" sz="3000" dirty="0">
                <a:latin typeface="+mn-lt"/>
              </a:rPr>
              <a:t>Section One-Expectations &amp; Responsibilities </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1600" b="1" dirty="0">
                <a:latin typeface="+mj-lt"/>
              </a:rPr>
              <a:t>Programs and Procedures</a:t>
            </a:r>
          </a:p>
          <a:p>
            <a:r>
              <a:rPr lang="en-US" sz="1600" b="1" dirty="0">
                <a:latin typeface="+mj-lt"/>
              </a:rPr>
              <a:t>Return Checks/VOIDED									</a:t>
            </a:r>
          </a:p>
          <a:p>
            <a:r>
              <a:rPr lang="en-US" sz="1600" b="1" dirty="0">
                <a:latin typeface="+mj-lt"/>
              </a:rPr>
              <a:t>Provide Standard Expectations									</a:t>
            </a:r>
          </a:p>
          <a:p>
            <a:r>
              <a:rPr lang="en-US" sz="1600" b="1" dirty="0">
                <a:latin typeface="+mj-lt"/>
              </a:rPr>
              <a:t>Identify Potential Errors								</a:t>
            </a:r>
          </a:p>
          <a:p>
            <a:r>
              <a:rPr lang="en-US" sz="1600" b="1" dirty="0">
                <a:latin typeface="+mj-lt"/>
              </a:rPr>
              <a:t>Minimize Fraud										</a:t>
            </a:r>
          </a:p>
          <a:p>
            <a:r>
              <a:rPr lang="en-US" sz="1600" b="1" dirty="0">
                <a:latin typeface="+mj-lt"/>
              </a:rPr>
              <a:t>Payment Responsibilities									</a:t>
            </a:r>
          </a:p>
          <a:p>
            <a:r>
              <a:rPr lang="en-US" sz="1600" b="1" dirty="0">
                <a:latin typeface="+mj-lt"/>
              </a:rPr>
              <a:t>Changes Ahead – Stay Tuned!</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b="1" dirty="0">
                <a:ea typeface="Calibri" panose="020F0502020204030204" pitchFamily="34" charset="0"/>
                <a:cs typeface="Times New Roman" panose="02020603050405020304" pitchFamily="18" charset="0"/>
              </a:rPr>
              <a:t>Non-Resident Alien Payments</a:t>
            </a:r>
            <a:endParaRPr lang="en-US" sz="2600" b="1"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Each payment request must have a Tax Summary Report attached and all the pertinent documents as listed on the Summary (lower right corner). </a:t>
            </a:r>
            <a:r>
              <a:rPr lang="en-US" sz="2000" dirty="0">
                <a:solidFill>
                  <a:schemeClr val="bg1"/>
                </a:solidFill>
                <a:latin typeface="+mj-lt"/>
                <a:ea typeface="Calibri" panose="020F0502020204030204" pitchFamily="34" charset="0"/>
                <a:cs typeface="Calibri Light" panose="020F0302020204030204" pitchFamily="34" charset="0"/>
              </a:rPr>
              <a:t>(</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colema33@purdue.edu</a:t>
            </a:r>
            <a:r>
              <a:rPr lang="en-US" sz="2000" b="1" dirty="0">
                <a:solidFill>
                  <a:srgbClr val="000000"/>
                </a:solidFill>
                <a:latin typeface="+mj-lt"/>
              </a:rPr>
              <a:t> with any Glacier related questions.</a:t>
            </a:r>
          </a:p>
          <a:p>
            <a:r>
              <a:rPr lang="en-US" sz="2000" dirty="0">
                <a:solidFill>
                  <a:schemeClr val="accent4">
                    <a:lumMod val="50000"/>
                  </a:schemeClr>
                </a:solidFill>
                <a:latin typeface="+mj-lt"/>
                <a:hlinkClick r:id="rId2">
                  <a:extLst>
                    <a:ext uri="{A12FA001-AC4F-418D-AE19-62706E023703}">
                      <ahyp:hlinkClr xmlns:ahyp="http://schemas.microsoft.com/office/drawing/2018/hyperlinkcolor" xmlns="" val="tx"/>
                    </a:ext>
                  </a:extLst>
                </a:hlinkClick>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CEB9-4246-B926-8F39-84068917F238}"/>
              </a:ext>
            </a:extLst>
          </p:cNvPr>
          <p:cNvSpPr>
            <a:spLocks noGrp="1"/>
          </p:cNvSpPr>
          <p:nvPr>
            <p:ph type="title"/>
          </p:nvPr>
        </p:nvSpPr>
        <p:spPr>
          <a:xfrm>
            <a:off x="4357246" y="843574"/>
            <a:ext cx="4709636" cy="951978"/>
          </a:xfrm>
        </p:spPr>
        <p:txBody>
          <a:bodyPr/>
          <a:lstStyle/>
          <a:p>
            <a:pPr algn="ctr"/>
            <a:r>
              <a:rPr lang="en-US" sz="2800" dirty="0">
                <a:latin typeface="+mn-lt"/>
              </a:rPr>
              <a:t>              Tax Summary Report                                             </a:t>
            </a:r>
          </a:p>
        </p:txBody>
      </p:sp>
      <p:pic>
        <p:nvPicPr>
          <p:cNvPr id="10" name="Picture Placeholder 9">
            <a:extLst>
              <a:ext uri="{FF2B5EF4-FFF2-40B4-BE49-F238E27FC236}">
                <a16:creationId xmlns:a16="http://schemas.microsoft.com/office/drawing/2014/main" id="{A6D92757-249B-47B2-FFBE-FDCDA36033AB}"/>
              </a:ext>
            </a:extLst>
          </p:cNvPr>
          <p:cNvPicPr>
            <a:picLocks noGrp="1" noChangeAspect="1"/>
          </p:cNvPicPr>
          <p:nvPr>
            <p:ph sz="half" idx="1"/>
          </p:nvPr>
        </p:nvPicPr>
        <p:blipFill>
          <a:blip r:embed="rId2"/>
          <a:stretch/>
        </p:blipFill>
        <p:spPr>
          <a:xfrm>
            <a:off x="501041" y="726511"/>
            <a:ext cx="4417989" cy="5361138"/>
          </a:xfrm>
        </p:spPr>
      </p:pic>
      <p:sp>
        <p:nvSpPr>
          <p:cNvPr id="3" name="Text Placeholder 2">
            <a:extLst>
              <a:ext uri="{FF2B5EF4-FFF2-40B4-BE49-F238E27FC236}">
                <a16:creationId xmlns:a16="http://schemas.microsoft.com/office/drawing/2014/main" id="{EB52CF0C-D41C-053C-40A5-E99799A3D92B}"/>
              </a:ext>
            </a:extLst>
          </p:cNvPr>
          <p:cNvSpPr>
            <a:spLocks noGrp="1"/>
          </p:cNvSpPr>
          <p:nvPr>
            <p:ph sz="half" idx="2"/>
          </p:nvPr>
        </p:nvSpPr>
        <p:spPr>
          <a:xfrm>
            <a:off x="5740731" y="1803423"/>
            <a:ext cx="4813126" cy="2956468"/>
          </a:xfrm>
        </p:spPr>
        <p:txBody>
          <a:bodyPr/>
          <a:lstStyle/>
          <a:p>
            <a:pPr marL="0" indent="0">
              <a:buNone/>
            </a:pPr>
            <a:endParaRPr lang="en-US" sz="1800" dirty="0"/>
          </a:p>
          <a:p>
            <a:pPr marL="0" indent="0">
              <a:buNone/>
            </a:pPr>
            <a:endParaRPr lang="en-US" sz="1800" dirty="0"/>
          </a:p>
          <a:p>
            <a:pPr marL="0" indent="0">
              <a:buNone/>
            </a:pPr>
            <a:r>
              <a:rPr lang="en-US" sz="1600" dirty="0"/>
              <a:t>This is an example of the Tax Summary Report; the highlighted areas are what will be required by the vendor to provide. Any questions need to be directed to </a:t>
            </a:r>
          </a:p>
          <a:p>
            <a:pPr marL="0" indent="0">
              <a:buNone/>
            </a:pPr>
            <a:r>
              <a:rPr lang="en-US" sz="1600" b="1" dirty="0"/>
              <a:t>Jane Coleman at colema33@purdue.edu. </a:t>
            </a:r>
            <a:endParaRPr lang="en-US" sz="1800" dirty="0"/>
          </a:p>
        </p:txBody>
      </p:sp>
    </p:spTree>
    <p:extLst>
      <p:ext uri="{BB962C8B-B14F-4D97-AF65-F5344CB8AC3E}">
        <p14:creationId xmlns:p14="http://schemas.microsoft.com/office/powerpoint/2010/main" val="1641882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b="1" dirty="0">
                <a:ea typeface="Calibri" panose="020F0502020204030204" pitchFamily="34" charset="0"/>
                <a:cs typeface="Times New Roman" panose="02020603050405020304" pitchFamily="18" charset="0"/>
              </a:rPr>
              <a:t>“Other” Payments Training</a:t>
            </a:r>
            <a:endParaRPr lang="en-US" sz="2600" b="1" dirty="0"/>
          </a:p>
        </p:txBody>
      </p:sp>
      <p:sp>
        <p:nvSpPr>
          <p:cNvPr id="3" name="Content Placeholder 2"/>
          <p:cNvSpPr>
            <a:spLocks noGrp="1"/>
          </p:cNvSpPr>
          <p:nvPr>
            <p:ph idx="1"/>
          </p:nvPr>
        </p:nvSpPr>
        <p:spPr>
          <a:xfrm>
            <a:off x="706395" y="1553777"/>
            <a:ext cx="10515600" cy="4631870"/>
          </a:xfrm>
        </p:spPr>
        <p:txBody>
          <a:bodyPr/>
          <a:lstStyle/>
          <a:p>
            <a:pPr marL="0" indent="0">
              <a:spcBef>
                <a:spcPts val="1778"/>
              </a:spcBef>
              <a:buNone/>
            </a:pPr>
            <a:endParaRPr lang="en-US" sz="1400" dirty="0">
              <a:latin typeface="+mj-lt"/>
              <a:ea typeface="Calibri" panose="020F0502020204030204" pitchFamily="34" charset="0"/>
            </a:endParaRPr>
          </a:p>
          <a:p>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p>
          <a:p>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a:t>
            </a:r>
          </a:p>
          <a:p>
            <a:pPr>
              <a:spcBef>
                <a:spcPts val="0"/>
              </a:spcBef>
              <a:spcAft>
                <a:spcPts val="0"/>
              </a:spcAft>
              <a:tabLst>
                <a:tab pos="457200" algn="l"/>
              </a:tabLst>
            </a:pPr>
            <a:endParaRPr lang="en-US" sz="1400" b="1" dirty="0">
              <a:solidFill>
                <a:srgbClr val="000000"/>
              </a:solidFill>
              <a:effectLst/>
              <a:latin typeface="+mj-lt"/>
              <a:ea typeface="Calibri" panose="020F0502020204030204" pitchFamily="34" charset="0"/>
              <a:cs typeface="Calibri" panose="020F0502020204030204" pitchFamily="34" charset="0"/>
            </a:endParaRPr>
          </a:p>
          <a:p>
            <a:pPr>
              <a:spcBef>
                <a:spcPts val="0"/>
              </a:spcBef>
              <a:spcAft>
                <a:spcPts val="0"/>
              </a:spcAft>
              <a:tabLst>
                <a:tab pos="457200" algn="l"/>
              </a:tabLst>
            </a:pPr>
            <a:r>
              <a:rPr lang="en-US" sz="1400" b="1" dirty="0">
                <a:solidFill>
                  <a:srgbClr val="000000"/>
                </a:solidFill>
                <a:effectLst/>
                <a:latin typeface="+mj-lt"/>
                <a:ea typeface="Times New Roman" panose="02020603050405020304" pitchFamily="18" charset="0"/>
                <a:cs typeface="Calibri" panose="020F0502020204030204" pitchFamily="34" charset="0"/>
              </a:rPr>
              <a:t>Foreign Vendors – </a:t>
            </a:r>
            <a:r>
              <a:rPr lang="en-US" sz="1400" dirty="0">
                <a:solidFill>
                  <a:srgbClr val="000000"/>
                </a:solidFill>
                <a:effectLst/>
                <a:latin typeface="+mj-lt"/>
                <a:ea typeface="Times New Roman" panose="02020603050405020304" pitchFamily="18" charset="0"/>
                <a:cs typeface="Calibri" panose="020F0502020204030204" pitchFamily="34" charset="0"/>
              </a:rPr>
              <a:t>Depending upon the trade agreements with the foreign country and tariffs in place, if your department uses a foreign country for software purchases, software licensing, or services/work done in the US, the vendor should be prepared to pay </a:t>
            </a:r>
            <a:r>
              <a:rPr lang="en-US" sz="1400" b="1" dirty="0">
                <a:solidFill>
                  <a:srgbClr val="000000"/>
                </a:solidFill>
                <a:effectLst/>
                <a:latin typeface="+mj-lt"/>
                <a:ea typeface="Times New Roman" panose="02020603050405020304" pitchFamily="18" charset="0"/>
                <a:cs typeface="Calibri" panose="020F0502020204030204" pitchFamily="34" charset="0"/>
              </a:rPr>
              <a:t>as much as </a:t>
            </a:r>
            <a:r>
              <a:rPr lang="en-US" sz="1400" dirty="0">
                <a:solidFill>
                  <a:srgbClr val="000000"/>
                </a:solidFill>
                <a:effectLst/>
                <a:latin typeface="+mj-lt"/>
                <a:ea typeface="Times New Roman" panose="02020603050405020304" pitchFamily="18" charset="0"/>
                <a:cs typeface="Calibri" panose="020F0502020204030204" pitchFamily="34" charset="0"/>
              </a:rPr>
              <a:t>a 30% tax upfront. (</a:t>
            </a:r>
            <a:r>
              <a:rPr lang="en-US" sz="1400" b="1" dirty="0">
                <a:solidFill>
                  <a:srgbClr val="000000"/>
                </a:solidFill>
                <a:effectLst/>
                <a:latin typeface="+mj-lt"/>
                <a:ea typeface="Times New Roman" panose="02020603050405020304" pitchFamily="18" charset="0"/>
                <a:cs typeface="Calibri" panose="020F0502020204030204" pitchFamily="34" charset="0"/>
              </a:rPr>
              <a:t>It could be a lesser amount; it may be not at all! It depends on the country and the trade agreement in place</a:t>
            </a:r>
            <a:r>
              <a:rPr lang="en-US" sz="1400" dirty="0">
                <a:solidFill>
                  <a:srgbClr val="000000"/>
                </a:solidFill>
                <a:effectLst/>
                <a:latin typeface="+mj-lt"/>
                <a:ea typeface="Times New Roman" panose="02020603050405020304" pitchFamily="18" charset="0"/>
                <a:cs typeface="Calibri" panose="020F0502020204030204" pitchFamily="34" charset="0"/>
              </a:rPr>
              <a:t>) The vendor could receive as much as 30% less than the amount on their invoice. If the software is being used in the United States or the vendor is working in the US, you may need to obtain Glacier forms for this foreign vendor and work with your Business Manager PRIOR to submitting your payment through </a:t>
            </a:r>
            <a:r>
              <a:rPr lang="en-US" sz="1400" dirty="0" err="1">
                <a:solidFill>
                  <a:srgbClr val="000000"/>
                </a:solidFill>
                <a:effectLst/>
                <a:latin typeface="+mj-lt"/>
                <a:ea typeface="Times New Roman" panose="02020603050405020304" pitchFamily="18" charset="0"/>
                <a:cs typeface="Calibri" panose="020F0502020204030204" pitchFamily="34" charset="0"/>
              </a:rPr>
              <a:t>Docusign</a:t>
            </a:r>
            <a:r>
              <a:rPr lang="en-US" sz="1400" dirty="0">
                <a:solidFill>
                  <a:srgbClr val="000000"/>
                </a:solidFill>
                <a:effectLst/>
                <a:latin typeface="+mj-lt"/>
                <a:ea typeface="Times New Roman" panose="02020603050405020304" pitchFamily="18" charset="0"/>
                <a:cs typeface="Calibri" panose="020F0502020204030204" pitchFamily="34" charset="0"/>
              </a:rPr>
              <a:t>. In doing so, this will allow you to determine, with the help of the TAX Dept in WL, whether-or-not there will be a tax and if so, how much money needs to be withheld upfront, and then you are 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 </a:t>
            </a:r>
          </a:p>
          <a:p>
            <a:pPr>
              <a:spcBef>
                <a:spcPts val="0"/>
              </a:spcBef>
              <a:spcAft>
                <a:spcPts val="0"/>
              </a:spcAft>
              <a:tabLst>
                <a:tab pos="457200" algn="l"/>
              </a:tabLst>
            </a:pPr>
            <a:endParaRPr lang="en-US" sz="11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r>
              <a:rPr lang="en-US" sz="1400" dirty="0">
                <a:latin typeface="+mj-lt"/>
                <a:ea typeface="Calibri" panose="020F0502020204030204" pitchFamily="34" charset="0"/>
              </a:rPr>
              <a:t>Please be aware that using a P-card to try to avoid the Foreign Vendor Tax scenario will not work. The same rules apply to using your own credit card. </a:t>
            </a:r>
          </a:p>
          <a:p>
            <a:pPr marL="0" indent="0">
              <a:buNone/>
            </a:pPr>
            <a:r>
              <a:rPr lang="en-US" sz="1400" b="1" dirty="0">
                <a:solidFill>
                  <a:srgbClr val="000000"/>
                </a:solidFill>
                <a:effectLst/>
                <a:latin typeface="+mj-lt"/>
                <a:ea typeface="Times New Roman" panose="02020603050405020304" pitchFamily="18" charset="0"/>
                <a:cs typeface="Calibri" panose="020F0502020204030204" pitchFamily="34" charset="0"/>
              </a:rPr>
              <a:t>Contact:  Jane Coleman at </a:t>
            </a:r>
            <a:r>
              <a:rPr lang="en-US" sz="1400" b="1" u="sng" dirty="0">
                <a:solidFill>
                  <a:srgbClr val="000000"/>
                </a:solidFill>
                <a:effectLst/>
                <a:latin typeface="+mj-lt"/>
                <a:ea typeface="Times New Roman" panose="02020603050405020304" pitchFamily="18" charset="0"/>
                <a:cs typeface="Calibri" panose="020F0502020204030204" pitchFamily="34" charset="0"/>
                <a:hlinkClick r:id="rId2"/>
              </a:rPr>
              <a:t>colema33@purdue.edu</a:t>
            </a:r>
            <a:r>
              <a:rPr lang="en-US" sz="1400" b="1" dirty="0">
                <a:solidFill>
                  <a:srgbClr val="000000"/>
                </a:solidFill>
                <a:effectLst/>
                <a:latin typeface="+mj-lt"/>
                <a:ea typeface="Times New Roman" panose="02020603050405020304" pitchFamily="18" charset="0"/>
                <a:cs typeface="Calibri" panose="020F0502020204030204" pitchFamily="34" charset="0"/>
              </a:rPr>
              <a:t> for all foreign vendor questions and concerns. She is the expert and can assist with all foreign vendor advice and protocol. </a:t>
            </a:r>
            <a:endParaRPr lang="en-US" sz="1400" dirty="0">
              <a:latin typeface="+mj-lt"/>
              <a:ea typeface="Calibri" panose="020F0502020204030204" pitchFamily="34" charset="0"/>
            </a:endParaRP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b="1" dirty="0">
                <a:ea typeface="Calibri" panose="020F0502020204030204" pitchFamily="34" charset="0"/>
                <a:cs typeface="Times New Roman" panose="02020603050405020304" pitchFamily="18" charset="0"/>
              </a:rPr>
              <a:t>Prizes and Awards</a:t>
            </a:r>
            <a:endParaRPr lang="en-US" sz="2600" b="1" dirty="0"/>
          </a:p>
        </p:txBody>
      </p:sp>
      <p:sp>
        <p:nvSpPr>
          <p:cNvPr id="3" name="Content Placeholder 2"/>
          <p:cNvSpPr>
            <a:spLocks noGrp="1"/>
          </p:cNvSpPr>
          <p:nvPr>
            <p:ph idx="1"/>
          </p:nvPr>
        </p:nvSpPr>
        <p:spPr>
          <a:xfrm>
            <a:off x="838200" y="1644392"/>
            <a:ext cx="10515600" cy="4351338"/>
          </a:xfrm>
        </p:spPr>
        <p:txBody>
          <a:bodyPr/>
          <a:lstStyle/>
          <a:p>
            <a:r>
              <a:rPr lang="en-US" sz="1600">
                <a:solidFill>
                  <a:srgbClr val="000000"/>
                </a:solidFill>
                <a:latin typeface="+mj-lt"/>
              </a:rPr>
              <a:t>Non-employee individuals </a:t>
            </a:r>
            <a:r>
              <a:rPr lang="en-US" sz="1600" dirty="0">
                <a:solidFill>
                  <a:srgbClr val="000000"/>
                </a:solidFill>
                <a:latin typeface="+mj-lt"/>
              </a:rPr>
              <a:t>who receive an award or prize and are U.S. citizens, Resident Aliens or Permanent Residents, payment is made via the DIV-DocuSign Process and a Payee Certification Form would be required. If it is a new vendor/payee, then all pertinent forms are required.</a:t>
            </a:r>
          </a:p>
          <a:p>
            <a:endParaRPr lang="en-US" sz="1600" dirty="0">
              <a:solidFill>
                <a:srgbClr val="000000"/>
              </a:solidFill>
              <a:latin typeface="+mj-lt"/>
            </a:endParaRP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6"/>
            <a:ext cx="10515600" cy="211524"/>
          </a:xfrm>
        </p:spPr>
        <p:txBody>
          <a:bodyPr/>
          <a:lstStyle/>
          <a:p>
            <a:r>
              <a:rPr lang="en-US" dirty="0"/>
              <a:t> </a:t>
            </a:r>
          </a:p>
        </p:txBody>
      </p:sp>
      <p:sp>
        <p:nvSpPr>
          <p:cNvPr id="6" name="Text Placeholder 5"/>
          <p:cNvSpPr>
            <a:spLocks noGrp="1"/>
          </p:cNvSpPr>
          <p:nvPr>
            <p:ph type="body" idx="1"/>
          </p:nvPr>
        </p:nvSpPr>
        <p:spPr>
          <a:xfrm>
            <a:off x="213712" y="164694"/>
            <a:ext cx="4201769" cy="823912"/>
          </a:xfrm>
        </p:spPr>
        <p:txBody>
          <a:bodyPr/>
          <a:lstStyle/>
          <a:p>
            <a:r>
              <a:rPr lang="en-US" b="0" dirty="0">
                <a:ea typeface="Calibri" panose="020F0502020204030204" pitchFamily="34" charset="0"/>
                <a:cs typeface="Times New Roman" panose="02020603050405020304" pitchFamily="18" charset="0"/>
              </a:rPr>
              <a:t>Non-Employee Reimbursements </a:t>
            </a:r>
            <a:endParaRPr lang="en-US" b="0" dirty="0"/>
          </a:p>
        </p:txBody>
      </p:sp>
      <p:sp>
        <p:nvSpPr>
          <p:cNvPr id="7" name="Content Placeholder 6"/>
          <p:cNvSpPr>
            <a:spLocks noGrp="1"/>
          </p:cNvSpPr>
          <p:nvPr>
            <p:ph sz="half" idx="2"/>
          </p:nvPr>
        </p:nvSpPr>
        <p:spPr>
          <a:xfrm>
            <a:off x="149992" y="1176805"/>
            <a:ext cx="4744737" cy="4965653"/>
          </a:xfrm>
        </p:spPr>
        <p:txBody>
          <a:bodyPr/>
          <a:lstStyle/>
          <a:p>
            <a:pPr marL="285750" indent="-285750"/>
            <a:r>
              <a:rPr lang="en-US" sz="12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all pertinent paperwork will be required.)</a:t>
            </a:r>
          </a:p>
          <a:p>
            <a:pPr marL="285750" indent="-285750"/>
            <a:r>
              <a:rPr lang="en-US" sz="1200" dirty="0">
                <a:latin typeface="+mj-lt"/>
              </a:rPr>
              <a:t>If the non-employee is international, a Payee Certification Form would need to be provided along with the appropriate Glacier documentation. Original receipts (if possible) should be provided. </a:t>
            </a:r>
            <a:r>
              <a:rPr lang="en-US" sz="1200" b="1" dirty="0">
                <a:latin typeface="+mj-lt"/>
              </a:rPr>
              <a:t>If foreign currency is used, a currency conversion chart must be attached. For mileage, a route map displaying miles traveled must be attached. </a:t>
            </a:r>
            <a:r>
              <a:rPr lang="en-US" sz="1200" dirty="0">
                <a:latin typeface="+mj-lt"/>
              </a:rPr>
              <a:t>(If the Payee is not currently in the AP system, all pertinent paperwork will be required.</a:t>
            </a:r>
          </a:p>
          <a:p>
            <a:pPr marL="285750" indent="-285750"/>
            <a:r>
              <a:rPr lang="en-US" sz="1200" dirty="0">
                <a:latin typeface="+mj-lt"/>
              </a:rPr>
              <a:t>Please remember to attach the contracts, etc., so that the TAX </a:t>
            </a:r>
            <a:r>
              <a:rPr lang="en-US" sz="1200" dirty="0" err="1">
                <a:latin typeface="+mj-lt"/>
              </a:rPr>
              <a:t>Dept</a:t>
            </a:r>
            <a:r>
              <a:rPr lang="en-US" sz="1200" dirty="0">
                <a:latin typeface="+mj-lt"/>
              </a:rPr>
              <a:t> in WL can view the legitimacy of the expense and not question whether it is a maverick spending situation.</a:t>
            </a:r>
          </a:p>
          <a:p>
            <a:pPr marL="285750" indent="-285750"/>
            <a:r>
              <a:rPr lang="en-US" sz="1200" dirty="0">
                <a:latin typeface="+mj-lt"/>
              </a:rPr>
              <a:t>Please </a:t>
            </a:r>
            <a:r>
              <a:rPr lang="en-US" sz="1200" dirty="0">
                <a:solidFill>
                  <a:schemeClr val="accent4">
                    <a:lumMod val="50000"/>
                  </a:schemeClr>
                </a:solidFill>
                <a:latin typeface="+mj-lt"/>
              </a:rPr>
              <a:t>DO NOT attach photos, blank pages, unrelated documents, and AD copies </a:t>
            </a:r>
            <a:r>
              <a:rPr lang="en-US" sz="1200" dirty="0">
                <a:latin typeface="+mj-lt"/>
              </a:rPr>
              <a:t>to your </a:t>
            </a:r>
            <a:r>
              <a:rPr lang="en-US" sz="1200" dirty="0" err="1">
                <a:latin typeface="+mj-lt"/>
              </a:rPr>
              <a:t>Docusigns</a:t>
            </a:r>
            <a:r>
              <a:rPr lang="en-US" sz="1200" dirty="0">
                <a:latin typeface="+mj-lt"/>
              </a:rPr>
              <a:t>! These unnecessary documents take up too much space on the “drive”. If your department needs to see them in order to approve the expense, please make this arrangement prior to going through </a:t>
            </a:r>
            <a:r>
              <a:rPr lang="en-US" sz="1200" dirty="0" err="1">
                <a:latin typeface="+mj-lt"/>
              </a:rPr>
              <a:t>Docusign</a:t>
            </a:r>
            <a:r>
              <a:rPr lang="en-US" sz="12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cs typeface="Calibri Light" panose="020F0302020204030204" pitchFamily="34" charset="0"/>
              </a:rPr>
              <a:t>Employee Reimbursements</a:t>
            </a:r>
          </a:p>
        </p:txBody>
      </p:sp>
      <p:sp>
        <p:nvSpPr>
          <p:cNvPr id="9" name="Content Placeholder 8"/>
          <p:cNvSpPr>
            <a:spLocks noGrp="1"/>
          </p:cNvSpPr>
          <p:nvPr>
            <p:ph sz="quarter" idx="4"/>
          </p:nvPr>
        </p:nvSpPr>
        <p:spPr>
          <a:xfrm>
            <a:off x="5159027" y="1102359"/>
            <a:ext cx="5302786" cy="5110182"/>
          </a:xfrm>
        </p:spPr>
        <p:txBody>
          <a:bodyPr/>
          <a:lstStyle/>
          <a:p>
            <a:pPr marL="171450" indent="-171450"/>
            <a:r>
              <a:rPr lang="en-US" sz="1200" dirty="0">
                <a:latin typeface="+mj-lt"/>
              </a:rPr>
              <a:t>Employee expense reimbursements do not require a Payee Certification Form.  They do require original receipts (if possible).</a:t>
            </a:r>
          </a:p>
          <a:p>
            <a:pPr marL="171450" indent="-171450"/>
            <a:r>
              <a:rPr lang="en-US" sz="1200" dirty="0">
                <a:latin typeface="+mj-lt"/>
              </a:rPr>
              <a:t>If an original receipt is not possible, a Certification for a Missing Receipt should be completed. </a:t>
            </a:r>
            <a:r>
              <a:rPr lang="en-US" sz="1200" dirty="0">
                <a:solidFill>
                  <a:schemeClr val="accent4">
                    <a:lumMod val="50000"/>
                  </a:schemeClr>
                </a:solidFill>
                <a:latin typeface="+mj-lt"/>
                <a:hlinkClick r:id="rId3">
                  <a:extLst>
                    <a:ext uri="{A12FA001-AC4F-418D-AE19-62706E023703}">
                      <ahyp:hlinkClr xmlns:ahyp="http://schemas.microsoft.com/office/drawing/2018/hyperlinkcolor" xmlns="" val="tx"/>
                    </a:ext>
                  </a:extLst>
                </a:hlinkClick>
              </a:rPr>
              <a:t>Missing Receipts</a:t>
            </a:r>
            <a:endParaRPr lang="en-US" sz="1200" dirty="0">
              <a:solidFill>
                <a:schemeClr val="accent4">
                  <a:lumMod val="50000"/>
                </a:schemeClr>
              </a:solidFill>
              <a:latin typeface="+mj-lt"/>
            </a:endParaRPr>
          </a:p>
          <a:p>
            <a:pPr marL="171450" indent="-171450"/>
            <a:r>
              <a:rPr lang="en-US" sz="1200" dirty="0">
                <a:latin typeface="+mj-lt"/>
              </a:rPr>
              <a:t> A PNW business purpose needs to be clearly stated that explains the reason for the expenditure.</a:t>
            </a:r>
          </a:p>
          <a:p>
            <a:pPr marL="171450" indent="-171450"/>
            <a:r>
              <a:rPr lang="en-US" sz="1200" dirty="0">
                <a:latin typeface="+mj-lt"/>
              </a:rPr>
              <a:t>If business travel expenses are being reimbursed, CONCUR should be utilized.  </a:t>
            </a:r>
          </a:p>
          <a:p>
            <a:pPr marL="171450" indent="-171450"/>
            <a:r>
              <a:rPr lang="en-US" sz="1200" dirty="0">
                <a:solidFill>
                  <a:srgbClr val="000000"/>
                </a:solidFill>
                <a:latin typeface="+mj-lt"/>
              </a:rPr>
              <a:t>This includes </a:t>
            </a:r>
            <a:r>
              <a:rPr lang="en-US" sz="1200" b="1" dirty="0">
                <a:solidFill>
                  <a:srgbClr val="000000"/>
                </a:solidFill>
                <a:latin typeface="+mj-lt"/>
              </a:rPr>
              <a:t>Virtual Registrations as well as in-person</a:t>
            </a:r>
            <a:r>
              <a:rPr lang="en-US" sz="1200" dirty="0">
                <a:solidFill>
                  <a:srgbClr val="000000"/>
                </a:solidFill>
                <a:latin typeface="+mj-lt"/>
              </a:rPr>
              <a:t>, mileage, etc…</a:t>
            </a:r>
            <a:r>
              <a:rPr lang="en-US" sz="1200" b="1" dirty="0">
                <a:solidFill>
                  <a:schemeClr val="bg1"/>
                </a:solidFill>
                <a:latin typeface="+mj-lt"/>
              </a:rPr>
              <a:t>(</a:t>
            </a:r>
            <a:r>
              <a:rPr lang="en-US" sz="1200" dirty="0">
                <a:solidFill>
                  <a:srgbClr val="000000"/>
                </a:solidFill>
                <a:latin typeface="+mj-lt"/>
              </a:rPr>
              <a:t>This includes regular employees, grad student employees and active under-grad student employees.</a:t>
            </a:r>
            <a:endParaRPr lang="en-US" sz="1200" dirty="0">
              <a:solidFill>
                <a:srgbClr val="000000"/>
              </a:solidFill>
              <a:highlight>
                <a:srgbClr val="FFFF00"/>
              </a:highlight>
              <a:latin typeface="+mj-lt"/>
            </a:endParaRPr>
          </a:p>
          <a:p>
            <a:pPr marL="171450" indent="-171450"/>
            <a:r>
              <a:rPr lang="en-US" sz="1200" b="1" dirty="0">
                <a:latin typeface="+mj-lt"/>
              </a:rPr>
              <a:t>Concur</a:t>
            </a:r>
            <a:r>
              <a:rPr lang="en-US" sz="1200" dirty="0">
                <a:latin typeface="+mj-lt"/>
              </a:rPr>
              <a:t>-Employees and Departments can contact West Lafayette Travel if they need assistance creating a travel expense report. </a:t>
            </a:r>
            <a:r>
              <a:rPr lang="en-US" sz="1200" dirty="0">
                <a:solidFill>
                  <a:schemeClr val="accent4">
                    <a:lumMod val="50000"/>
                  </a:schemeClr>
                </a:solidFill>
                <a:latin typeface="+mj-lt"/>
                <a:hlinkClick r:id="rId4">
                  <a:extLst>
                    <a:ext uri="{A12FA001-AC4F-418D-AE19-62706E023703}">
                      <ahyp:hlinkClr xmlns:ahyp="http://schemas.microsoft.com/office/drawing/2018/hyperlinkcolor" xmlns="" val="tx"/>
                    </a:ext>
                  </a:extLst>
                </a:hlinkClick>
              </a:rPr>
              <a:t>purduetravel@purdue.edu</a:t>
            </a:r>
            <a:endParaRPr lang="en-US" sz="1200" dirty="0">
              <a:solidFill>
                <a:schemeClr val="accent4">
                  <a:lumMod val="50000"/>
                </a:schemeClr>
              </a:solidFill>
              <a:latin typeface="+mj-lt"/>
            </a:endParaRPr>
          </a:p>
          <a:p>
            <a:pPr marL="171450" indent="-171450"/>
            <a:r>
              <a:rPr lang="en-US" sz="1200" dirty="0">
                <a:latin typeface="+mj-lt"/>
              </a:rPr>
              <a:t>Please remember to </a:t>
            </a:r>
            <a:r>
              <a:rPr lang="en-US" sz="1200" b="1" dirty="0">
                <a:latin typeface="+mj-lt"/>
              </a:rPr>
              <a:t>list all attendee/participant names and the business purpose for the dinner receipt reimbursements</a:t>
            </a:r>
            <a:r>
              <a:rPr lang="en-US" sz="1200" dirty="0">
                <a:latin typeface="+mj-lt"/>
              </a:rPr>
              <a:t>. (Example: Chairperson takes candidate and three additional faculty out to dinner for business purpose.)</a:t>
            </a:r>
          </a:p>
          <a:p>
            <a:pPr marL="171450" indent="-171450"/>
            <a:r>
              <a:rPr lang="en-US" sz="12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200" dirty="0">
                <a:latin typeface="+mj-lt"/>
              </a:rPr>
              <a:t>This same anonymity standard should be in effect for DIVS containing personal medical testing information for employees due to HIPPA regulations.</a:t>
            </a:r>
          </a:p>
          <a:p>
            <a:pPr marL="171450" indent="-171450"/>
            <a:r>
              <a:rPr lang="en-US" sz="1200" dirty="0">
                <a:latin typeface="+mj-lt"/>
              </a:rPr>
              <a:t>Please make sure that you have indicated on your DIV in the PERNER area, the PERNER number and/or indicated on the DIV in the Description area that the individual is an EMPLOYEE.</a:t>
            </a: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spTree>
    <p:extLst>
      <p:ext uri="{BB962C8B-B14F-4D97-AF65-F5344CB8AC3E}">
        <p14:creationId xmlns:p14="http://schemas.microsoft.com/office/powerpoint/2010/main" val="374836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983673"/>
            <a:ext cx="10515600" cy="618547"/>
          </a:xfrm>
        </p:spPr>
        <p:txBody>
          <a:bodyPr/>
          <a:lstStyle/>
          <a:p>
            <a:r>
              <a:rPr lang="en-US" sz="2400" b="1" dirty="0"/>
              <a:t>CASH ADVANCE</a:t>
            </a:r>
            <a:endParaRPr lang="en-US" sz="2000" b="1" dirty="0"/>
          </a:p>
        </p:txBody>
      </p:sp>
      <p:sp>
        <p:nvSpPr>
          <p:cNvPr id="2" name="Content Placeholder 1"/>
          <p:cNvSpPr>
            <a:spLocks noGrp="1"/>
          </p:cNvSpPr>
          <p:nvPr>
            <p:ph idx="1"/>
          </p:nvPr>
        </p:nvSpPr>
        <p:spPr/>
        <p:txBody>
          <a:bodyPr/>
          <a:lstStyle/>
          <a:p>
            <a:pPr marL="0" indent="0">
              <a:buNone/>
            </a:pPr>
            <a:r>
              <a:rPr lang="en-US" sz="1800" dirty="0"/>
              <a:t>Contact the Travel Department in West Lafayette.</a:t>
            </a:r>
            <a:br>
              <a:rPr lang="en-US" sz="1800" dirty="0"/>
            </a:br>
            <a:r>
              <a:rPr lang="en-US" sz="1800" dirty="0"/>
              <a:t/>
            </a:r>
            <a:br>
              <a:rPr lang="en-US" sz="1800" dirty="0"/>
            </a:br>
            <a:r>
              <a:rPr lang="en-US" sz="1800" dirty="0">
                <a:solidFill>
                  <a:schemeClr val="accent4">
                    <a:lumMod val="50000"/>
                  </a:schemeClr>
                </a:solidFill>
                <a:hlinkClick r:id="rId3">
                  <a:extLst>
                    <a:ext uri="{A12FA001-AC4F-418D-AE19-62706E023703}">
                      <ahyp:hlinkClr xmlns:ahyp="http://schemas.microsoft.com/office/drawing/2018/hyperlinkcolor" xmlns="" val="tx"/>
                    </a:ext>
                  </a:extLst>
                </a:hlinkClick>
              </a:rPr>
              <a:t>Cash Advances Regulations</a:t>
            </a:r>
            <a:endParaRPr lang="en-US" sz="1800" dirty="0">
              <a:solidFill>
                <a:schemeClr val="accent4">
                  <a:lumMod val="50000"/>
                </a:schemeClr>
              </a:solidFill>
            </a:endParaRPr>
          </a:p>
          <a:p>
            <a:pPr marL="0" indent="0">
              <a:buNone/>
            </a:pPr>
            <a:endParaRPr lang="en-US" sz="1800" dirty="0"/>
          </a:p>
          <a:p>
            <a:pPr marL="0" indent="0">
              <a:buNone/>
            </a:pPr>
            <a:r>
              <a:rPr lang="en-US" sz="1800" dirty="0"/>
              <a:t>Employees must go through Concur for Cash Advances.</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45</a:t>
            </a:fld>
            <a:endParaRPr lang="en-US" sz="1200" dirty="0">
              <a:solidFill>
                <a:schemeClr val="tx1"/>
              </a:solidFill>
            </a:endParaRPr>
          </a:p>
        </p:txBody>
      </p:sp>
    </p:spTree>
    <p:extLst>
      <p:ext uri="{BB962C8B-B14F-4D97-AF65-F5344CB8AC3E}">
        <p14:creationId xmlns:p14="http://schemas.microsoft.com/office/powerpoint/2010/main" val="301803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1962053"/>
            <a:ext cx="10515600" cy="2205080"/>
          </a:xfrm>
        </p:spPr>
        <p:txBody>
          <a:bodyPr/>
          <a:lstStyle/>
          <a:p>
            <a:pPr marL="0" indent="0"/>
            <a:r>
              <a:rPr lang="en-US" dirty="0">
                <a:latin typeface="+mn-lt"/>
              </a:rPr>
              <a:t>SECTION FIVE </a:t>
            </a:r>
            <a:br>
              <a:rPr lang="en-US" dirty="0">
                <a:latin typeface="+mn-lt"/>
              </a:rPr>
            </a:br>
            <a:r>
              <a:rPr lang="en-US" dirty="0">
                <a:latin typeface="+mn-lt"/>
              </a:rPr>
              <a:t>CHARTS </a:t>
            </a:r>
            <a:r>
              <a:rPr lang="en-US" b="1" dirty="0"/>
              <a:t/>
            </a:r>
            <a:br>
              <a:rPr lang="en-US" b="1" dirty="0"/>
            </a:br>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46</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97C6-1758-D136-C46C-FC5B90130226}"/>
              </a:ext>
            </a:extLst>
          </p:cNvPr>
          <p:cNvSpPr>
            <a:spLocks noGrp="1"/>
          </p:cNvSpPr>
          <p:nvPr>
            <p:ph type="title"/>
          </p:nvPr>
        </p:nvSpPr>
        <p:spPr>
          <a:xfrm>
            <a:off x="838200" y="365126"/>
            <a:ext cx="10515600" cy="748058"/>
          </a:xfrm>
        </p:spPr>
        <p:txBody>
          <a:bodyPr/>
          <a:lstStyle/>
          <a:p>
            <a:r>
              <a:rPr lang="en-US" dirty="0"/>
              <a:t>Chart Flow </a:t>
            </a:r>
          </a:p>
        </p:txBody>
      </p:sp>
      <p:pic>
        <p:nvPicPr>
          <p:cNvPr id="4" name="Picture 3">
            <a:extLst>
              <a:ext uri="{FF2B5EF4-FFF2-40B4-BE49-F238E27FC236}">
                <a16:creationId xmlns:a16="http://schemas.microsoft.com/office/drawing/2014/main" id="{D5580988-7AC9-2D3A-8D70-BEF10D4B4ABA}"/>
              </a:ext>
            </a:extLst>
          </p:cNvPr>
          <p:cNvPicPr>
            <a:picLocks noChangeAspect="1"/>
          </p:cNvPicPr>
          <p:nvPr/>
        </p:nvPicPr>
        <p:blipFill>
          <a:blip r:embed="rId2"/>
          <a:stretch>
            <a:fillRect/>
          </a:stretch>
        </p:blipFill>
        <p:spPr>
          <a:xfrm>
            <a:off x="0" y="1954166"/>
            <a:ext cx="6207768" cy="2087922"/>
          </a:xfrm>
          <a:prstGeom prst="rect">
            <a:avLst/>
          </a:prstGeom>
        </p:spPr>
      </p:pic>
      <p:pic>
        <p:nvPicPr>
          <p:cNvPr id="6" name="Picture 5">
            <a:extLst>
              <a:ext uri="{FF2B5EF4-FFF2-40B4-BE49-F238E27FC236}">
                <a16:creationId xmlns:a16="http://schemas.microsoft.com/office/drawing/2014/main" id="{A8C6B4FE-3444-6C39-81DE-FA1ED92C2BC1}"/>
              </a:ext>
            </a:extLst>
          </p:cNvPr>
          <p:cNvPicPr>
            <a:picLocks noChangeAspect="1"/>
          </p:cNvPicPr>
          <p:nvPr/>
        </p:nvPicPr>
        <p:blipFill>
          <a:blip r:embed="rId3"/>
          <a:stretch>
            <a:fillRect/>
          </a:stretch>
        </p:blipFill>
        <p:spPr>
          <a:xfrm>
            <a:off x="6699620" y="1954166"/>
            <a:ext cx="3791479" cy="4382112"/>
          </a:xfrm>
          <a:prstGeom prst="rect">
            <a:avLst/>
          </a:prstGeom>
        </p:spPr>
      </p:pic>
    </p:spTree>
    <p:extLst>
      <p:ext uri="{BB962C8B-B14F-4D97-AF65-F5344CB8AC3E}">
        <p14:creationId xmlns:p14="http://schemas.microsoft.com/office/powerpoint/2010/main" val="3471528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Individual/Sole Proprietor/Single Member LLC Banking Change process" title="Chart 1">
            <a:extLst>
              <a:ext uri="{FF2B5EF4-FFF2-40B4-BE49-F238E27FC236}">
                <a16:creationId xmlns:a16="http://schemas.microsoft.com/office/drawing/2014/main" id="{B3E61460-0D7D-41E8-949A-69AF2ED16BB6}"/>
              </a:ext>
            </a:extLst>
          </p:cNvPr>
          <p:cNvPicPr>
            <a:picLocks noChangeAspect="1"/>
          </p:cNvPicPr>
          <p:nvPr/>
        </p:nvPicPr>
        <p:blipFill>
          <a:blip r:embed="rId2"/>
          <a:stretch>
            <a:fillRect/>
          </a:stretch>
        </p:blipFill>
        <p:spPr>
          <a:xfrm>
            <a:off x="2257671" y="1075996"/>
            <a:ext cx="7544853" cy="4706007"/>
          </a:xfrm>
          <a:prstGeom prst="rect">
            <a:avLst/>
          </a:prstGeom>
        </p:spPr>
      </p:pic>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48</a:t>
            </a:fld>
            <a:endParaRPr lang="en-US" sz="1200" dirty="0">
              <a:solidFill>
                <a:schemeClr val="tx1"/>
              </a:solidFill>
            </a:endParaRPr>
          </a:p>
        </p:txBody>
      </p:sp>
    </p:spTree>
    <p:extLst>
      <p:ext uri="{BB962C8B-B14F-4D97-AF65-F5344CB8AC3E}">
        <p14:creationId xmlns:p14="http://schemas.microsoft.com/office/powerpoint/2010/main" val="1786208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Individual/Sole Proprietor/Single Member LLC Address Change process" title="Chart 2">
            <a:extLst>
              <a:ext uri="{FF2B5EF4-FFF2-40B4-BE49-F238E27FC236}">
                <a16:creationId xmlns:a16="http://schemas.microsoft.com/office/drawing/2014/main" id="{887DEDEE-952C-4CB1-B32D-4FB6475B94D5}"/>
              </a:ext>
            </a:extLst>
          </p:cNvPr>
          <p:cNvPicPr>
            <a:picLocks noChangeAspect="1"/>
          </p:cNvPicPr>
          <p:nvPr/>
        </p:nvPicPr>
        <p:blipFill>
          <a:blip r:embed="rId2"/>
          <a:stretch>
            <a:fillRect/>
          </a:stretch>
        </p:blipFill>
        <p:spPr>
          <a:xfrm>
            <a:off x="2239906" y="945946"/>
            <a:ext cx="7068850" cy="5021198"/>
          </a:xfrm>
          <a:prstGeom prst="rect">
            <a:avLst/>
          </a:prstGeom>
        </p:spPr>
      </p:pic>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49</a:t>
            </a:fld>
            <a:endParaRPr lang="en-US" sz="1200" dirty="0">
              <a:solidFill>
                <a:schemeClr val="tx1"/>
              </a:solidFill>
            </a:endParaRPr>
          </a:p>
        </p:txBody>
      </p:sp>
    </p:spTree>
    <p:extLst>
      <p:ext uri="{BB962C8B-B14F-4D97-AF65-F5344CB8AC3E}">
        <p14:creationId xmlns:p14="http://schemas.microsoft.com/office/powerpoint/2010/main" val="102733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latin typeface="+mn-lt"/>
              </a:rPr>
              <a:t>Familiarize yourself with the following programs and procedures:</a:t>
            </a:r>
          </a:p>
        </p:txBody>
      </p:sp>
      <p:sp>
        <p:nvSpPr>
          <p:cNvPr id="6" name="Content Placeholder 5"/>
          <p:cNvSpPr>
            <a:spLocks noGrp="1"/>
          </p:cNvSpPr>
          <p:nvPr>
            <p:ph idx="1"/>
          </p:nvPr>
        </p:nvSpPr>
        <p:spPr>
          <a:xfrm>
            <a:off x="838200" y="1674739"/>
            <a:ext cx="10605940" cy="4524463"/>
          </a:xfrm>
        </p:spPr>
        <p:txBody>
          <a:bodyPr/>
          <a:lstStyle/>
          <a:p>
            <a:r>
              <a:rPr lang="en-US" sz="1800" b="1" dirty="0">
                <a:solidFill>
                  <a:schemeClr val="accent4">
                    <a:lumMod val="50000"/>
                  </a:schemeClr>
                </a:solidFill>
                <a:latin typeface="+mj-lt"/>
                <a:hlinkClick r:id="rId3">
                  <a:extLst>
                    <a:ext uri="{A12FA001-AC4F-418D-AE19-62706E023703}">
                      <ahyp:hlinkClr xmlns:ahyp="http://schemas.microsoft.com/office/drawing/2018/hyperlinkcolor" xmlns="" val="tx"/>
                    </a:ext>
                  </a:extLst>
                </a:hlinkClick>
              </a:rPr>
              <a:t>DocuSign</a:t>
            </a:r>
            <a:r>
              <a:rPr lang="en-US" sz="1800" b="1" dirty="0">
                <a:solidFill>
                  <a:srgbClr val="954F72"/>
                </a:solidFill>
                <a:latin typeface="+mj-lt"/>
                <a:hlinkClick r:id="rId3">
                  <a:extLst>
                    <a:ext uri="{A12FA001-AC4F-418D-AE19-62706E023703}">
                      <ahyp:hlinkClr xmlns:ahyp="http://schemas.microsoft.com/office/drawing/2018/hyperlinkcolor" xmlns="" val="tx"/>
                    </a:ext>
                  </a:extLst>
                </a:hlinkClick>
              </a:rPr>
              <a:t> </a:t>
            </a:r>
            <a:r>
              <a:rPr lang="en-US" sz="1800" b="1" dirty="0">
                <a:latin typeface="+mj-lt"/>
              </a:rPr>
              <a:t>– </a:t>
            </a:r>
            <a:r>
              <a:rPr lang="en-US" sz="1800" b="1" dirty="0" err="1">
                <a:latin typeface="+mj-lt"/>
              </a:rPr>
              <a:t>Docusign</a:t>
            </a:r>
            <a:r>
              <a:rPr lang="en-US" sz="1800" b="1" dirty="0">
                <a:latin typeface="+mj-lt"/>
              </a:rPr>
              <a:t> has many features for payment processes and necessary forms and functions. Please familiarize yourself with navigating </a:t>
            </a:r>
            <a:r>
              <a:rPr lang="en-US" sz="1800" b="1" dirty="0" err="1">
                <a:latin typeface="+mj-lt"/>
              </a:rPr>
              <a:t>Docusign</a:t>
            </a:r>
            <a:r>
              <a:rPr lang="en-US" sz="1800" b="1" dirty="0">
                <a:latin typeface="+mj-lt"/>
              </a:rPr>
              <a:t>, especially the area of DIV entry, removal, etc.</a:t>
            </a:r>
            <a:br>
              <a:rPr lang="en-US" sz="1800" b="1" dirty="0">
                <a:latin typeface="+mj-lt"/>
              </a:rPr>
            </a:br>
            <a:r>
              <a:rPr lang="en-US" sz="1800" b="1" dirty="0">
                <a:latin typeface="+mj-lt"/>
              </a:rPr>
              <a:t>										</a:t>
            </a:r>
          </a:p>
          <a:p>
            <a:r>
              <a:rPr lang="en-US" sz="1800" b="1" u="sng" dirty="0">
                <a:solidFill>
                  <a:schemeClr val="accent4">
                    <a:lumMod val="50000"/>
                  </a:schemeClr>
                </a:solidFill>
                <a:latin typeface="+mj-lt"/>
                <a:hlinkClick r:id="rId4">
                  <a:extLst>
                    <a:ext uri="{A12FA001-AC4F-418D-AE19-62706E023703}">
                      <ahyp:hlinkClr xmlns:ahyp="http://schemas.microsoft.com/office/drawing/2018/hyperlinkcolor" xmlns="" val="tx"/>
                    </a:ext>
                  </a:extLst>
                </a:hlinkClick>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p>
          <a:p>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xmlns="" val="tx"/>
                    </a:ext>
                  </a:extLst>
                </a:hlinkClick>
              </a:rPr>
              <a:t>Purdue IT Services</a:t>
            </a:r>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800" dirty="0">
                <a:effectLst/>
                <a:latin typeface="Aptos" panose="020B0004020202020204" pitchFamily="34" charset="0"/>
                <a:ea typeface="Calibri" panose="020F0502020204030204" pitchFamily="34" charset="0"/>
                <a:cs typeface="Calibri" panose="020F0502020204030204" pitchFamily="34" charset="0"/>
              </a:rPr>
              <a:t>–</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This link will provide you with useful information</a:t>
            </a:r>
            <a:r>
              <a:rPr lang="en-US" sz="1800" b="1"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for all </a:t>
            </a:r>
            <a:r>
              <a:rPr lang="en-US" sz="1800" b="1" dirty="0">
                <a:latin typeface="Calibri Light" panose="020F0302020204030204" pitchFamily="34" charset="0"/>
                <a:ea typeface="Calibri Light" panose="020F0302020204030204" pitchFamily="34" charset="0"/>
                <a:cs typeface="Calibri Light" panose="020F0302020204030204" pitchFamily="34" charset="0"/>
              </a:rPr>
              <a:t>of Purdue’s popular services</a:t>
            </a:r>
            <a:r>
              <a:rPr lang="en-US" sz="1800" b="1" dirty="0">
                <a:solidFill>
                  <a:srgbClr val="467886"/>
                </a:solidFill>
                <a:latin typeface="Aptos" panose="020B0004020202020204" pitchFamily="34" charset="0"/>
                <a:ea typeface="Calibri" panose="020F0502020204030204" pitchFamily="34" charset="0"/>
                <a:cs typeface="Calibri" panose="020F0502020204030204" pitchFamily="34" charset="0"/>
              </a:rPr>
              <a:t>.  </a:t>
            </a:r>
            <a:r>
              <a:rPr lang="en-US" sz="1800"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latin typeface="+mj-lt"/>
              </a:rPr>
              <a:t>										</a:t>
            </a:r>
          </a:p>
          <a:p>
            <a:r>
              <a:rPr lang="en-US" sz="1800" b="1" dirty="0">
                <a:solidFill>
                  <a:schemeClr val="accent1"/>
                </a:solidFill>
                <a:latin typeface="+mj-lt"/>
              </a:rPr>
              <a:t>Microsoft Teams </a:t>
            </a:r>
            <a:r>
              <a:rPr lang="en-US" sz="1800" b="1" dirty="0">
                <a:latin typeface="+mj-lt"/>
              </a:rPr>
              <a:t>– This is AP’s most efficient and effective tool of choice for training. You should familiarize yourself with this program to enable future training and assistance.									</a:t>
            </a:r>
          </a:p>
          <a:p>
            <a:r>
              <a:rPr lang="en-US" sz="1800" b="1" u="sng" dirty="0">
                <a:solidFill>
                  <a:schemeClr val="accent4">
                    <a:lumMod val="50000"/>
                  </a:schemeClr>
                </a:solidFill>
                <a:latin typeface="+mj-lt"/>
                <a:hlinkClick r:id="rId6">
                  <a:extLst>
                    <a:ext uri="{A12FA001-AC4F-418D-AE19-62706E023703}">
                      <ahyp:hlinkClr xmlns:ahyp="http://schemas.microsoft.com/office/drawing/2018/hyperlinkcolor" xmlns="" val="tx"/>
                    </a:ext>
                  </a:extLst>
                </a:hlinkClick>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1400" b="1" dirty="0">
                <a:latin typeface="+mj-lt"/>
              </a:rPr>
              <a:t>Initiator (Department Rep. )           Consultant (Vendor)             Supervisor (Department Head )              Initiator (Department Rep. </a:t>
            </a:r>
            <a:r>
              <a:rPr lang="en-US" sz="1800" b="1" dirty="0">
                <a:latin typeface="+mj-lt"/>
              </a:rPr>
              <a:t>)					</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
        <p:nvSpPr>
          <p:cNvPr id="2" name="Arrow: Right 1">
            <a:extLst>
              <a:ext uri="{FF2B5EF4-FFF2-40B4-BE49-F238E27FC236}">
                <a16:creationId xmlns:a16="http://schemas.microsoft.com/office/drawing/2014/main" id="{38792F92-A506-5BD9-A094-D633BFCE49D7}"/>
              </a:ext>
            </a:extLst>
          </p:cNvPr>
          <p:cNvSpPr/>
          <p:nvPr/>
        </p:nvSpPr>
        <p:spPr>
          <a:xfrm>
            <a:off x="3144809" y="5823314"/>
            <a:ext cx="292231" cy="19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F6DBE58E-62FF-CACB-2589-318EA3C16576}"/>
              </a:ext>
            </a:extLst>
          </p:cNvPr>
          <p:cNvSpPr/>
          <p:nvPr/>
        </p:nvSpPr>
        <p:spPr>
          <a:xfrm>
            <a:off x="7775177" y="5849352"/>
            <a:ext cx="292231" cy="171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E6C277E2-B621-7E14-002E-1DFA94635C56}"/>
              </a:ext>
            </a:extLst>
          </p:cNvPr>
          <p:cNvSpPr/>
          <p:nvPr/>
        </p:nvSpPr>
        <p:spPr>
          <a:xfrm>
            <a:off x="5030150" y="5831992"/>
            <a:ext cx="292231" cy="215322"/>
          </a:xfrm>
          <a:prstGeom prst="rightArrow">
            <a:avLst>
              <a:gd name="adj1" fmla="val 50000"/>
              <a:gd name="adj2" fmla="val 530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186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Corporation (SorC)/Partnership/LLC (C, S, P)/Trust/Estate/Other No Change process" title="Chart 3">
            <a:extLst>
              <a:ext uri="{FF2B5EF4-FFF2-40B4-BE49-F238E27FC236}">
                <a16:creationId xmlns:a16="http://schemas.microsoft.com/office/drawing/2014/main" id="{16C64026-DB4E-4251-BE5D-38F55C6AA210}"/>
              </a:ext>
            </a:extLst>
          </p:cNvPr>
          <p:cNvPicPr>
            <a:picLocks noChangeAspect="1"/>
          </p:cNvPicPr>
          <p:nvPr/>
        </p:nvPicPr>
        <p:blipFill>
          <a:blip r:embed="rId2"/>
          <a:stretch>
            <a:fillRect/>
          </a:stretch>
        </p:blipFill>
        <p:spPr>
          <a:xfrm>
            <a:off x="2213006" y="1133236"/>
            <a:ext cx="7392313" cy="4682109"/>
          </a:xfrm>
          <a:prstGeom prst="rect">
            <a:avLst/>
          </a:prstGeom>
        </p:spPr>
      </p:pic>
      <p:sp>
        <p:nvSpPr>
          <p:cNvPr id="2" name="Title 1"/>
          <p:cNvSpPr>
            <a:spLocks noGrp="1"/>
          </p:cNvSpPr>
          <p:nvPr>
            <p:ph type="title"/>
          </p:nvPr>
        </p:nvSpPr>
        <p:spPr>
          <a:xfrm>
            <a:off x="730045" y="30828"/>
            <a:ext cx="10515600" cy="1325563"/>
          </a:xfrm>
        </p:spPr>
        <p:txBody>
          <a:bodyPr/>
          <a:lstStyle/>
          <a:p>
            <a:r>
              <a:rPr lang="en-US" sz="2000" b="1" dirty="0"/>
              <a:t>Chart 3</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50</a:t>
            </a:fld>
            <a:endParaRPr lang="en-US" sz="1200" dirty="0">
              <a:solidFill>
                <a:schemeClr val="tx1"/>
              </a:solidFill>
            </a:endParaRPr>
          </a:p>
        </p:txBody>
      </p:sp>
    </p:spTree>
    <p:extLst>
      <p:ext uri="{BB962C8B-B14F-4D97-AF65-F5344CB8AC3E}">
        <p14:creationId xmlns:p14="http://schemas.microsoft.com/office/powerpoint/2010/main" val="1072345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Corporation (SorC)/Partnership/LLC (C, S, P)/Trust/Estate/Other ACH Banking Change process" title="Chart 4">
            <a:extLst>
              <a:ext uri="{FF2B5EF4-FFF2-40B4-BE49-F238E27FC236}">
                <a16:creationId xmlns:a16="http://schemas.microsoft.com/office/drawing/2014/main" id="{A827A790-E895-470B-B88F-9F31C513BBC0}"/>
              </a:ext>
            </a:extLst>
          </p:cNvPr>
          <p:cNvPicPr>
            <a:picLocks noChangeAspect="1"/>
          </p:cNvPicPr>
          <p:nvPr/>
        </p:nvPicPr>
        <p:blipFill>
          <a:blip r:embed="rId2"/>
          <a:stretch>
            <a:fillRect/>
          </a:stretch>
        </p:blipFill>
        <p:spPr>
          <a:xfrm>
            <a:off x="2309284" y="857747"/>
            <a:ext cx="7057138" cy="5264003"/>
          </a:xfrm>
          <a:prstGeom prst="rect">
            <a:avLst/>
          </a:prstGeom>
        </p:spPr>
      </p:pic>
      <p:sp>
        <p:nvSpPr>
          <p:cNvPr id="3" name="Title 2"/>
          <p:cNvSpPr>
            <a:spLocks noGrp="1"/>
          </p:cNvSpPr>
          <p:nvPr>
            <p:ph type="title"/>
          </p:nvPr>
        </p:nvSpPr>
        <p:spPr>
          <a:xfrm>
            <a:off x="749710" y="298684"/>
            <a:ext cx="10515600" cy="314632"/>
          </a:xfrm>
        </p:spPr>
        <p:txBody>
          <a:bodyPr/>
          <a:lstStyle/>
          <a:p>
            <a:r>
              <a:rPr lang="en-US" sz="2000" b="1" dirty="0"/>
              <a:t>Chart 4</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51</a:t>
            </a:fld>
            <a:endParaRPr lang="en-US" sz="1200" dirty="0">
              <a:solidFill>
                <a:schemeClr val="tx1"/>
              </a:solidFill>
            </a:endParaRPr>
          </a:p>
        </p:txBody>
      </p:sp>
    </p:spTree>
    <p:extLst>
      <p:ext uri="{BB962C8B-B14F-4D97-AF65-F5344CB8AC3E}">
        <p14:creationId xmlns:p14="http://schemas.microsoft.com/office/powerpoint/2010/main" val="4228796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Individual/Sole Proprietor/Single Member LLC No Change process" title="Chart 5">
            <a:extLst>
              <a:ext uri="{FF2B5EF4-FFF2-40B4-BE49-F238E27FC236}">
                <a16:creationId xmlns:a16="http://schemas.microsoft.com/office/drawing/2014/main" id="{1945D2B5-B707-4E85-B0A4-5C391361D5A0}"/>
              </a:ext>
            </a:extLst>
          </p:cNvPr>
          <p:cNvPicPr>
            <a:picLocks noChangeAspect="1"/>
          </p:cNvPicPr>
          <p:nvPr/>
        </p:nvPicPr>
        <p:blipFill>
          <a:blip r:embed="rId2"/>
          <a:stretch>
            <a:fillRect/>
          </a:stretch>
        </p:blipFill>
        <p:spPr>
          <a:xfrm>
            <a:off x="2198717" y="856736"/>
            <a:ext cx="6780526" cy="5096509"/>
          </a:xfrm>
          <a:prstGeom prst="rect">
            <a:avLst/>
          </a:prstGeom>
        </p:spPr>
      </p:pic>
      <p:sp>
        <p:nvSpPr>
          <p:cNvPr id="2" name="Title 1"/>
          <p:cNvSpPr>
            <a:spLocks noGrp="1"/>
          </p:cNvSpPr>
          <p:nvPr>
            <p:ph type="title"/>
          </p:nvPr>
        </p:nvSpPr>
        <p:spPr>
          <a:xfrm>
            <a:off x="838200" y="365125"/>
            <a:ext cx="10515600" cy="303469"/>
          </a:xfrm>
        </p:spPr>
        <p:txBody>
          <a:bodyPr/>
          <a:lstStyle/>
          <a:p>
            <a:r>
              <a:rPr lang="en-US" sz="2000" b="1" dirty="0"/>
              <a:t>Chart 5</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52</a:t>
            </a:fld>
            <a:endParaRPr lang="en-US" sz="1200" dirty="0">
              <a:solidFill>
                <a:schemeClr val="tx1"/>
              </a:solidFill>
            </a:endParaRPr>
          </a:p>
        </p:txBody>
      </p:sp>
    </p:spTree>
    <p:extLst>
      <p:ext uri="{BB962C8B-B14F-4D97-AF65-F5344CB8AC3E}">
        <p14:creationId xmlns:p14="http://schemas.microsoft.com/office/powerpoint/2010/main" val="441588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Address Change process" title="Chart 6">
            <a:extLst>
              <a:ext uri="{FF2B5EF4-FFF2-40B4-BE49-F238E27FC236}">
                <a16:creationId xmlns:a16="http://schemas.microsoft.com/office/drawing/2014/main" id="{A4DD0606-7CCB-48E7-9FD1-0A971586595C}"/>
              </a:ext>
            </a:extLst>
          </p:cNvPr>
          <p:cNvPicPr>
            <a:picLocks noChangeAspect="1"/>
          </p:cNvPicPr>
          <p:nvPr/>
        </p:nvPicPr>
        <p:blipFill>
          <a:blip r:embed="rId2"/>
          <a:stretch>
            <a:fillRect/>
          </a:stretch>
        </p:blipFill>
        <p:spPr>
          <a:xfrm>
            <a:off x="2027012" y="848497"/>
            <a:ext cx="7281745" cy="5095221"/>
          </a:xfrm>
          <a:prstGeom prst="rect">
            <a:avLst/>
          </a:prstGeom>
        </p:spPr>
      </p:pic>
      <p:sp>
        <p:nvSpPr>
          <p:cNvPr id="2" name="Title 1"/>
          <p:cNvSpPr>
            <a:spLocks noGrp="1"/>
          </p:cNvSpPr>
          <p:nvPr>
            <p:ph type="title"/>
          </p:nvPr>
        </p:nvSpPr>
        <p:spPr>
          <a:xfrm>
            <a:off x="838200" y="365125"/>
            <a:ext cx="10515600" cy="332965"/>
          </a:xfrm>
        </p:spPr>
        <p:txBody>
          <a:bodyPr/>
          <a:lstStyle/>
          <a:p>
            <a:r>
              <a:rPr lang="en-US" sz="2000" b="1" dirty="0"/>
              <a:t>Chart 6</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53</a:t>
            </a:fld>
            <a:endParaRPr lang="en-US" sz="1200" dirty="0">
              <a:solidFill>
                <a:schemeClr val="tx1"/>
              </a:solidFill>
            </a:endParaRPr>
          </a:p>
        </p:txBody>
      </p:sp>
    </p:spTree>
    <p:extLst>
      <p:ext uri="{BB962C8B-B14F-4D97-AF65-F5344CB8AC3E}">
        <p14:creationId xmlns:p14="http://schemas.microsoft.com/office/powerpoint/2010/main" val="3419233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ACH process" title="Chart 7">
            <a:extLst>
              <a:ext uri="{FF2B5EF4-FFF2-40B4-BE49-F238E27FC236}">
                <a16:creationId xmlns:a16="http://schemas.microsoft.com/office/drawing/2014/main" id="{7143A2BF-326B-4460-8C86-E13426AF701F}"/>
              </a:ext>
            </a:extLst>
          </p:cNvPr>
          <p:cNvPicPr>
            <a:picLocks noChangeAspect="1"/>
          </p:cNvPicPr>
          <p:nvPr/>
        </p:nvPicPr>
        <p:blipFill>
          <a:blip r:embed="rId2"/>
          <a:stretch>
            <a:fillRect/>
          </a:stretch>
        </p:blipFill>
        <p:spPr>
          <a:xfrm>
            <a:off x="2243772" y="823783"/>
            <a:ext cx="6603666" cy="5140160"/>
          </a:xfrm>
          <a:prstGeom prst="rect">
            <a:avLst/>
          </a:prstGeom>
        </p:spPr>
      </p:pic>
      <p:sp>
        <p:nvSpPr>
          <p:cNvPr id="2" name="Title 1"/>
          <p:cNvSpPr>
            <a:spLocks noGrp="1"/>
          </p:cNvSpPr>
          <p:nvPr>
            <p:ph type="title"/>
          </p:nvPr>
        </p:nvSpPr>
        <p:spPr>
          <a:xfrm>
            <a:off x="838200" y="365125"/>
            <a:ext cx="10515600" cy="382127"/>
          </a:xfrm>
        </p:spPr>
        <p:txBody>
          <a:bodyPr/>
          <a:lstStyle/>
          <a:p>
            <a:r>
              <a:rPr lang="en-US" sz="2000" b="1" dirty="0"/>
              <a:t>Chart 7</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54</a:t>
            </a:fld>
            <a:endParaRPr lang="en-US" sz="1200" dirty="0">
              <a:solidFill>
                <a:schemeClr val="tx1"/>
              </a:solidFill>
            </a:endParaRPr>
          </a:p>
        </p:txBody>
      </p:sp>
    </p:spTree>
    <p:extLst>
      <p:ext uri="{BB962C8B-B14F-4D97-AF65-F5344CB8AC3E}">
        <p14:creationId xmlns:p14="http://schemas.microsoft.com/office/powerpoint/2010/main" val="2723889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Check process" title="Chart 8">
            <a:extLst>
              <a:ext uri="{FF2B5EF4-FFF2-40B4-BE49-F238E27FC236}">
                <a16:creationId xmlns:a16="http://schemas.microsoft.com/office/drawing/2014/main" id="{99C39B2C-6E22-48ED-9264-4F37DC7481B6}"/>
              </a:ext>
            </a:extLst>
          </p:cNvPr>
          <p:cNvPicPr>
            <a:picLocks noChangeAspect="1"/>
          </p:cNvPicPr>
          <p:nvPr/>
        </p:nvPicPr>
        <p:blipFill>
          <a:blip r:embed="rId2"/>
          <a:stretch>
            <a:fillRect/>
          </a:stretch>
        </p:blipFill>
        <p:spPr>
          <a:xfrm>
            <a:off x="2369525" y="892768"/>
            <a:ext cx="6889805" cy="5112616"/>
          </a:xfrm>
          <a:prstGeom prst="rect">
            <a:avLst/>
          </a:prstGeom>
        </p:spPr>
      </p:pic>
      <p:sp>
        <p:nvSpPr>
          <p:cNvPr id="2" name="Title 1"/>
          <p:cNvSpPr>
            <a:spLocks noGrp="1"/>
          </p:cNvSpPr>
          <p:nvPr>
            <p:ph type="title"/>
          </p:nvPr>
        </p:nvSpPr>
        <p:spPr>
          <a:xfrm>
            <a:off x="838200" y="365125"/>
            <a:ext cx="10515600" cy="382127"/>
          </a:xfrm>
        </p:spPr>
        <p:txBody>
          <a:bodyPr/>
          <a:lstStyle/>
          <a:p>
            <a:r>
              <a:rPr lang="en-US" sz="2000" b="1" dirty="0"/>
              <a:t>Chart 8</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55</a:t>
            </a:fld>
            <a:endParaRPr lang="en-US" sz="1200" dirty="0">
              <a:solidFill>
                <a:schemeClr val="tx1"/>
              </a:solidFill>
            </a:endParaRPr>
          </a:p>
        </p:txBody>
      </p:sp>
    </p:spTree>
    <p:extLst>
      <p:ext uri="{BB962C8B-B14F-4D97-AF65-F5344CB8AC3E}">
        <p14:creationId xmlns:p14="http://schemas.microsoft.com/office/powerpoint/2010/main" val="424903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1288"/>
          </a:xfrm>
        </p:spPr>
        <p:txBody>
          <a:bodyPr/>
          <a:lstStyle/>
          <a:p>
            <a:r>
              <a:rPr lang="en-US" sz="2000" b="1" dirty="0"/>
              <a:t>Chart 9</a:t>
            </a:r>
            <a:endParaRPr lang="en-US" sz="2000"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56</a:t>
            </a:fld>
            <a:endParaRPr lang="en-US" sz="1200" dirty="0">
              <a:solidFill>
                <a:schemeClr val="tx1"/>
              </a:solidFill>
            </a:endParaRPr>
          </a:p>
        </p:txBody>
      </p:sp>
      <p:pic>
        <p:nvPicPr>
          <p:cNvPr id="5" name="Picture 4" descr="Established Vendor Individual/Sole Proprietor/Single Member LLC Check process" title="Chart 9">
            <a:extLst>
              <a:ext uri="{FF2B5EF4-FFF2-40B4-BE49-F238E27FC236}">
                <a16:creationId xmlns:a16="http://schemas.microsoft.com/office/drawing/2014/main" id="{A26989DC-115C-46FA-B36D-9503C35C052B}"/>
              </a:ext>
            </a:extLst>
          </p:cNvPr>
          <p:cNvPicPr>
            <a:picLocks noChangeAspect="1"/>
          </p:cNvPicPr>
          <p:nvPr/>
        </p:nvPicPr>
        <p:blipFill>
          <a:blip r:embed="rId2"/>
          <a:stretch>
            <a:fillRect/>
          </a:stretch>
        </p:blipFill>
        <p:spPr>
          <a:xfrm>
            <a:off x="1997535" y="1160792"/>
            <a:ext cx="7554379" cy="4706007"/>
          </a:xfrm>
          <a:prstGeom prst="rect">
            <a:avLst/>
          </a:prstGeom>
        </p:spPr>
      </p:pic>
    </p:spTree>
    <p:extLst>
      <p:ext uri="{BB962C8B-B14F-4D97-AF65-F5344CB8AC3E}">
        <p14:creationId xmlns:p14="http://schemas.microsoft.com/office/powerpoint/2010/main" val="1501221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42451" y="645692"/>
            <a:ext cx="10515600" cy="269403"/>
          </a:xfrm>
        </p:spPr>
        <p:txBody>
          <a:bodyPr/>
          <a:lstStyle/>
          <a:p>
            <a:r>
              <a:rPr lang="en-US" sz="2000" b="1" dirty="0"/>
              <a:t>Chart 10</a:t>
            </a:r>
            <a:endParaRPr lang="en-US" sz="2000" dirty="0"/>
          </a:p>
        </p:txBody>
      </p:sp>
      <p:pic>
        <p:nvPicPr>
          <p:cNvPr id="6" name="Picture 5" descr="Established Vendor Individual/Sole Proprietor/Single Member LLC Direct Deposit process" title="Chart 10">
            <a:extLst>
              <a:ext uri="{FF2B5EF4-FFF2-40B4-BE49-F238E27FC236}">
                <a16:creationId xmlns:a16="http://schemas.microsoft.com/office/drawing/2014/main" id="{A397FC12-899E-496A-B681-D51B5765DAC7}"/>
              </a:ext>
            </a:extLst>
          </p:cNvPr>
          <p:cNvPicPr>
            <a:picLocks noChangeAspect="1"/>
          </p:cNvPicPr>
          <p:nvPr/>
        </p:nvPicPr>
        <p:blipFill>
          <a:blip r:embed="rId2"/>
          <a:stretch>
            <a:fillRect/>
          </a:stretch>
        </p:blipFill>
        <p:spPr>
          <a:xfrm>
            <a:off x="1996247" y="1243054"/>
            <a:ext cx="7573432" cy="4629796"/>
          </a:xfrm>
          <a:prstGeom prst="rect">
            <a:avLst/>
          </a:prstGeom>
        </p:spPr>
      </p:pic>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57</a:t>
            </a:fld>
            <a:endParaRPr lang="en-US" sz="1200" dirty="0">
              <a:solidFill>
                <a:schemeClr val="tx1"/>
              </a:solidFill>
            </a:endParaRPr>
          </a:p>
        </p:txBody>
      </p:sp>
    </p:spTree>
    <p:extLst>
      <p:ext uri="{BB962C8B-B14F-4D97-AF65-F5344CB8AC3E}">
        <p14:creationId xmlns:p14="http://schemas.microsoft.com/office/powerpoint/2010/main" val="3377646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title="Accounts Payable in Search Bar">
            <a:extLst>
              <a:ext uri="{FF2B5EF4-FFF2-40B4-BE49-F238E27FC236}">
                <a16:creationId xmlns:a16="http://schemas.microsoft.com/office/drawing/2014/main" id="{1E7A7C3A-A378-EDF8-EEF6-E39A4EFE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1066800"/>
            <a:ext cx="8806649"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Accounting and Budget Services Link">
            <a:extLst>
              <a:ext uri="{FF2B5EF4-FFF2-40B4-BE49-F238E27FC236}">
                <a16:creationId xmlns:a16="http://schemas.microsoft.com/office/drawing/2014/main" id="{E0C929C0-32EE-76A7-B058-2D6A983C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0" y="2952750"/>
            <a:ext cx="8886549"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title="Accounting and Budget Services Headline">
            <a:extLst>
              <a:ext uri="{FF2B5EF4-FFF2-40B4-BE49-F238E27FC236}">
                <a16:creationId xmlns:a16="http://schemas.microsoft.com/office/drawing/2014/main" id="{EE8FB0B2-9161-9729-450D-80A92F6CD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9" y="4714875"/>
            <a:ext cx="8886549"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99160" y="761048"/>
            <a:ext cx="10515600" cy="473075"/>
          </a:xfrm>
        </p:spPr>
        <p:txBody>
          <a:bodyPr/>
          <a:lstStyle/>
          <a:p>
            <a:pPr lvl="0" algn="ctr" eaLnBrk="0" hangingPunct="0">
              <a:lnSpc>
                <a:spcPct val="100000"/>
              </a:lnSpc>
            </a:pPr>
            <a:r>
              <a:rPr lang="en-US" altLang="en-US" sz="2800" b="1" dirty="0">
                <a:latin typeface="Calibri" panose="020F0502020204030204" pitchFamily="34" charset="0"/>
                <a:ea typeface="Calibri" panose="020F0502020204030204" pitchFamily="34" charset="0"/>
                <a:cs typeface="Times New Roman" panose="02020603050405020304" pitchFamily="18" charset="0"/>
              </a:rPr>
              <a:t>NAVIGATING THE PNW ACCOUNTS PAYABLE WEBSITE!</a:t>
            </a:r>
            <a:r>
              <a:rPr lang="en-US" altLang="en-US" sz="2800" dirty="0"/>
              <a:t/>
            </a:r>
            <a:br>
              <a:rPr lang="en-US" altLang="en-US" sz="2800" dirty="0"/>
            </a:br>
            <a:r>
              <a:rPr lang="en-US" altLang="en-US" sz="2800" dirty="0">
                <a:latin typeface="Arial" panose="020B0604020202020204" pitchFamily="34" charset="0"/>
              </a:rPr>
              <a:t/>
            </a:r>
            <a:br>
              <a:rPr lang="en-US" altLang="en-US" sz="2800" dirty="0">
                <a:latin typeface="Arial" panose="020B0604020202020204" pitchFamily="34" charset="0"/>
              </a:rPr>
            </a:br>
            <a:endParaRPr lang="en-US" sz="2800" dirty="0"/>
          </a:p>
        </p:txBody>
      </p:sp>
    </p:spTree>
    <p:extLst>
      <p:ext uri="{BB962C8B-B14F-4D97-AF65-F5344CB8AC3E}">
        <p14:creationId xmlns:p14="http://schemas.microsoft.com/office/powerpoint/2010/main" val="451626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93EC-CB63-E284-8F5E-23F9E53B05DF}"/>
              </a:ext>
            </a:extLst>
          </p:cNvPr>
          <p:cNvPicPr>
            <a:picLocks noChangeAspect="1"/>
          </p:cNvPicPr>
          <p:nvPr/>
        </p:nvPicPr>
        <p:blipFill>
          <a:blip r:embed="rId2"/>
          <a:stretch>
            <a:fillRect/>
          </a:stretch>
        </p:blipFill>
        <p:spPr>
          <a:xfrm>
            <a:off x="295707" y="278296"/>
            <a:ext cx="6741197" cy="5555974"/>
          </a:xfrm>
          <a:prstGeom prst="rect">
            <a:avLst/>
          </a:prstGeom>
        </p:spPr>
      </p:pic>
    </p:spTree>
    <p:extLst>
      <p:ext uri="{BB962C8B-B14F-4D97-AF65-F5344CB8AC3E}">
        <p14:creationId xmlns:p14="http://schemas.microsoft.com/office/powerpoint/2010/main" val="181876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55107" y="1825625"/>
            <a:ext cx="10998693" cy="4228946"/>
          </a:xfrm>
        </p:spPr>
        <p:txBody>
          <a:bodyPr/>
          <a:lstStyle/>
          <a:p>
            <a:pPr marL="0" indent="0">
              <a:buNone/>
            </a:pPr>
            <a:r>
              <a:rPr lang="en-US" dirty="0"/>
              <a:t> </a:t>
            </a:r>
          </a:p>
        </p:txBody>
      </p:sp>
      <p:sp>
        <p:nvSpPr>
          <p:cNvPr id="4" name="TextBox 3">
            <a:extLst>
              <a:ext uri="{FF2B5EF4-FFF2-40B4-BE49-F238E27FC236}">
                <a16:creationId xmlns:a16="http://schemas.microsoft.com/office/drawing/2014/main" id="{F66C0C73-FD38-4415-AA11-20CA628F45FB}"/>
              </a:ext>
            </a:extLst>
          </p:cNvPr>
          <p:cNvSpPr txBox="1"/>
          <p:nvPr/>
        </p:nvSpPr>
        <p:spPr>
          <a:xfrm>
            <a:off x="5726097" y="1825625"/>
            <a:ext cx="5308848" cy="4347303"/>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2500" b="1" dirty="0">
                <a:latin typeface="+mj-lt"/>
              </a:rPr>
              <a:t>RETURN/VOIDED/CREDITS                  </a:t>
            </a:r>
          </a:p>
          <a:p>
            <a:pPr defTabSz="914400">
              <a:lnSpc>
                <a:spcPct val="90000"/>
              </a:lnSpc>
              <a:spcAft>
                <a:spcPts val="600"/>
              </a:spcAft>
            </a:pPr>
            <a:r>
              <a:rPr lang="en-US" sz="2500" b="1" dirty="0">
                <a:latin typeface="+mj-lt"/>
              </a:rPr>
              <a:t>SEND CHECKS TO</a:t>
            </a:r>
            <a:r>
              <a:rPr lang="en-US" sz="2500" dirty="0">
                <a:latin typeface="+mj-lt"/>
              </a:rPr>
              <a:t>: 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account and GL number 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500" b="1" dirty="0">
              <a:highlight>
                <a:srgbClr val="FFFF00"/>
              </a:highlight>
              <a:latin typeface="+mj-lt"/>
            </a:endParaRPr>
          </a:p>
          <a:p>
            <a:pPr defTabSz="914400">
              <a:lnSpc>
                <a:spcPct val="90000"/>
              </a:lnSpc>
              <a:spcAft>
                <a:spcPts val="600"/>
              </a:spcAft>
            </a:pPr>
            <a:r>
              <a:rPr lang="en-US" sz="2500" b="1" dirty="0">
                <a:latin typeface="+mj-lt"/>
              </a:rPr>
              <a:t>*</a:t>
            </a:r>
            <a:r>
              <a:rPr lang="en-US" b="1" dirty="0">
                <a:latin typeface="+mj-lt"/>
              </a:rPr>
              <a:t>Question: </a:t>
            </a:r>
            <a:r>
              <a:rPr lang="en-US" dirty="0">
                <a:latin typeface="+mj-lt"/>
              </a:rPr>
              <a:t>What should I do if my vendor says they didn’t receive a check? </a:t>
            </a:r>
          </a:p>
          <a:p>
            <a:pPr defTabSz="914400">
              <a:lnSpc>
                <a:spcPct val="90000"/>
              </a:lnSpc>
              <a:spcAft>
                <a:spcPts val="600"/>
              </a:spcAft>
            </a:pPr>
            <a:endParaRPr lang="en-US" dirty="0">
              <a:latin typeface="+mj-lt"/>
            </a:endParaRPr>
          </a:p>
          <a:p>
            <a:pPr defTabSz="914400">
              <a:lnSpc>
                <a:spcPct val="90000"/>
              </a:lnSpc>
              <a:spcAft>
                <a:spcPts val="600"/>
              </a:spcAft>
            </a:pPr>
            <a:r>
              <a:rPr lang="en-US" b="1" dirty="0">
                <a:latin typeface="+mj-lt"/>
              </a:rPr>
              <a:t>*Answer:  – </a:t>
            </a:r>
            <a:r>
              <a:rPr lang="en-US" dirty="0">
                <a:latin typeface="+mj-lt"/>
              </a:rPr>
              <a:t>Check the Due Date on the invoice to see if the payment is overdue. Then, send an email to  </a:t>
            </a:r>
            <a:r>
              <a:rPr lang="en-US" dirty="0">
                <a:latin typeface="+mj-lt"/>
                <a:hlinkClick r:id="rId2"/>
              </a:rPr>
              <a:t>PNWpayables@pnw.edu</a:t>
            </a:r>
            <a:r>
              <a:rPr lang="en-US" dirty="0">
                <a:latin typeface="+mj-lt"/>
              </a:rPr>
              <a:t> with the VENDOR’S NAME,INVOICE NUMBER and AMOUNT. We will then let you know if your vendor should have received the check by now or if they should be expecting it soon. If we determine the check to be overdue, we will initiate a stop/payment/rewrite process 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621675" y="2914449"/>
            <a:ext cx="4873603" cy="2218300"/>
          </a:xfrm>
          <a:prstGeom prst="rect">
            <a:avLst/>
          </a:prstGeom>
          <a:noFill/>
        </p:spPr>
        <p:txBody>
          <a:bodyPr wrap="square">
            <a:spAutoFit/>
          </a:bodyPr>
          <a:lstStyle/>
          <a:p>
            <a:pPr defTabSz="406908" fontAlgn="base">
              <a:spcAft>
                <a:spcPts val="600"/>
              </a:spcAft>
            </a:pPr>
            <a:r>
              <a:rPr lang="en-US" sz="2136" b="1" kern="1200" dirty="0">
                <a:solidFill>
                  <a:srgbClr val="000000"/>
                </a:solidFill>
                <a:latin typeface="acumin-pro"/>
                <a:ea typeface="+mn-ea"/>
                <a:cs typeface="+mn-cs"/>
              </a:rPr>
              <a:t>Purdue University </a:t>
            </a:r>
          </a:p>
          <a:p>
            <a:pPr defTabSz="406908" fontAlgn="base">
              <a:spcAft>
                <a:spcPts val="600"/>
              </a:spcAft>
            </a:pPr>
            <a:r>
              <a:rPr lang="en-US" sz="2136" b="1" kern="1200" dirty="0">
                <a:solidFill>
                  <a:srgbClr val="000000"/>
                </a:solidFill>
                <a:latin typeface="acumin-pro"/>
                <a:ea typeface="+mn-ea"/>
                <a:cs typeface="+mn-cs"/>
              </a:rPr>
              <a:t>Accounts Payable</a:t>
            </a:r>
          </a:p>
          <a:p>
            <a:pPr defTabSz="406908" fontAlgn="base">
              <a:spcAft>
                <a:spcPts val="600"/>
              </a:spcAft>
            </a:pPr>
            <a:r>
              <a:rPr lang="en-US" sz="2136" kern="1200" dirty="0">
                <a:solidFill>
                  <a:srgbClr val="333333"/>
                </a:solidFill>
                <a:latin typeface="acumin-pro"/>
                <a:ea typeface="+mn-ea"/>
                <a:cs typeface="+mn-cs"/>
              </a:rPr>
              <a:t>2550 Northwestern Avenue Facility</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2550 Northwestern Avenue, Suite 1100</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West Lafayette, IN 47906</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United States</a:t>
            </a:r>
            <a:endParaRPr lang="en-US" sz="24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a:off x="1461918" y="1707267"/>
            <a:ext cx="435209" cy="1047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Tree>
    <p:extLst>
      <p:ext uri="{BB962C8B-B14F-4D97-AF65-F5344CB8AC3E}">
        <p14:creationId xmlns:p14="http://schemas.microsoft.com/office/powerpoint/2010/main" val="352396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72070" y="792162"/>
            <a:ext cx="4206240" cy="579755"/>
          </a:xfrm>
        </p:spPr>
        <p:txBody>
          <a:bodyPr/>
          <a:lstStyle/>
          <a:p>
            <a:r>
              <a:rPr lang="en-IN" sz="2800" b="1" dirty="0">
                <a:latin typeface="+mn-lt"/>
              </a:rPr>
              <a:t>Accounts Payable</a:t>
            </a:r>
            <a:endParaRPr lang="en-US" sz="2800" b="1" dirty="0">
              <a:latin typeface="+mn-lt"/>
            </a:endParaRPr>
          </a:p>
        </p:txBody>
      </p:sp>
      <p:pic>
        <p:nvPicPr>
          <p:cNvPr id="7" name="Picture 6">
            <a:extLst>
              <a:ext uri="{FF2B5EF4-FFF2-40B4-BE49-F238E27FC236}">
                <a16:creationId xmlns:a16="http://schemas.microsoft.com/office/drawing/2014/main" id="{D7E1D4AA-DE06-9424-4BF3-09EB28310868}"/>
              </a:ext>
            </a:extLst>
          </p:cNvPr>
          <p:cNvPicPr>
            <a:picLocks noChangeAspect="1"/>
          </p:cNvPicPr>
          <p:nvPr/>
        </p:nvPicPr>
        <p:blipFill>
          <a:blip r:embed="rId2"/>
          <a:stretch>
            <a:fillRect/>
          </a:stretch>
        </p:blipFill>
        <p:spPr>
          <a:xfrm>
            <a:off x="472070" y="1371917"/>
            <a:ext cx="3516288" cy="4362961"/>
          </a:xfrm>
          <a:prstGeom prst="rect">
            <a:avLst/>
          </a:prstGeom>
        </p:spPr>
      </p:pic>
    </p:spTree>
    <p:extLst>
      <p:ext uri="{BB962C8B-B14F-4D97-AF65-F5344CB8AC3E}">
        <p14:creationId xmlns:p14="http://schemas.microsoft.com/office/powerpoint/2010/main" val="1396048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834"/>
            <a:ext cx="10515600" cy="1325563"/>
          </a:xfrm>
        </p:spPr>
        <p:txBody>
          <a:bodyPr/>
          <a:lstStyle/>
          <a:p>
            <a:r>
              <a:rPr lang="en-US"/>
              <a:t> </a:t>
            </a:r>
            <a:endParaRPr lang="en-US"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276410615"/>
              </p:ext>
            </p:extLst>
          </p:nvPr>
        </p:nvGraphicFramePr>
        <p:xfrm>
          <a:off x="838200" y="894749"/>
          <a:ext cx="9047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61</a:t>
            </a:fld>
            <a:endParaRPr lang="en-US" sz="1200" dirty="0">
              <a:solidFill>
                <a:schemeClr val="tx1"/>
              </a:solidFill>
            </a:endParaRPr>
          </a:p>
        </p:txBody>
      </p:sp>
      <p:sp>
        <p:nvSpPr>
          <p:cNvPr id="6" name="Rectangle 5"/>
          <p:cNvSpPr/>
          <p:nvPr/>
        </p:nvSpPr>
        <p:spPr>
          <a:xfrm>
            <a:off x="978244" y="2811100"/>
            <a:ext cx="8156792" cy="1815882"/>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the Financial Accounting Department. </a:t>
            </a:r>
            <a:endParaRPr lang="en-US" sz="1600" dirty="0"/>
          </a:p>
          <a:p>
            <a:pPr marL="285750" lvl="0" indent="-285750">
              <a:buFont typeface="Arial" panose="020B0604020202020204" pitchFamily="34" charset="0"/>
              <a:buChar char="•"/>
            </a:pPr>
            <a:r>
              <a:rPr lang="en-US" sz="1600" b="1" dirty="0"/>
              <a:t>Accounts Payable </a:t>
            </a:r>
            <a:r>
              <a:rPr lang="en-US" sz="1600" dirty="0"/>
              <a:t>will schedule a one-on-one training session for you if you are unable to attend a semester training workshop.  Please reach out to us at: </a:t>
            </a:r>
            <a:r>
              <a:rPr lang="en-US" sz="1600" dirty="0">
                <a:solidFill>
                  <a:schemeClr val="accent4">
                    <a:lumMod val="50000"/>
                  </a:schemeClr>
                </a:solidFill>
                <a:hlinkClick r:id="rId7">
                  <a:extLst>
                    <a:ext uri="{A12FA001-AC4F-418D-AE19-62706E023703}">
                      <ahyp:hlinkClr xmlns:ahyp="http://schemas.microsoft.com/office/drawing/2018/hyperlinkcolor" xmlns="" val="tx"/>
                    </a:ext>
                  </a:extLst>
                </a:hlinkClick>
              </a:rPr>
              <a:t>pnwpayables@pnw.edu</a:t>
            </a:r>
            <a:r>
              <a:rPr lang="en-US" sz="1600" dirty="0">
                <a:solidFill>
                  <a:schemeClr val="accent4">
                    <a:lumMod val="50000"/>
                  </a:schemeClr>
                </a:solidFill>
              </a:rPr>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403412" y="4485923"/>
            <a:ext cx="9932894" cy="2185214"/>
          </a:xfrm>
          <a:prstGeom prst="rect">
            <a:avLst/>
          </a:prstGeom>
          <a:noFill/>
        </p:spPr>
        <p:txBody>
          <a:bodyPr wrap="square" rtlCol="0">
            <a:spAutoFit/>
          </a:bodyPr>
          <a:lstStyle/>
          <a:p>
            <a:r>
              <a:rPr lang="en-US" dirty="0"/>
              <a:t>Reminder: Please always refer to the webpage for the most recent Accounts Payable Forms! </a:t>
            </a:r>
          </a:p>
          <a:p>
            <a:r>
              <a:rPr lang="en-US" dirty="0"/>
              <a:t>Please Remember: Entering outdated forms into </a:t>
            </a:r>
            <a:r>
              <a:rPr lang="en-US" dirty="0" err="1"/>
              <a:t>Docusign</a:t>
            </a:r>
            <a:r>
              <a:rPr lang="en-US" dirty="0"/>
              <a:t> will require you to </a:t>
            </a:r>
            <a:r>
              <a:rPr lang="en-US" b="1" dirty="0"/>
              <a:t>REMOVE</a:t>
            </a:r>
            <a:r>
              <a:rPr lang="en-US" dirty="0"/>
              <a:t> your </a:t>
            </a:r>
            <a:r>
              <a:rPr lang="en-US" dirty="0" err="1"/>
              <a:t>Docusign</a:t>
            </a:r>
            <a:r>
              <a:rPr lang="en-US" dirty="0"/>
              <a:t>.</a:t>
            </a:r>
          </a:p>
          <a:p>
            <a:endParaRPr lang="en-US" dirty="0"/>
          </a:p>
          <a:p>
            <a:r>
              <a:rPr lang="en-US" dirty="0"/>
              <a:t>  </a:t>
            </a:r>
            <a:r>
              <a:rPr lang="en-US" sz="1800" b="1" dirty="0">
                <a:solidFill>
                  <a:srgbClr val="CC9900"/>
                </a:solidFill>
                <a:latin typeface="72 Black" panose="020B0A04030603020204" pitchFamily="34" charset="0"/>
                <a:cs typeface="72 Black" panose="020B0A04030603020204" pitchFamily="34" charset="0"/>
                <a:hlinkClick r:id="rId8"/>
              </a:rPr>
              <a:t>Accounting &amp; Budget Services</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800" b="1" dirty="0">
                <a:latin typeface="72 Black" panose="020B0A04030603020204" pitchFamily="34" charset="0"/>
                <a:cs typeface="72 Black" panose="020B0A04030603020204" pitchFamily="34" charset="0"/>
              </a:rPr>
              <a:t>THANK YOU FOR JOINING US TODAY!</a:t>
            </a:r>
            <a:endParaRPr lang="en-US" sz="2800" dirty="0">
              <a:latin typeface="72 Black" panose="020B0A04030603020204" pitchFamily="34" charset="0"/>
              <a:cs typeface="72 Black" panose="020B0A04030603020204" pitchFamily="34" charset="0"/>
            </a:endParaRPr>
          </a:p>
          <a:p>
            <a:endParaRPr lang="en-US" dirty="0"/>
          </a:p>
        </p:txBody>
      </p:sp>
    </p:spTree>
    <p:extLst>
      <p:ext uri="{BB962C8B-B14F-4D97-AF65-F5344CB8AC3E}">
        <p14:creationId xmlns:p14="http://schemas.microsoft.com/office/powerpoint/2010/main" val="257739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924" y="519954"/>
            <a:ext cx="3235335" cy="1039906"/>
          </a:xfrm>
        </p:spPr>
        <p:txBody>
          <a:bodyPr/>
          <a:lstStyle/>
          <a:p>
            <a:pPr algn="ctr"/>
            <a:r>
              <a:rPr lang="en-US" sz="2400" b="1" u="sng" dirty="0">
                <a:solidFill>
                  <a:srgbClr val="555960"/>
                </a:solidFill>
                <a:cs typeface="72 Black" panose="020B0A04030603020204" pitchFamily="34" charset="0"/>
              </a:rPr>
              <a:t/>
            </a:r>
            <a:br>
              <a:rPr lang="en-US" sz="2400" b="1" u="sng" dirty="0">
                <a:solidFill>
                  <a:srgbClr val="555960"/>
                </a:solidFill>
                <a:cs typeface="72 Black" panose="020B0A04030603020204" pitchFamily="34" charset="0"/>
              </a:rPr>
            </a:br>
            <a:r>
              <a:rPr lang="en-US" sz="1800" b="1" dirty="0">
                <a:solidFill>
                  <a:srgbClr val="555960"/>
                </a:solidFill>
                <a:cs typeface="72 Black" panose="020B0A04030603020204" pitchFamily="34" charset="0"/>
              </a:rPr>
              <a:t>Accountability – Ensure Vendor Knows Where to Send Non-PO Invoices</a:t>
            </a:r>
            <a:r>
              <a:rPr lang="en-US" sz="1600" b="1" dirty="0">
                <a:solidFill>
                  <a:srgbClr val="555960"/>
                </a:solidFill>
                <a:cs typeface="72 Black" panose="020B0A04030603020204" pitchFamily="34" charset="0"/>
              </a:rPr>
              <a:t/>
            </a:r>
            <a:br>
              <a:rPr lang="en-US" sz="1600" b="1" dirty="0">
                <a:solidFill>
                  <a:srgbClr val="555960"/>
                </a:solidFill>
                <a:cs typeface="72 Black" panose="020B0A04030603020204" pitchFamily="34" charset="0"/>
              </a:rPr>
            </a:br>
            <a:endParaRPr lang="en-US" sz="1600" b="1"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1"/>
            <a:ext cx="5907792" cy="6194612"/>
          </a:xfrm>
          <a:prstGeom prst="rect">
            <a:avLst/>
          </a:prstGeom>
        </p:spPr>
      </p:pic>
      <p:sp>
        <p:nvSpPr>
          <p:cNvPr id="6" name="Rectangle 5"/>
          <p:cNvSpPr/>
          <p:nvPr/>
        </p:nvSpPr>
        <p:spPr>
          <a:xfrm>
            <a:off x="5979459" y="1743883"/>
            <a:ext cx="5253317" cy="4638193"/>
          </a:xfrm>
          <a:prstGeom prst="rect">
            <a:avLst/>
          </a:prstGeom>
        </p:spPr>
        <p:txBody>
          <a:bodyPr wrap="square">
            <a:spAutoFit/>
          </a:bodyPr>
          <a:lstStyle/>
          <a:p>
            <a:pPr algn="ctr" defTabSz="914400">
              <a:lnSpc>
                <a:spcPct val="90000"/>
              </a:lnSpc>
              <a:spcAft>
                <a:spcPts val="600"/>
              </a:spcAft>
            </a:pPr>
            <a:r>
              <a:rPr lang="en-US" sz="1400" b="1" u="sng" dirty="0">
                <a:solidFill>
                  <a:schemeClr val="tx2"/>
                </a:solidFill>
                <a:latin typeface="+mj-lt"/>
              </a:rPr>
              <a:t>   How departments can help avoid delays in  </a:t>
            </a:r>
          </a:p>
          <a:p>
            <a:pPr algn="ctr" defTabSz="914400">
              <a:lnSpc>
                <a:spcPct val="90000"/>
              </a:lnSpc>
              <a:spcAft>
                <a:spcPts val="600"/>
              </a:spcAft>
            </a:pPr>
            <a:r>
              <a:rPr lang="en-US" sz="1400" b="1" u="sng" dirty="0">
                <a:solidFill>
                  <a:schemeClr val="tx2"/>
                </a:solidFill>
                <a:latin typeface="+mj-lt"/>
              </a:rPr>
              <a:t>processing invoices:</a:t>
            </a:r>
          </a:p>
          <a:p>
            <a:pPr marL="342900" indent="-285750" defTabSz="914400">
              <a:spcAft>
                <a:spcPts val="600"/>
              </a:spcAft>
              <a:buFont typeface="Arial" panose="020B0604020202020204" pitchFamily="34" charset="0"/>
              <a:buChar char="•"/>
            </a:pPr>
            <a:r>
              <a:rPr lang="en-US" sz="1600" dirty="0">
                <a:solidFill>
                  <a:schemeClr val="tx2"/>
                </a:solidFill>
              </a:rPr>
              <a:t>Provide the vendor with the following important information </a:t>
            </a:r>
            <a:r>
              <a:rPr lang="en-US" sz="1600" dirty="0">
                <a:solidFill>
                  <a:schemeClr val="accent4">
                    <a:lumMod val="50000"/>
                  </a:schemeClr>
                </a:solidFill>
              </a:rPr>
              <a:t>when placing your order:</a:t>
            </a:r>
          </a:p>
          <a:p>
            <a:pPr marL="342900" indent="-285750" defTabSz="914400">
              <a:spcAft>
                <a:spcPts val="600"/>
              </a:spcAft>
              <a:buFont typeface="Arial" panose="020B0604020202020204" pitchFamily="34" charset="0"/>
              <a:buChar char="•"/>
            </a:pPr>
            <a:r>
              <a:rPr lang="en-US" sz="1600" dirty="0">
                <a:solidFill>
                  <a:schemeClr val="tx2"/>
                </a:solidFill>
              </a:rPr>
              <a:t>Your </a:t>
            </a:r>
            <a:r>
              <a:rPr lang="en-US" sz="1600" dirty="0">
                <a:solidFill>
                  <a:schemeClr val="accent4">
                    <a:lumMod val="50000"/>
                  </a:schemeClr>
                </a:solidFill>
              </a:rPr>
              <a:t>Department Name</a:t>
            </a:r>
          </a:p>
          <a:p>
            <a:pPr marL="342900" indent="-285750" defTabSz="914400">
              <a:spcAft>
                <a:spcPts val="600"/>
              </a:spcAft>
              <a:buFont typeface="Arial" panose="020B0604020202020204" pitchFamily="34" charset="0"/>
              <a:buChar char="•"/>
            </a:pPr>
            <a:r>
              <a:rPr lang="en-US" sz="1600"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spcAft>
                <a:spcPts val="600"/>
              </a:spcAft>
              <a:buFont typeface="Arial" panose="020B0604020202020204" pitchFamily="34" charset="0"/>
              <a:buChar char="•"/>
            </a:pPr>
            <a:r>
              <a:rPr lang="en-US" sz="1600"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spcAft>
                <a:spcPts val="600"/>
              </a:spcAft>
              <a:buFont typeface="Arial" panose="020B0604020202020204" pitchFamily="34" charset="0"/>
              <a:buChar char="•"/>
            </a:pPr>
            <a:r>
              <a:rPr lang="en-US" sz="1600"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the reason for the exception must be indicated on the DIV prior to sending it through the approval process.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491610"/>
          </a:xfrm>
        </p:spPr>
        <p:txBody>
          <a:bodyPr/>
          <a:lstStyle/>
          <a:p>
            <a:pPr algn="ctr"/>
            <a:r>
              <a:rPr lang="en-US" sz="2800" b="1" kern="0" dirty="0"/>
              <a:t>Payment Responsibilities</a:t>
            </a:r>
            <a:endParaRPr lang="en-US" sz="2800" dirty="0"/>
          </a:p>
        </p:txBody>
      </p:sp>
      <p:sp>
        <p:nvSpPr>
          <p:cNvPr id="4" name="Content Placeholder 3"/>
          <p:cNvSpPr>
            <a:spLocks noGrp="1"/>
          </p:cNvSpPr>
          <p:nvPr>
            <p:ph idx="1"/>
          </p:nvPr>
        </p:nvSpPr>
        <p:spPr>
          <a:xfrm>
            <a:off x="566352" y="1120346"/>
            <a:ext cx="8487032" cy="4949525"/>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dirty="0">
                <a:solidFill>
                  <a:srgbClr val="000000"/>
                </a:solidFill>
              </a:rPr>
              <a:t>Supporting Documentation must be sufficient to answer the following questions:</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Who</a:t>
            </a:r>
            <a:r>
              <a:rPr lang="en-US" sz="1800" dirty="0">
                <a:solidFill>
                  <a:srgbClr val="000000"/>
                </a:solidFill>
              </a:rPr>
              <a:t> is the payment for? </a:t>
            </a:r>
            <a:r>
              <a:rPr lang="en-US" sz="1800" dirty="0">
                <a:solidFill>
                  <a:schemeClr val="accent4">
                    <a:lumMod val="50000"/>
                  </a:schemeClr>
                </a:solidFill>
              </a:rPr>
              <a:t>Vendor Name?</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What </a:t>
            </a:r>
            <a:r>
              <a:rPr lang="en-US" sz="1800" dirty="0">
                <a:solidFill>
                  <a:srgbClr val="000000"/>
                </a:solidFill>
              </a:rPr>
              <a:t>is the payment for? </a:t>
            </a:r>
            <a:r>
              <a:rPr lang="en-US" sz="1800" dirty="0">
                <a:solidFill>
                  <a:schemeClr val="accent4">
                    <a:lumMod val="50000"/>
                  </a:schemeClr>
                </a:solidFill>
              </a:rPr>
              <a:t>Brief explanation of expense?</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When</a:t>
            </a:r>
            <a:r>
              <a:rPr lang="en-US" sz="1800" dirty="0">
                <a:solidFill>
                  <a:srgbClr val="000000"/>
                </a:solidFill>
              </a:rPr>
              <a:t> is the payment </a:t>
            </a:r>
            <a:r>
              <a:rPr lang="en-US" sz="1800" dirty="0">
                <a:solidFill>
                  <a:schemeClr val="accent4">
                    <a:lumMod val="50000"/>
                  </a:schemeClr>
                </a:solidFill>
              </a:rPr>
              <a:t>due? Actual Due Date? Terms of Payment?</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Where</a:t>
            </a:r>
            <a:r>
              <a:rPr lang="en-US" sz="1800" dirty="0">
                <a:solidFill>
                  <a:srgbClr val="000000"/>
                </a:solidFill>
              </a:rPr>
              <a:t> is the payment </a:t>
            </a:r>
            <a:r>
              <a:rPr lang="en-US" sz="1800" dirty="0">
                <a:solidFill>
                  <a:schemeClr val="accent4">
                    <a:lumMod val="50000"/>
                  </a:schemeClr>
                </a:solidFill>
              </a:rPr>
              <a:t>going? Remittance Address?</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Why/How </a:t>
            </a:r>
            <a:r>
              <a:rPr lang="en-US" sz="1800" dirty="0">
                <a:solidFill>
                  <a:srgbClr val="000000"/>
                </a:solidFill>
              </a:rPr>
              <a:t>is Purdue responsible for this payment? </a:t>
            </a:r>
          </a:p>
          <a:p>
            <a:pPr marL="114300" lvl="1" fontAlgn="auto">
              <a:spcBef>
                <a:spcPts val="1000"/>
              </a:spcBef>
              <a:spcAft>
                <a:spcPts val="0"/>
              </a:spcAft>
            </a:pPr>
            <a:endParaRPr lang="en-US" sz="1400" dirty="0">
              <a:solidFill>
                <a:srgbClr val="000000"/>
              </a:solidFill>
            </a:endParaRPr>
          </a:p>
          <a:p>
            <a:pPr marL="285750" indent="-285750"/>
            <a:r>
              <a:rPr lang="en-US" sz="1400" b="1" dirty="0">
                <a:solidFill>
                  <a:srgbClr val="000000"/>
                </a:solidFill>
              </a:rPr>
              <a:t>MUST SUBSTANTIATE FOR AUDIT REVIEW </a:t>
            </a:r>
            <a:r>
              <a:rPr lang="en-US" sz="1400" dirty="0">
                <a:solidFill>
                  <a:srgbClr val="D4A71A"/>
                </a:solidFill>
              </a:rPr>
              <a:t>– </a:t>
            </a:r>
            <a:r>
              <a:rPr lang="en-US" sz="1600" dirty="0">
                <a:solidFill>
                  <a:schemeClr val="accent4">
                    <a:lumMod val="50000"/>
                  </a:schemeClr>
                </a:solidFill>
              </a:rPr>
              <a:t>Purdue Does Not Make Payments to Third-Party Vendors. </a:t>
            </a:r>
          </a:p>
          <a:p>
            <a:endParaRPr lang="en-US" sz="1600" dirty="0">
              <a:highlight>
                <a:srgbClr val="FFFF00"/>
              </a:highlight>
            </a:endParaRPr>
          </a:p>
          <a:p>
            <a:pPr marL="285750" indent="-285750"/>
            <a:r>
              <a:rPr lang="en-US" sz="1600" dirty="0"/>
              <a:t>The invoice must be addressed to Purdue and have Purdue as the entity responsible for payment.</a:t>
            </a:r>
          </a:p>
          <a:p>
            <a:pPr marL="342900" indent="-342900" fontAlgn="auto">
              <a:spcAft>
                <a:spcPts val="0"/>
              </a:spcAft>
              <a:buClr>
                <a:srgbClr val="FFFFFF"/>
              </a:buClr>
            </a:pPr>
            <a:endParaRPr lang="en-US" sz="20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1938992"/>
          </a:xfrm>
          <a:prstGeom prst="rect">
            <a:avLst/>
          </a:prstGeom>
        </p:spPr>
        <p:txBody>
          <a:bodyPr wrap="square">
            <a:spAutoFit/>
          </a:bodyPr>
          <a:lstStyle/>
          <a:p>
            <a:pPr defTabSz="457200" eaLnBrk="1" fontAlgn="auto" hangingPunct="1">
              <a:spcBef>
                <a:spcPts val="0"/>
              </a:spcBef>
              <a:spcAft>
                <a:spcPts val="0"/>
              </a:spcAft>
            </a:pPr>
            <a:r>
              <a:rPr lang="en-US" sz="1500" b="1" dirty="0">
                <a:ln w="0"/>
                <a:solidFill>
                  <a:srgbClr val="000000"/>
                </a:solidFill>
                <a:latin typeface="Acumin Pro" panose="020B0504020202020204"/>
              </a:rPr>
              <a:t>Examples of supporting documentation</a:t>
            </a:r>
            <a:r>
              <a:rPr lang="en-US" sz="1500" dirty="0">
                <a:ln w="0"/>
                <a:solidFill>
                  <a:srgbClr val="000000"/>
                </a:solidFill>
                <a:latin typeface="Acumin Pro" panose="020B0504020202020204"/>
              </a:rPr>
              <a:t>:</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b="1" dirty="0">
                <a:cs typeface="72 Black" panose="020B0A04030603020204" pitchFamily="34" charset="0"/>
              </a:rPr>
              <a:t>Payment Responsibilities</a:t>
            </a:r>
            <a:endParaRPr lang="en-US" sz="2800" b="1"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actual Invoice?</a:t>
            </a:r>
          </a:p>
          <a:p>
            <a:pPr defTabSz="288036">
              <a:spcBef>
                <a:spcPts val="630"/>
              </a:spcBef>
              <a:buClr>
                <a:srgbClr val="000000"/>
              </a:buClr>
            </a:pPr>
            <a:r>
              <a:rPr lang="en-US" sz="16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Quote</a:t>
            </a:r>
            <a:r>
              <a:rPr lang="en-US" sz="1600" dirty="0">
                <a:solidFill>
                  <a:schemeClr val="accent4">
                    <a:lumMod val="50000"/>
                  </a:schemeClr>
                </a:solidFill>
              </a:rPr>
              <a:t>, </a:t>
            </a:r>
            <a:r>
              <a:rPr lang="en-US" sz="1600" i="1" dirty="0">
                <a:solidFill>
                  <a:schemeClr val="accent4">
                    <a:lumMod val="50000"/>
                  </a:schemeClr>
                </a:solidFill>
              </a:rPr>
              <a:t>Estimate</a:t>
            </a:r>
            <a:r>
              <a:rPr lang="en-US" sz="1600" dirty="0">
                <a:solidFill>
                  <a:schemeClr val="accent4">
                    <a:lumMod val="50000"/>
                  </a:schemeClr>
                </a:solidFill>
              </a:rPr>
              <a:t>, </a:t>
            </a:r>
            <a:r>
              <a:rPr lang="en-US" sz="1600" i="1" dirty="0">
                <a:solidFill>
                  <a:schemeClr val="accent4">
                    <a:lumMod val="50000"/>
                  </a:schemeClr>
                </a:solidFill>
              </a:rPr>
              <a:t>Pro-forma </a:t>
            </a:r>
            <a:r>
              <a:rPr lang="en-US" sz="1600" i="1" dirty="0">
                <a:solidFill>
                  <a:srgbClr val="000000"/>
                </a:solidFill>
              </a:rPr>
              <a:t>Invoice </a:t>
            </a:r>
            <a:r>
              <a:rPr lang="en-US" sz="1600" dirty="0">
                <a:solidFill>
                  <a:srgbClr val="000000"/>
                </a:solidFill>
              </a:rPr>
              <a:t>- </a:t>
            </a:r>
            <a:r>
              <a:rPr lang="en-US" sz="1600" dirty="0">
                <a:solidFill>
                  <a:schemeClr val="accent4">
                    <a:lumMod val="50000"/>
                  </a:schemeClr>
                </a:solidFill>
              </a:rPr>
              <a:t>Projection of Costs </a:t>
            </a:r>
            <a:r>
              <a:rPr lang="en-US" sz="16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Order Detail, Summary, Acknowledgement - Confirmation of Order/Service </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Statements</a:t>
            </a:r>
            <a:r>
              <a:rPr lang="en-US" sz="1600" i="1" dirty="0">
                <a:solidFill>
                  <a:srgbClr val="000000"/>
                </a:solidFill>
              </a:rPr>
              <a:t>  - </a:t>
            </a:r>
            <a:r>
              <a:rPr lang="en-US" sz="16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4301</TotalTime>
  <Words>5666</Words>
  <Application>Microsoft Office PowerPoint</Application>
  <PresentationFormat>Widescreen</PresentationFormat>
  <Paragraphs>499</Paragraphs>
  <Slides>61</Slides>
  <Notes>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8" baseType="lpstr">
      <vt:lpstr>72 Black</vt:lpstr>
      <vt:lpstr>Acumin Pro</vt:lpstr>
      <vt:lpstr>Acumin Pro SemiCondensed</vt:lpstr>
      <vt:lpstr>acumin-pro</vt:lpstr>
      <vt:lpstr>Aptos</vt:lpstr>
      <vt:lpstr>Arial</vt:lpstr>
      <vt:lpstr>Avenir Next LT Pro Demi</vt:lpstr>
      <vt:lpstr>Calibri</vt:lpstr>
      <vt:lpstr>Calibri Light</vt:lpstr>
      <vt:lpstr>Courier New</vt:lpstr>
      <vt:lpstr>Dreaming Outloud Script Pro</vt:lpstr>
      <vt:lpstr>Gill Sans MT</vt:lpstr>
      <vt:lpstr>Times New Roman</vt:lpstr>
      <vt:lpstr>Verdana</vt:lpstr>
      <vt:lpstr>Wingdings</vt:lpstr>
      <vt:lpstr>Office Theme</vt:lpstr>
      <vt:lpstr>Worksheet</vt:lpstr>
      <vt:lpstr>WELCOME TO accounts payable  TRAINING</vt:lpstr>
      <vt:lpstr>Mission, Goal &amp; Vision</vt:lpstr>
      <vt:lpstr>Agenda</vt:lpstr>
      <vt:lpstr>Section One-Expectations &amp; Responsibilities </vt:lpstr>
      <vt:lpstr>Familiarize yourself with the following programs and procedures:</vt:lpstr>
      <vt:lpstr> </vt:lpstr>
      <vt:lpstr> Accountability – Ensure Vendor Knows Where to Send Non-PO Invoices </vt:lpstr>
      <vt:lpstr>Payment Responsibilities</vt:lpstr>
      <vt:lpstr>Payment Responsibilities</vt:lpstr>
      <vt:lpstr>Payment Responsibilities</vt:lpstr>
      <vt:lpstr>Please make sure you are using the correct remittance address on your DIV.   This is important for AP to process your payment. Even if it is a direct deposit, the remittance address must match what is in our system.  *When you are checking on payment status, please refer to the TERMS on the invoice prior to contacting AP. The invoice may not be due.  *Also, when requesting payment status, please include the name of the vendor and the invoice number and always send your request to pnwpayables@pnw.edu.   </vt:lpstr>
      <vt:lpstr>Importance of Processes</vt:lpstr>
      <vt:lpstr> Importance of Processes</vt:lpstr>
      <vt:lpstr> Importance of Processes</vt:lpstr>
      <vt:lpstr>Be Aware of Common Cyber Threats</vt:lpstr>
      <vt:lpstr>Data Security</vt:lpstr>
      <vt:lpstr>Important Key Factors For Updating Vendors </vt:lpstr>
      <vt:lpstr>Section Two – Forms </vt:lpstr>
      <vt:lpstr> </vt:lpstr>
      <vt:lpstr>Instructions for DIV </vt:lpstr>
      <vt:lpstr>Held Check </vt:lpstr>
      <vt:lpstr> </vt:lpstr>
      <vt:lpstr>PowerForm Format </vt:lpstr>
      <vt:lpstr>Initiator Form Flow ( Department Representative ) </vt:lpstr>
      <vt:lpstr>The Consultant / Vendor view    This is what the consultant/ vendor would receive, they would then complete their areas on the payee cert. form. The consultant/ vendor clicks finish and then it is complete. </vt:lpstr>
      <vt:lpstr>The Final Approver (Department Head/ Supervisor )  Your department head will receive this email to review the document, they sign the payee certificate, and it then is rerouted back to you.   </vt:lpstr>
      <vt:lpstr>                              Final view of the Power form                      You will receive the email below stating to view the completed document. </vt:lpstr>
      <vt:lpstr>PAYEE CERTIFICATION POWER FORM </vt:lpstr>
      <vt:lpstr> </vt:lpstr>
      <vt:lpstr> Substitute  W-9</vt:lpstr>
      <vt:lpstr>ACH Form</vt:lpstr>
      <vt:lpstr>Wire Transfer Form </vt:lpstr>
      <vt:lpstr>Section Three - One-Time Vendor </vt:lpstr>
      <vt:lpstr>Prospective Employee Reimbursement</vt:lpstr>
      <vt:lpstr>Example</vt:lpstr>
      <vt:lpstr>Request Types </vt:lpstr>
      <vt:lpstr>Request Types  </vt:lpstr>
      <vt:lpstr>Request Types  </vt:lpstr>
      <vt:lpstr>Section Four – “Other ” Payments </vt:lpstr>
      <vt:lpstr>Non-Resident Alien Payments</vt:lpstr>
      <vt:lpstr>              Tax Summary Report                                             </vt:lpstr>
      <vt:lpstr>“Other” Payments Training</vt:lpstr>
      <vt:lpstr>Prizes and Awards</vt:lpstr>
      <vt:lpstr> </vt:lpstr>
      <vt:lpstr>CASH ADVANCE</vt:lpstr>
      <vt:lpstr>SECTION FIVE  CHARTS  </vt:lpstr>
      <vt:lpstr>Chart Flow </vt:lpstr>
      <vt:lpstr>Chart 1</vt:lpstr>
      <vt:lpstr>Chart 2</vt:lpstr>
      <vt:lpstr>Chart 3</vt:lpstr>
      <vt:lpstr>Chart 4</vt:lpstr>
      <vt:lpstr>Chart 5</vt:lpstr>
      <vt:lpstr>Chart 6</vt:lpstr>
      <vt:lpstr>Chart 7</vt:lpstr>
      <vt:lpstr>Chart 8</vt:lpstr>
      <vt:lpstr>Chart 9</vt:lpstr>
      <vt:lpstr>Chart 10</vt:lpstr>
      <vt:lpstr>NAVIGATING THE PNW ACCOUNTS PAYABLE WEBSITE!  </vt:lpstr>
      <vt:lpstr>PowerPoint Presentation</vt:lpstr>
      <vt:lpstr>Accounts Payable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Ronit Bhardwaj</cp:lastModifiedBy>
  <cp:revision>108</cp:revision>
  <dcterms:created xsi:type="dcterms:W3CDTF">2023-05-16T13:28:32Z</dcterms:created>
  <dcterms:modified xsi:type="dcterms:W3CDTF">2024-10-23T19:22:22Z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2023-09-29T21:51:26Z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7613f710-ad71-49e0-a824-232bfbddb767</vt:lpwstr>
  </property>
  <property fmtid="{D5CDD505-2E9C-101B-9397-08002B2CF9AE}" pid="8" name="MSIP_Label_4044bd30-2ed7-4c9d-9d12-46200872a97b_ContentBits">
    <vt:lpwstr>0</vt:lpwstr>
  </property>
</Properties>
</file>