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59" r:id="rId5"/>
    <p:sldId id="311" r:id="rId6"/>
    <p:sldId id="260" r:id="rId7"/>
    <p:sldId id="261" r:id="rId8"/>
    <p:sldId id="262" r:id="rId9"/>
    <p:sldId id="263" r:id="rId10"/>
    <p:sldId id="264" r:id="rId11"/>
    <p:sldId id="265" r:id="rId12"/>
    <p:sldId id="266" r:id="rId13"/>
    <p:sldId id="270" r:id="rId14"/>
    <p:sldId id="271" r:id="rId15"/>
    <p:sldId id="322" r:id="rId16"/>
    <p:sldId id="323" r:id="rId17"/>
    <p:sldId id="324" r:id="rId18"/>
    <p:sldId id="273" r:id="rId19"/>
    <p:sldId id="272" r:id="rId20"/>
    <p:sldId id="274" r:id="rId21"/>
    <p:sldId id="275" r:id="rId22"/>
    <p:sldId id="276" r:id="rId23"/>
    <p:sldId id="318" r:id="rId24"/>
    <p:sldId id="314" r:id="rId25"/>
    <p:sldId id="315" r:id="rId26"/>
    <p:sldId id="316" r:id="rId27"/>
    <p:sldId id="317" r:id="rId28"/>
    <p:sldId id="277" r:id="rId29"/>
    <p:sldId id="281" r:id="rId30"/>
    <p:sldId id="282" r:id="rId31"/>
    <p:sldId id="283" r:id="rId32"/>
    <p:sldId id="325" r:id="rId33"/>
    <p:sldId id="326" r:id="rId34"/>
    <p:sldId id="284" r:id="rId35"/>
    <p:sldId id="327" r:id="rId36"/>
    <p:sldId id="288" r:id="rId37"/>
    <p:sldId id="289" r:id="rId38"/>
    <p:sldId id="319" r:id="rId39"/>
    <p:sldId id="290" r:id="rId40"/>
    <p:sldId id="291" r:id="rId41"/>
    <p:sldId id="328" r:id="rId42"/>
    <p:sldId id="293" r:id="rId43"/>
    <p:sldId id="294" r:id="rId44"/>
    <p:sldId id="295" r:id="rId45"/>
    <p:sldId id="307" r:id="rId46"/>
    <p:sldId id="330" r:id="rId47"/>
    <p:sldId id="304"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000"/>
    <a:srgbClr val="BF9000"/>
    <a:srgbClr val="D4A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5" autoAdjust="0"/>
    <p:restoredTop sz="94713" autoAdjust="0"/>
  </p:normalViewPr>
  <p:slideViewPr>
    <p:cSldViewPr snapToGrid="0" snapToObjects="1">
      <p:cViewPr varScale="1">
        <p:scale>
          <a:sx n="105" d="100"/>
          <a:sy n="105" d="100"/>
        </p:scale>
        <p:origin x="3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427A-B687-40F4-BDAA-E5B2A5CA0FCD}"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81B46725-4311-4AE2-9A09-731BCCC206D2}" type="pres">
      <dgm:prSet presAssocID="{EB16427A-B687-40F4-BDAA-E5B2A5CA0FCD}" presName="Name0" presStyleCnt="0">
        <dgm:presLayoutVars>
          <dgm:dir/>
          <dgm:animLvl val="lvl"/>
          <dgm:resizeHandles val="exact"/>
        </dgm:presLayoutVars>
      </dgm:prSet>
      <dgm:spPr/>
    </dgm:pt>
  </dgm:ptLst>
  <dgm:cxnLst>
    <dgm:cxn modelId="{28FB56E9-F468-4EDF-B566-7B89740B4585}" type="presOf" srcId="{EB16427A-B687-40F4-BDAA-E5B2A5CA0FCD}" destId="{81B46725-4311-4AE2-9A09-731BCCC206D2}"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4F0A-7E9E-4D8B-B7E9-F68B022B63B3}"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81024-1FC6-4872-B2B7-DD8C9B0B043D}" type="slidenum">
              <a:rPr lang="en-US" smtClean="0"/>
              <a:t>‹#›</a:t>
            </a:fld>
            <a:endParaRPr lang="en-US"/>
          </a:p>
        </p:txBody>
      </p:sp>
    </p:spTree>
    <p:extLst>
      <p:ext uri="{BB962C8B-B14F-4D97-AF65-F5344CB8AC3E}">
        <p14:creationId xmlns:p14="http://schemas.microsoft.com/office/powerpoint/2010/main" val="52358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AUDIENCE: THIS IS NOT BEING RECORDED!  THERE WILL BE A NEW LINK TO THIS UPDATED POWER POINT ON THE WEBSITE LATER THIS WEEK!</a:t>
            </a:r>
          </a:p>
        </p:txBody>
      </p:sp>
      <p:sp>
        <p:nvSpPr>
          <p:cNvPr id="4" name="Slide Number Placeholder 3"/>
          <p:cNvSpPr>
            <a:spLocks noGrp="1"/>
          </p:cNvSpPr>
          <p:nvPr>
            <p:ph type="sldNum" sz="quarter" idx="5"/>
          </p:nvPr>
        </p:nvSpPr>
        <p:spPr/>
        <p:txBody>
          <a:bodyPr/>
          <a:lstStyle/>
          <a:p>
            <a:fld id="{7EB81024-1FC6-4872-B2B7-DD8C9B0B043D}" type="slidenum">
              <a:rPr lang="en-US" smtClean="0"/>
              <a:t>1</a:t>
            </a:fld>
            <a:endParaRPr lang="en-US"/>
          </a:p>
        </p:txBody>
      </p:sp>
    </p:spTree>
    <p:extLst>
      <p:ext uri="{BB962C8B-B14F-4D97-AF65-F5344CB8AC3E}">
        <p14:creationId xmlns:p14="http://schemas.microsoft.com/office/powerpoint/2010/main" val="416091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your responsibilities efficiently and effectively, please familiarize yourself with the following:</a:t>
            </a:r>
          </a:p>
        </p:txBody>
      </p:sp>
      <p:sp>
        <p:nvSpPr>
          <p:cNvPr id="4" name="Slide Number Placeholder 3"/>
          <p:cNvSpPr>
            <a:spLocks noGrp="1"/>
          </p:cNvSpPr>
          <p:nvPr>
            <p:ph type="sldNum" sz="quarter" idx="5"/>
          </p:nvPr>
        </p:nvSpPr>
        <p:spPr/>
        <p:txBody>
          <a:bodyPr/>
          <a:lstStyle/>
          <a:p>
            <a:fld id="{7EB81024-1FC6-4872-B2B7-DD8C9B0B043D}" type="slidenum">
              <a:rPr lang="en-US" smtClean="0"/>
              <a:t>5</a:t>
            </a:fld>
            <a:endParaRPr lang="en-US"/>
          </a:p>
        </p:txBody>
      </p:sp>
    </p:spTree>
    <p:extLst>
      <p:ext uri="{BB962C8B-B14F-4D97-AF65-F5344CB8AC3E}">
        <p14:creationId xmlns:p14="http://schemas.microsoft.com/office/powerpoint/2010/main" val="256618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6</a:t>
            </a:fld>
            <a:endParaRPr lang="en-US"/>
          </a:p>
        </p:txBody>
      </p:sp>
    </p:spTree>
    <p:extLst>
      <p:ext uri="{BB962C8B-B14F-4D97-AF65-F5344CB8AC3E}">
        <p14:creationId xmlns:p14="http://schemas.microsoft.com/office/powerpoint/2010/main" val="25172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call and ask will this get through the system, think about it like this, if internal audit randomly pulls your </a:t>
            </a:r>
            <a:r>
              <a:rPr lang="en-US" dirty="0" err="1"/>
              <a:t>Docusign</a:t>
            </a:r>
            <a:r>
              <a:rPr lang="en-US" dirty="0"/>
              <a:t> in 9 months to review, will the information included allow them to understand and substantiate without questioning anything? They won’t be speaking to you in person like I am right now. Will you remember in 9 months without perfect documentation? </a:t>
            </a:r>
          </a:p>
        </p:txBody>
      </p:sp>
      <p:sp>
        <p:nvSpPr>
          <p:cNvPr id="4" name="Slide Number Placeholder 3"/>
          <p:cNvSpPr>
            <a:spLocks noGrp="1"/>
          </p:cNvSpPr>
          <p:nvPr>
            <p:ph type="sldNum" sz="quarter" idx="5"/>
          </p:nvPr>
        </p:nvSpPr>
        <p:spPr/>
        <p:txBody>
          <a:bodyPr/>
          <a:lstStyle/>
          <a:p>
            <a:fld id="{7EB81024-1FC6-4872-B2B7-DD8C9B0B043D}" type="slidenum">
              <a:rPr lang="en-US" smtClean="0"/>
              <a:t>8</a:t>
            </a:fld>
            <a:endParaRPr lang="en-US"/>
          </a:p>
        </p:txBody>
      </p:sp>
    </p:spTree>
    <p:extLst>
      <p:ext uri="{BB962C8B-B14F-4D97-AF65-F5344CB8AC3E}">
        <p14:creationId xmlns:p14="http://schemas.microsoft.com/office/powerpoint/2010/main" val="60693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20</a:t>
            </a:fld>
            <a:endParaRPr lang="en-US"/>
          </a:p>
        </p:txBody>
      </p:sp>
    </p:spTree>
    <p:extLst>
      <p:ext uri="{BB962C8B-B14F-4D97-AF65-F5344CB8AC3E}">
        <p14:creationId xmlns:p14="http://schemas.microsoft.com/office/powerpoint/2010/main" val="330375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28</a:t>
            </a:fld>
            <a:endParaRPr lang="en-US"/>
          </a:p>
        </p:txBody>
      </p:sp>
    </p:spTree>
    <p:extLst>
      <p:ext uri="{BB962C8B-B14F-4D97-AF65-F5344CB8AC3E}">
        <p14:creationId xmlns:p14="http://schemas.microsoft.com/office/powerpoint/2010/main" val="148544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29</a:t>
            </a:fld>
            <a:endParaRPr lang="en-US"/>
          </a:p>
        </p:txBody>
      </p:sp>
    </p:spTree>
    <p:extLst>
      <p:ext uri="{BB962C8B-B14F-4D97-AF65-F5344CB8AC3E}">
        <p14:creationId xmlns:p14="http://schemas.microsoft.com/office/powerpoint/2010/main" val="367164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about proper documentation, adding blank pages, or ads. The w9 only need that pages, not all 12 pages. </a:t>
            </a:r>
          </a:p>
        </p:txBody>
      </p:sp>
      <p:sp>
        <p:nvSpPr>
          <p:cNvPr id="4" name="Slide Number Placeholder 3"/>
          <p:cNvSpPr>
            <a:spLocks noGrp="1"/>
          </p:cNvSpPr>
          <p:nvPr>
            <p:ph type="sldNum" sz="quarter" idx="5"/>
          </p:nvPr>
        </p:nvSpPr>
        <p:spPr/>
        <p:txBody>
          <a:bodyPr/>
          <a:lstStyle/>
          <a:p>
            <a:fld id="{7EB81024-1FC6-4872-B2B7-DD8C9B0B043D}" type="slidenum">
              <a:rPr lang="en-US" smtClean="0"/>
              <a:t>41</a:t>
            </a:fld>
            <a:endParaRPr lang="en-US"/>
          </a:p>
        </p:txBody>
      </p:sp>
    </p:spTree>
    <p:extLst>
      <p:ext uri="{BB962C8B-B14F-4D97-AF65-F5344CB8AC3E}">
        <p14:creationId xmlns:p14="http://schemas.microsoft.com/office/powerpoint/2010/main" val="20228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999A-96D0-A045-99A7-C2AF71A66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40A2A-CEB1-874A-A6FB-97594BC84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8215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7C6-AF9C-6847-A475-F42533B7E031}"/>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B5AF5C-5492-424D-BAAD-CEC14F398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3523F4C-DD7E-704A-B9C3-DE0AD5C687ED}"/>
              </a:ext>
            </a:extLst>
          </p:cNvPr>
          <p:cNvSpPr>
            <a:spLocks noGrp="1"/>
          </p:cNvSpPr>
          <p:nvPr>
            <p:ph type="sldNum" sz="quarter" idx="10"/>
          </p:nvPr>
        </p:nvSpPr>
        <p:spPr/>
        <p:txBody>
          <a:bodyPr/>
          <a:lstStyle>
            <a:lvl1pPr>
              <a:defRPr/>
            </a:lvl1pPr>
          </a:lstStyle>
          <a:p>
            <a:pPr>
              <a:defRPr/>
            </a:pPr>
            <a:fld id="{7F671D17-8BE6-DC49-A058-7CC032296E88}" type="slidenum">
              <a:rPr lang="en-US"/>
              <a:pPr>
                <a:defRPr/>
              </a:pPr>
              <a:t>‹#›</a:t>
            </a:fld>
            <a:endParaRPr lang="en-US"/>
          </a:p>
        </p:txBody>
      </p:sp>
    </p:spTree>
    <p:extLst>
      <p:ext uri="{BB962C8B-B14F-4D97-AF65-F5344CB8AC3E}">
        <p14:creationId xmlns:p14="http://schemas.microsoft.com/office/powerpoint/2010/main" val="32614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B1F8-915B-0D45-9CEB-A65BC03C8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D4AA2-EC83-CA46-A8A2-3ECB81FF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DED1CAC6-BCFE-5C4C-A521-D9ECFD0EDD4D}"/>
              </a:ext>
            </a:extLst>
          </p:cNvPr>
          <p:cNvSpPr>
            <a:spLocks noGrp="1"/>
          </p:cNvSpPr>
          <p:nvPr>
            <p:ph type="sldNum" sz="quarter" idx="10"/>
          </p:nvPr>
        </p:nvSpPr>
        <p:spPr/>
        <p:txBody>
          <a:bodyPr/>
          <a:lstStyle>
            <a:lvl1pPr>
              <a:defRPr/>
            </a:lvl1pPr>
          </a:lstStyle>
          <a:p>
            <a:pPr>
              <a:defRPr/>
            </a:pPr>
            <a:fld id="{86F6E8EC-2BE0-124B-80E5-3B786E32A1DE}" type="slidenum">
              <a:rPr lang="en-US"/>
              <a:pPr>
                <a:defRPr/>
              </a:pPr>
              <a:t>‹#›</a:t>
            </a:fld>
            <a:endParaRPr lang="en-US"/>
          </a:p>
        </p:txBody>
      </p:sp>
    </p:spTree>
    <p:extLst>
      <p:ext uri="{BB962C8B-B14F-4D97-AF65-F5344CB8AC3E}">
        <p14:creationId xmlns:p14="http://schemas.microsoft.com/office/powerpoint/2010/main" val="4129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8D13-B594-2443-801C-BED17DFEE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15153-FAC7-314D-9D54-17BC80ACAC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33B1B-D295-D84E-874B-CED6E1CDD8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EC4907B-260E-174F-A5A2-63C9A2435E81}"/>
              </a:ext>
            </a:extLst>
          </p:cNvPr>
          <p:cNvSpPr>
            <a:spLocks noGrp="1"/>
          </p:cNvSpPr>
          <p:nvPr>
            <p:ph type="sldNum" sz="quarter" idx="10"/>
          </p:nvPr>
        </p:nvSpPr>
        <p:spPr/>
        <p:txBody>
          <a:bodyPr/>
          <a:lstStyle>
            <a:lvl1pPr>
              <a:defRPr/>
            </a:lvl1pPr>
          </a:lstStyle>
          <a:p>
            <a:pPr>
              <a:defRPr/>
            </a:pPr>
            <a:fld id="{4159DD85-A2E6-D14A-A9A9-2AD7991F2258}" type="slidenum">
              <a:rPr lang="en-US"/>
              <a:pPr>
                <a:defRPr/>
              </a:pPr>
              <a:t>‹#›</a:t>
            </a:fld>
            <a:endParaRPr lang="en-US"/>
          </a:p>
        </p:txBody>
      </p:sp>
    </p:spTree>
    <p:extLst>
      <p:ext uri="{BB962C8B-B14F-4D97-AF65-F5344CB8AC3E}">
        <p14:creationId xmlns:p14="http://schemas.microsoft.com/office/powerpoint/2010/main" val="214740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7DBD-E12F-8E42-B5E6-7662B4290A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A0B8-7FCD-744F-9AFF-0D0968E6A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74302F-89AD-DB49-BBB5-A4C5E2C815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6F014-55D3-8044-93F0-251AA7122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F80D4C-2DA4-BE40-A95C-2C8B39EC0C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D2F2E03-98F2-F540-ABDF-201B055544BE}"/>
              </a:ext>
            </a:extLst>
          </p:cNvPr>
          <p:cNvSpPr>
            <a:spLocks noGrp="1"/>
          </p:cNvSpPr>
          <p:nvPr>
            <p:ph type="sldNum" sz="quarter" idx="10"/>
          </p:nvPr>
        </p:nvSpPr>
        <p:spPr/>
        <p:txBody>
          <a:bodyPr/>
          <a:lstStyle>
            <a:lvl1pPr>
              <a:defRPr/>
            </a:lvl1pPr>
          </a:lstStyle>
          <a:p>
            <a:pPr>
              <a:defRPr/>
            </a:pPr>
            <a:fld id="{E0CB0C9B-372E-A349-811E-6BB26AC13220}" type="slidenum">
              <a:rPr lang="en-US"/>
              <a:pPr>
                <a:defRPr/>
              </a:pPr>
              <a:t>‹#›</a:t>
            </a:fld>
            <a:endParaRPr lang="en-US"/>
          </a:p>
        </p:txBody>
      </p:sp>
    </p:spTree>
    <p:extLst>
      <p:ext uri="{BB962C8B-B14F-4D97-AF65-F5344CB8AC3E}">
        <p14:creationId xmlns:p14="http://schemas.microsoft.com/office/powerpoint/2010/main" val="356280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D968-280C-2640-818D-32C204CF3994}"/>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30E8A87-5C6A-644A-A671-1818197E1C06}"/>
              </a:ext>
            </a:extLst>
          </p:cNvPr>
          <p:cNvSpPr>
            <a:spLocks noGrp="1"/>
          </p:cNvSpPr>
          <p:nvPr>
            <p:ph type="sldNum" sz="quarter" idx="10"/>
          </p:nvPr>
        </p:nvSpPr>
        <p:spPr/>
        <p:txBody>
          <a:bodyPr/>
          <a:lstStyle>
            <a:lvl1pPr>
              <a:defRPr/>
            </a:lvl1pPr>
          </a:lstStyle>
          <a:p>
            <a:pPr>
              <a:defRPr/>
            </a:pPr>
            <a:fld id="{9AE1CC94-A287-874D-8AB2-CEBBA7121574}" type="slidenum">
              <a:rPr lang="en-US"/>
              <a:pPr>
                <a:defRPr/>
              </a:pPr>
              <a:t>‹#›</a:t>
            </a:fld>
            <a:endParaRPr lang="en-US"/>
          </a:p>
        </p:txBody>
      </p:sp>
    </p:spTree>
    <p:extLst>
      <p:ext uri="{BB962C8B-B14F-4D97-AF65-F5344CB8AC3E}">
        <p14:creationId xmlns:p14="http://schemas.microsoft.com/office/powerpoint/2010/main" val="3619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748C33-4C81-9448-87CE-D839EFAD9BFE}"/>
              </a:ext>
            </a:extLst>
          </p:cNvPr>
          <p:cNvSpPr>
            <a:spLocks noGrp="1"/>
          </p:cNvSpPr>
          <p:nvPr>
            <p:ph type="sldNum" sz="quarter" idx="10"/>
          </p:nvPr>
        </p:nvSpPr>
        <p:spPr/>
        <p:txBody>
          <a:bodyPr/>
          <a:lstStyle>
            <a:lvl1pPr>
              <a:defRPr/>
            </a:lvl1pPr>
          </a:lstStyle>
          <a:p>
            <a:pPr>
              <a:defRPr/>
            </a:pPr>
            <a:fld id="{2960F6A2-C846-E24B-9594-BD46BC73A7CB}" type="slidenum">
              <a:rPr lang="en-US"/>
              <a:pPr>
                <a:defRPr/>
              </a:pPr>
              <a:t>‹#›</a:t>
            </a:fld>
            <a:endParaRPr lang="en-US"/>
          </a:p>
        </p:txBody>
      </p:sp>
    </p:spTree>
    <p:extLst>
      <p:ext uri="{BB962C8B-B14F-4D97-AF65-F5344CB8AC3E}">
        <p14:creationId xmlns:p14="http://schemas.microsoft.com/office/powerpoint/2010/main" val="6087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EFA0-4719-A145-8CBB-838818BE5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664523-EC32-514F-865E-A826B8160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BE950-6224-8545-9592-ED674628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25CFDA4-9BB9-5E41-8B2E-963FEA94A127}"/>
              </a:ext>
            </a:extLst>
          </p:cNvPr>
          <p:cNvSpPr>
            <a:spLocks noGrp="1"/>
          </p:cNvSpPr>
          <p:nvPr>
            <p:ph type="sldNum" sz="quarter" idx="10"/>
          </p:nvPr>
        </p:nvSpPr>
        <p:spPr/>
        <p:txBody>
          <a:bodyPr/>
          <a:lstStyle>
            <a:lvl1pPr>
              <a:defRPr/>
            </a:lvl1pPr>
          </a:lstStyle>
          <a:p>
            <a:pPr>
              <a:defRPr/>
            </a:pPr>
            <a:fld id="{9562306B-D4A4-4F42-84DB-77CF820E897C}" type="slidenum">
              <a:rPr lang="en-US"/>
              <a:pPr>
                <a:defRPr/>
              </a:pPr>
              <a:t>‹#›</a:t>
            </a:fld>
            <a:endParaRPr lang="en-US"/>
          </a:p>
        </p:txBody>
      </p:sp>
    </p:spTree>
    <p:extLst>
      <p:ext uri="{BB962C8B-B14F-4D97-AF65-F5344CB8AC3E}">
        <p14:creationId xmlns:p14="http://schemas.microsoft.com/office/powerpoint/2010/main" val="95152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2360-DF96-E44B-9E5B-06FB00149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C44C7-5BD4-E041-A844-CDB4EC4EF70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A8ACE454-3D19-A148-9410-2D20A11D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7D34B1E6-F669-E447-A780-3FC711E30726}"/>
              </a:ext>
            </a:extLst>
          </p:cNvPr>
          <p:cNvSpPr>
            <a:spLocks noGrp="1"/>
          </p:cNvSpPr>
          <p:nvPr>
            <p:ph type="sldNum" sz="quarter" idx="10"/>
          </p:nvPr>
        </p:nvSpPr>
        <p:spPr/>
        <p:txBody>
          <a:bodyPr/>
          <a:lstStyle>
            <a:lvl1pPr>
              <a:defRPr/>
            </a:lvl1pPr>
          </a:lstStyle>
          <a:p>
            <a:pPr>
              <a:defRPr/>
            </a:pPr>
            <a:fld id="{4F01934B-3E9B-E449-A681-F4BDE1770A8A}" type="slidenum">
              <a:rPr lang="en-US"/>
              <a:pPr>
                <a:defRPr/>
              </a:pPr>
              <a:t>‹#›</a:t>
            </a:fld>
            <a:endParaRPr lang="en-US"/>
          </a:p>
        </p:txBody>
      </p:sp>
    </p:spTree>
    <p:extLst>
      <p:ext uri="{BB962C8B-B14F-4D97-AF65-F5344CB8AC3E}">
        <p14:creationId xmlns:p14="http://schemas.microsoft.com/office/powerpoint/2010/main" val="369738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4E8B61-E4C7-1242-82AA-936A97F9CB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C19C037-1F94-3E45-89FF-5B95F9FDA88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20A9F42-EDE9-0E43-B735-31DB874E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88AE28-FE9E-B147-958A-D56C487CE2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buse@purdue.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nw.edu/academic-affairs/wp-content/uploads/sites/13/2020/08/DocuSign-Routing-a-Document-for-Signature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departmenthead@purdue.edu" TargetMode="External"/><Relationship Id="rId2" Type="http://schemas.openxmlformats.org/officeDocument/2006/relationships/hyperlink" Target="mailto:you@purdue.edu"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nline-tax.net/?_ga=2.217214160.778595454.1592839954-2038637924.155837815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na2.docusign.net/Member/PowerFormSigning.aspx?PowerFormId=3d29a64f-4ad0-4fe5-8c11-445b1a44540d&amp;env=na2&amp;acct=9ad6adfd-6804-409b-91bc-173cbee909f9&amp;v=2&amp;_ga=2.183250469.2087218631.1683552662-1611837921.166180561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nw.edu/business-services/wp-content/uploads/sites/24/2022/08/Wire-Transfer-Form-8.1.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pnw.edu/business-services/wp-content/uploads/sites/24/2024/09/Form-17C-Updated-9.11.2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pnw.edu/business-services/wp-content/uploads/sites/24/2023/09/Substitute-W-9-2023-WL-Webpage.xlsx" TargetMode="Externa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xlsx"/><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nline-tax.net/?_ga=2.217214160.778595454.1592839954-2038637924.155837815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colema33@purdue.edu" TargetMode="External"/><Relationship Id="rId2" Type="http://schemas.openxmlformats.org/officeDocument/2006/relationships/hyperlink" Target="https://www.purdue.edu/procurement/travel/regulations/cash-advance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urdue.edu/procurement/travel/forms/missing-receipts.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mailto:purduetravel@purdue.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www.pnw.edu/business-services/accounting-and-budget-services/" TargetMode="External"/><Relationship Id="rId3" Type="http://schemas.openxmlformats.org/officeDocument/2006/relationships/diagramLayout" Target="../diagrams/layout1.xml"/><Relationship Id="rId7" Type="http://schemas.openxmlformats.org/officeDocument/2006/relationships/hyperlink" Target="mailto:pnwpayables@pnw.ed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one.purdu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na2.docusign.net/Member/PowerFormSigning.aspx?PowerFormId=3d29a64f-4ad0-4fe5-8c11-445b1a44540d&amp;env=na2&amp;acct=9ad6adfd-6804-409b-91bc-173cbee909f9&amp;v=2&amp;_ga=2.179066272.56913.1653401776-1309035391.1554919708" TargetMode="External"/><Relationship Id="rId5" Type="http://schemas.openxmlformats.org/officeDocument/2006/relationships/hyperlink" Target="https://it.purdue.edu/services/index.php" TargetMode="External"/><Relationship Id="rId4" Type="http://schemas.openxmlformats.org/officeDocument/2006/relationships/hyperlink" Target="https://filelocker2.sourceforge.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PNWpayables@pnw.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79E215A0-E297-F249-8586-91D58FACE6C6}"/>
              </a:ext>
            </a:extLst>
          </p:cNvPr>
          <p:cNvSpPr>
            <a:spLocks noGrp="1" noChangeArrowheads="1"/>
          </p:cNvSpPr>
          <p:nvPr>
            <p:ph type="ctrTitle"/>
          </p:nvPr>
        </p:nvSpPr>
        <p:spPr>
          <a:xfrm>
            <a:off x="1524000" y="1968200"/>
            <a:ext cx="9144000" cy="2387600"/>
          </a:xfrm>
        </p:spPr>
        <p:txBody>
          <a:bodyPr/>
          <a:lstStyle/>
          <a:p>
            <a:r>
              <a:rPr lang="en-US" sz="4700" b="1" cap="all" dirty="0">
                <a:latin typeface="Avenir Next LT Pro Demi" panose="020B0604020202020204" pitchFamily="34" charset="0"/>
              </a:rPr>
              <a:t>WELCOME TO</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accounts payable </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TRAINING</a:t>
            </a:r>
            <a:endParaRPr lang="en-US" altLang="en-US" sz="4700" dirty="0"/>
          </a:p>
        </p:txBody>
      </p:sp>
      <p:sp>
        <p:nvSpPr>
          <p:cNvPr id="3074" name="Subtitle 2">
            <a:extLst>
              <a:ext uri="{FF2B5EF4-FFF2-40B4-BE49-F238E27FC236}">
                <a16:creationId xmlns:a16="http://schemas.microsoft.com/office/drawing/2014/main" id="{FA2A15C3-C32E-AB4D-A2F5-37BDCE469A13}"/>
              </a:ext>
            </a:extLst>
          </p:cNvPr>
          <p:cNvSpPr>
            <a:spLocks noGrp="1" noChangeArrowheads="1"/>
          </p:cNvSpPr>
          <p:nvPr>
            <p:ph type="subTitle" idx="1"/>
          </p:nvPr>
        </p:nvSpPr>
        <p:spPr>
          <a:xfrm>
            <a:off x="1524000" y="4370259"/>
            <a:ext cx="9144000" cy="1655762"/>
          </a:xfrm>
        </p:spPr>
        <p:txBody>
          <a:bodyPr/>
          <a:lstStyle/>
          <a:p>
            <a:pPr fontAlgn="auto">
              <a:spcAft>
                <a:spcPts val="0"/>
              </a:spcAft>
              <a:buClr>
                <a:srgbClr val="FFFFFF"/>
              </a:buClr>
            </a:pPr>
            <a:r>
              <a:rPr lang="en-US" b="1" dirty="0">
                <a:latin typeface="Acumin Pro SemiCondensed" panose="020B0506020202020204" pitchFamily="34" charset="77"/>
              </a:rPr>
              <a:t>*Please silence your microphones </a:t>
            </a:r>
          </a:p>
          <a:p>
            <a:pPr fontAlgn="auto">
              <a:spcAft>
                <a:spcPts val="0"/>
              </a:spcAft>
              <a:buClr>
                <a:srgbClr val="FFFFFF"/>
              </a:buClr>
            </a:pPr>
            <a:r>
              <a:rPr lang="en-US" b="1" dirty="0">
                <a:latin typeface="Acumin Pro SemiCondensed" panose="020B0506020202020204" pitchFamily="34" charset="77"/>
              </a:rPr>
              <a:t>*Please make sure your audio is set appropriately to accommodate headphone or speaker accordingly</a:t>
            </a:r>
          </a:p>
          <a:p>
            <a:endParaRPr lang="en-US" altLang="en-US" dirty="0"/>
          </a:p>
        </p:txBody>
      </p:sp>
      <p:pic>
        <p:nvPicPr>
          <p:cNvPr id="4" name="Graphic 3077" descr="Teacher">
            <a:extLst>
              <a:ext uri="{FF2B5EF4-FFF2-40B4-BE49-F238E27FC236}">
                <a16:creationId xmlns:a16="http://schemas.microsoft.com/office/drawing/2014/main" id="{9E6D3CFA-9EF1-AAA9-2A59-EF46A0200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070" y="1133637"/>
            <a:ext cx="1075860" cy="1075860"/>
          </a:xfrm>
          <a:prstGeom prst="rect">
            <a:avLst/>
          </a:prstGeom>
        </p:spPr>
      </p:pic>
      <p:sp>
        <p:nvSpPr>
          <p:cNvPr id="5" name="Slide Number Placeholder 1">
            <a:extLst>
              <a:ext uri="{FF2B5EF4-FFF2-40B4-BE49-F238E27FC236}">
                <a16:creationId xmlns:a16="http://schemas.microsoft.com/office/drawing/2014/main" id="{36B0C16A-2E90-47FD-B247-442ABEBE6F24}"/>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960F6A2-C846-E24B-9594-BD46BC73A7CB}" type="slidenum">
              <a:rPr lang="en-US" smtClean="0">
                <a:solidFill>
                  <a:schemeClr val="tx1"/>
                </a:solidFill>
              </a:rPr>
              <a:pPr>
                <a:defRPr/>
              </a:pPr>
              <a:t>1</a:t>
            </a:fld>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97" y="216845"/>
            <a:ext cx="10515600" cy="508086"/>
          </a:xfrm>
        </p:spPr>
        <p:txBody>
          <a:bodyPr/>
          <a:lstStyle/>
          <a:p>
            <a:pPr algn="ctr"/>
            <a:r>
              <a:rPr lang="en-US" sz="2800" dirty="0">
                <a:cs typeface="72 Black" panose="020B0A04030603020204" pitchFamily="34" charset="0"/>
              </a:rPr>
              <a:t>Payment Responsibilities - Invoice</a:t>
            </a:r>
            <a:endParaRPr lang="en-US" sz="2800" dirty="0"/>
          </a:p>
        </p:txBody>
      </p:sp>
      <p:pic>
        <p:nvPicPr>
          <p:cNvPr id="7" name="Content Placeholder 6" title="Statement Example"/>
          <p:cNvPicPr>
            <a:picLocks noGrp="1" noChangeAspect="1"/>
          </p:cNvPicPr>
          <p:nvPr>
            <p:ph sz="half" idx="2"/>
          </p:nvPr>
        </p:nvPicPr>
        <p:blipFill>
          <a:blip r:embed="rId2"/>
          <a:stretch>
            <a:fillRect/>
          </a:stretch>
        </p:blipFill>
        <p:spPr>
          <a:xfrm>
            <a:off x="280086" y="1269384"/>
            <a:ext cx="4654379" cy="4941945"/>
          </a:xfrm>
          <a:prstGeom prst="rect">
            <a:avLst/>
          </a:prstGeom>
          <a:ln>
            <a:solidFill>
              <a:srgbClr val="8E6F3E"/>
            </a:solidFill>
          </a:ln>
        </p:spPr>
      </p:pic>
      <p:pic>
        <p:nvPicPr>
          <p:cNvPr id="8" name="Picture 7" title="Invoice Example"/>
          <p:cNvPicPr>
            <a:picLocks noChangeAspect="1"/>
          </p:cNvPicPr>
          <p:nvPr/>
        </p:nvPicPr>
        <p:blipFill>
          <a:blip r:embed="rId3"/>
          <a:stretch>
            <a:fillRect/>
          </a:stretch>
        </p:blipFill>
        <p:spPr>
          <a:xfrm>
            <a:off x="5842339" y="1269383"/>
            <a:ext cx="4479306" cy="4941944"/>
          </a:xfrm>
          <a:prstGeom prst="rect">
            <a:avLst/>
          </a:prstGeom>
          <a:ln>
            <a:solidFill>
              <a:srgbClr val="8E6F3E"/>
            </a:solidFill>
          </a:ln>
        </p:spPr>
      </p:pic>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10</a:t>
            </a:fld>
            <a:endParaRPr lang="en-US" sz="1200" dirty="0">
              <a:solidFill>
                <a:schemeClr val="tx1"/>
              </a:solidFill>
            </a:endParaRPr>
          </a:p>
        </p:txBody>
      </p:sp>
      <p:sp>
        <p:nvSpPr>
          <p:cNvPr id="10" name="Rectangle 9"/>
          <p:cNvSpPr/>
          <p:nvPr/>
        </p:nvSpPr>
        <p:spPr>
          <a:xfrm>
            <a:off x="180340" y="752882"/>
            <a:ext cx="7755200" cy="430887"/>
          </a:xfrm>
          <a:prstGeom prst="rect">
            <a:avLst/>
          </a:prstGeom>
        </p:spPr>
        <p:txBody>
          <a:bodyPr wrap="none">
            <a:spAutoFit/>
          </a:bodyPr>
          <a:lstStyle/>
          <a:p>
            <a:pPr defTabSz="457200" eaLnBrk="1" fontAlgn="auto" hangingPunct="1">
              <a:spcBef>
                <a:spcPts val="0"/>
              </a:spcBef>
              <a:spcAft>
                <a:spcPts val="0"/>
              </a:spcAft>
            </a:pPr>
            <a:r>
              <a:rPr lang="en-US" sz="2200" b="1" u="sng" dirty="0">
                <a:solidFill>
                  <a:srgbClr val="BF9000"/>
                </a:solidFill>
                <a:latin typeface="+mj-lt"/>
              </a:rPr>
              <a:t>Due Diligence </a:t>
            </a:r>
            <a:r>
              <a:rPr lang="en-US" sz="2200" dirty="0">
                <a:solidFill>
                  <a:srgbClr val="555960"/>
                </a:solidFill>
                <a:latin typeface="+mj-lt"/>
              </a:rPr>
              <a:t>- Is it an </a:t>
            </a:r>
            <a:r>
              <a:rPr lang="en-US" sz="2200" u="sng" dirty="0">
                <a:solidFill>
                  <a:srgbClr val="555960"/>
                </a:solidFill>
                <a:latin typeface="+mj-lt"/>
              </a:rPr>
              <a:t>actual</a:t>
            </a:r>
            <a:r>
              <a:rPr lang="en-US" sz="2200" dirty="0">
                <a:solidFill>
                  <a:srgbClr val="555960"/>
                </a:solidFill>
                <a:latin typeface="+mj-lt"/>
              </a:rPr>
              <a:t> Invoice? Did the company charge tax? </a:t>
            </a:r>
          </a:p>
        </p:txBody>
      </p:sp>
      <p:sp>
        <p:nvSpPr>
          <p:cNvPr id="11" name="Down Arrow 9" descr="Pointing to Statement" title="Down Arrow">
            <a:extLst>
              <a:ext uri="{FF2B5EF4-FFF2-40B4-BE49-F238E27FC236}">
                <a16:creationId xmlns:a16="http://schemas.microsoft.com/office/drawing/2014/main" id="{B22C1CC1-6A95-43B7-82FA-1A22AEF3B500}"/>
              </a:ext>
            </a:extLst>
          </p:cNvPr>
          <p:cNvSpPr/>
          <p:nvPr/>
        </p:nvSpPr>
        <p:spPr>
          <a:xfrm rot="4292254">
            <a:off x="1198042" y="1344986"/>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9" descr="Pointing to Date" title="Down Arrow">
            <a:extLst>
              <a:ext uri="{FF2B5EF4-FFF2-40B4-BE49-F238E27FC236}">
                <a16:creationId xmlns:a16="http://schemas.microsoft.com/office/drawing/2014/main" id="{B22C1CC1-6A95-43B7-82FA-1A22AEF3B500}"/>
              </a:ext>
            </a:extLst>
          </p:cNvPr>
          <p:cNvSpPr/>
          <p:nvPr/>
        </p:nvSpPr>
        <p:spPr>
          <a:xfrm rot="4292254">
            <a:off x="1459331" y="2212558"/>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descr="Pointing to Date" title="Down Arrow">
            <a:extLst>
              <a:ext uri="{FF2B5EF4-FFF2-40B4-BE49-F238E27FC236}">
                <a16:creationId xmlns:a16="http://schemas.microsoft.com/office/drawing/2014/main" id="{B22C1CC1-6A95-43B7-82FA-1A22AEF3B500}"/>
              </a:ext>
            </a:extLst>
          </p:cNvPr>
          <p:cNvSpPr/>
          <p:nvPr/>
        </p:nvSpPr>
        <p:spPr>
          <a:xfrm>
            <a:off x="4658678" y="3740355"/>
            <a:ext cx="259645" cy="272061"/>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9" descr="pointing to amount in 61-90 days header" title="Down Arrow">
            <a:extLst>
              <a:ext uri="{FF2B5EF4-FFF2-40B4-BE49-F238E27FC236}">
                <a16:creationId xmlns:a16="http://schemas.microsoft.com/office/drawing/2014/main" id="{B22C1CC1-6A95-43B7-82FA-1A22AEF3B500}"/>
              </a:ext>
            </a:extLst>
          </p:cNvPr>
          <p:cNvSpPr/>
          <p:nvPr/>
        </p:nvSpPr>
        <p:spPr>
          <a:xfrm>
            <a:off x="2664601" y="4392102"/>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9" descr="Pointing to Invoice" title="Down Arrow">
            <a:extLst>
              <a:ext uri="{FF2B5EF4-FFF2-40B4-BE49-F238E27FC236}">
                <a16:creationId xmlns:a16="http://schemas.microsoft.com/office/drawing/2014/main" id="{B22C1CC1-6A95-43B7-82FA-1A22AEF3B500}"/>
              </a:ext>
            </a:extLst>
          </p:cNvPr>
          <p:cNvSpPr/>
          <p:nvPr/>
        </p:nvSpPr>
        <p:spPr>
          <a:xfrm rot="4292254">
            <a:off x="6503210" y="1460031"/>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9" descr="Pointing to invoice details" title="Down Arrow">
            <a:extLst>
              <a:ext uri="{FF2B5EF4-FFF2-40B4-BE49-F238E27FC236}">
                <a16:creationId xmlns:a16="http://schemas.microsoft.com/office/drawing/2014/main" id="{B22C1CC1-6A95-43B7-82FA-1A22AEF3B500}"/>
              </a:ext>
            </a:extLst>
          </p:cNvPr>
          <p:cNvSpPr/>
          <p:nvPr/>
        </p:nvSpPr>
        <p:spPr>
          <a:xfrm rot="4292254">
            <a:off x="7064653" y="1849264"/>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9" descr="Pointing to Total" title="Down Arrow">
            <a:extLst>
              <a:ext uri="{FF2B5EF4-FFF2-40B4-BE49-F238E27FC236}">
                <a16:creationId xmlns:a16="http://schemas.microsoft.com/office/drawing/2014/main" id="{B22C1CC1-6A95-43B7-82FA-1A22AEF3B500}"/>
              </a:ext>
            </a:extLst>
          </p:cNvPr>
          <p:cNvSpPr/>
          <p:nvPr/>
        </p:nvSpPr>
        <p:spPr>
          <a:xfrm>
            <a:off x="9968155" y="4106866"/>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9" descr="Pointing to Remit Address at bottom" title="Down Arrow">
            <a:extLst>
              <a:ext uri="{FF2B5EF4-FFF2-40B4-BE49-F238E27FC236}">
                <a16:creationId xmlns:a16="http://schemas.microsoft.com/office/drawing/2014/main" id="{B22C1CC1-6A95-43B7-82FA-1A22AEF3B500}"/>
              </a:ext>
            </a:extLst>
          </p:cNvPr>
          <p:cNvSpPr/>
          <p:nvPr/>
        </p:nvSpPr>
        <p:spPr>
          <a:xfrm rot="4292254">
            <a:off x="7064653" y="5581833"/>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1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06935" y="1139472"/>
            <a:ext cx="4341538" cy="4579055"/>
          </a:xfrm>
        </p:spPr>
        <p:txBody>
          <a:bodyPr/>
          <a:lstStyle/>
          <a:p>
            <a:pPr>
              <a:spcBef>
                <a:spcPts val="0"/>
              </a:spcBef>
              <a:spcAft>
                <a:spcPts val="0"/>
              </a:spcAft>
            </a:pPr>
            <a:r>
              <a:rPr lang="en-US" sz="1800" dirty="0"/>
              <a:t>REMITTANCE ADDRESS</a:t>
            </a:r>
            <a:br>
              <a:rPr lang="en-US" sz="1600" b="1" dirty="0"/>
            </a:br>
            <a:br>
              <a:rPr lang="en-US" sz="1600" b="1" dirty="0"/>
            </a:br>
            <a:br>
              <a:rPr lang="en-US" sz="1600" b="1" dirty="0"/>
            </a:br>
            <a:r>
              <a:rPr lang="en-US" sz="1600" dirty="0"/>
              <a:t>Please make sure you are using the correct </a:t>
            </a:r>
            <a:r>
              <a:rPr lang="en-US" sz="1600" b="1" u="sng" dirty="0"/>
              <a:t>remittance address on your DIV</a:t>
            </a:r>
            <a:r>
              <a:rPr lang="en-US" sz="1600" b="1" dirty="0"/>
              <a:t>. </a:t>
            </a:r>
            <a:br>
              <a:rPr lang="en-US" sz="1600" b="1" dirty="0"/>
            </a:br>
            <a:br>
              <a:rPr lang="en-US" sz="1600" b="1" dirty="0"/>
            </a:br>
            <a:r>
              <a:rPr lang="en-US" sz="1600" dirty="0">
                <a:solidFill>
                  <a:srgbClr val="000000"/>
                </a:solidFill>
                <a:ea typeface="Times New Roman" panose="02020603050405020304" pitchFamily="18" charset="0"/>
                <a:cs typeface="Calibri" panose="020F0502020204030204" pitchFamily="34" charset="0"/>
              </a:rPr>
              <a:t>This is important for AP to process your payment. Even if it is a direct deposit, </a:t>
            </a:r>
            <a:r>
              <a:rPr lang="en-US" sz="1600" b="1" u="sng" dirty="0">
                <a:solidFill>
                  <a:srgbClr val="000000"/>
                </a:solidFill>
                <a:ea typeface="Times New Roman" panose="02020603050405020304" pitchFamily="18" charset="0"/>
                <a:cs typeface="Calibri" panose="020F0502020204030204" pitchFamily="34" charset="0"/>
              </a:rPr>
              <a:t>the remittance address must match what is in our system.</a:t>
            </a:r>
            <a:br>
              <a:rPr lang="en-US" sz="1600" b="1" u="sng" dirty="0">
                <a:solidFill>
                  <a:srgbClr val="000000"/>
                </a:solidFill>
                <a:ea typeface="Times New Roman" panose="02020603050405020304" pitchFamily="18" charset="0"/>
                <a:cs typeface="Calibri" panose="020F0502020204030204" pitchFamily="34" charset="0"/>
              </a:rPr>
            </a:br>
            <a:br>
              <a:rPr lang="en-US" sz="2400" dirty="0">
                <a:solidFill>
                  <a:srgbClr val="000000"/>
                </a:solidFill>
                <a:ea typeface="Calibri" panose="020F0502020204030204" pitchFamily="34" charset="0"/>
                <a:cs typeface="Calibri" panose="020F0502020204030204" pitchFamily="34" charset="0"/>
              </a:rPr>
            </a:br>
            <a:r>
              <a:rPr lang="en-US" sz="1600" b="1" dirty="0">
                <a:solidFill>
                  <a:srgbClr val="000000"/>
                </a:solidFill>
                <a:ea typeface="Calibri" panose="020F0502020204030204" pitchFamily="34" charset="0"/>
                <a:cs typeface="Calibri" panose="020F0502020204030204" pitchFamily="34" charset="0"/>
              </a:rPr>
              <a:t>The Vendor Payment Works Portal enables the vendor to change this information upon invitation from AP staff, however, </a:t>
            </a:r>
            <a:r>
              <a:rPr lang="en-US" sz="1600" b="1" u="sng" dirty="0">
                <a:solidFill>
                  <a:srgbClr val="BF9000"/>
                </a:solidFill>
                <a:ea typeface="Calibri" panose="020F0502020204030204" pitchFamily="34" charset="0"/>
                <a:cs typeface="Calibri" panose="020F0502020204030204" pitchFamily="34" charset="0"/>
              </a:rPr>
              <a:t>it is important for the department to notify the vendor that AP will send an invitation to them to change/update their information in the Payment Works Portal.</a:t>
            </a:r>
            <a:endParaRPr lang="en-US" sz="1600" b="1" u="sng" dirty="0">
              <a:solidFill>
                <a:srgbClr val="BF9000"/>
              </a:solidFill>
            </a:endParaRPr>
          </a:p>
        </p:txBody>
      </p:sp>
      <p:pic>
        <p:nvPicPr>
          <p:cNvPr id="6" name="Picture 5" descr="Invoice Exa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 y="0"/>
            <a:ext cx="6889803" cy="6367849"/>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11</a:t>
            </a:fld>
            <a:endParaRPr lang="en-US" sz="1200" dirty="0">
              <a:solidFill>
                <a:schemeClr val="tx1"/>
              </a:solidFill>
            </a:endParaRPr>
          </a:p>
        </p:txBody>
      </p:sp>
      <p:sp>
        <p:nvSpPr>
          <p:cNvPr id="2" name="Rectangle 1" descr="blackout"/>
          <p:cNvSpPr/>
          <p:nvPr/>
        </p:nvSpPr>
        <p:spPr>
          <a:xfrm>
            <a:off x="3550920" y="4226560"/>
            <a:ext cx="67564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blackout"/>
          <p:cNvSpPr/>
          <p:nvPr/>
        </p:nvSpPr>
        <p:spPr>
          <a:xfrm>
            <a:off x="3550920" y="4292600"/>
            <a:ext cx="71628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73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011" y="1882589"/>
            <a:ext cx="2926492" cy="1730188"/>
          </a:xfrm>
        </p:spPr>
        <p:txBody>
          <a:bodyPr/>
          <a:lstStyle/>
          <a:p>
            <a:pPr algn="ctr"/>
            <a:r>
              <a:rPr lang="en-US" sz="3600" dirty="0"/>
              <a:t>Importance of Processes</a:t>
            </a:r>
          </a:p>
        </p:txBody>
      </p:sp>
      <p:sp>
        <p:nvSpPr>
          <p:cNvPr id="4" name="Content Placeholder 3"/>
          <p:cNvSpPr>
            <a:spLocks noGrp="1"/>
          </p:cNvSpPr>
          <p:nvPr>
            <p:ph idx="1"/>
          </p:nvPr>
        </p:nvSpPr>
        <p:spPr>
          <a:xfrm>
            <a:off x="5039497" y="2006857"/>
            <a:ext cx="6221627" cy="4351338"/>
          </a:xfrm>
        </p:spPr>
        <p:txBody>
          <a:bodyPr/>
          <a:lstStyle/>
          <a:p>
            <a:pPr marL="0" lvl="1" indent="0" fontAlgn="auto">
              <a:spcBef>
                <a:spcPts val="600"/>
              </a:spcBef>
              <a:spcAft>
                <a:spcPts val="0"/>
              </a:spcAft>
              <a:buClr>
                <a:srgbClr val="FFFFFF"/>
              </a:buClr>
              <a:buNone/>
            </a:pPr>
            <a:r>
              <a:rPr lang="en-US" sz="1600" b="1" dirty="0"/>
              <a:t>AP always must key the invoice number exactly as it appears on the invoice.</a:t>
            </a:r>
          </a:p>
          <a:p>
            <a:pPr marL="0" lvl="1" indent="0" fontAlgn="auto">
              <a:spcBef>
                <a:spcPts val="600"/>
              </a:spcBef>
              <a:spcAft>
                <a:spcPts val="0"/>
              </a:spcAft>
              <a:buClr>
                <a:srgbClr val="FFFFFF"/>
              </a:buClr>
              <a:buNone/>
            </a:pPr>
            <a:r>
              <a:rPr lang="en-US" sz="1600" b="1" dirty="0"/>
              <a:t>The invoice/reference number may not exceed 15-characters.</a:t>
            </a:r>
          </a:p>
          <a:p>
            <a:pPr marL="0" lvl="1" indent="0" fontAlgn="auto">
              <a:spcBef>
                <a:spcPts val="600"/>
              </a:spcBef>
              <a:spcAft>
                <a:spcPts val="0"/>
              </a:spcAft>
              <a:buClr>
                <a:srgbClr val="FFFFFF"/>
              </a:buClr>
              <a:buNone/>
            </a:pPr>
            <a:r>
              <a:rPr lang="en-US" sz="1600" b="1" dirty="0"/>
              <a:t>An invoice may not be submitted without a unique identifier.</a:t>
            </a:r>
          </a:p>
          <a:p>
            <a:pPr marL="571500" lvl="2" fontAlgn="auto">
              <a:spcBef>
                <a:spcPts val="600"/>
              </a:spcBef>
              <a:spcAft>
                <a:spcPts val="0"/>
              </a:spcAft>
            </a:pPr>
            <a:r>
              <a:rPr lang="en-US" sz="1600" dirty="0"/>
              <a:t>Allows Purdue Northwest staff to retrieve or research information</a:t>
            </a:r>
          </a:p>
          <a:p>
            <a:pPr marL="571500" lvl="2" fontAlgn="auto">
              <a:spcBef>
                <a:spcPts val="600"/>
              </a:spcBef>
              <a:spcAft>
                <a:spcPts val="0"/>
              </a:spcAft>
            </a:pPr>
            <a:r>
              <a:rPr lang="en-US" sz="1600" dirty="0"/>
              <a:t>Assists Vendors in applying payments correctly per state/unit/etc.</a:t>
            </a:r>
          </a:p>
          <a:p>
            <a:pPr marL="571500" lvl="2" fontAlgn="auto">
              <a:spcBef>
                <a:spcPts val="600"/>
              </a:spcBef>
              <a:spcAft>
                <a:spcPts val="0"/>
              </a:spcAft>
            </a:pPr>
            <a:r>
              <a:rPr lang="en-US" sz="1600" dirty="0"/>
              <a:t>Prevents duplicate payments</a:t>
            </a:r>
          </a:p>
          <a:p>
            <a:pPr marL="342900" lvl="2" fontAlgn="auto">
              <a:spcBef>
                <a:spcPts val="600"/>
              </a:spcBef>
              <a:spcAft>
                <a:spcPts val="0"/>
              </a:spcAft>
            </a:pPr>
            <a:r>
              <a:rPr lang="en-US" sz="1600" dirty="0"/>
              <a:t>(If missing, use standard &amp; unique value to identify the payment)</a:t>
            </a:r>
          </a:p>
          <a:p>
            <a:pPr marL="0" lvl="1" indent="0" fontAlgn="auto">
              <a:spcBef>
                <a:spcPts val="600"/>
              </a:spcBef>
              <a:spcAft>
                <a:spcPts val="0"/>
              </a:spcAft>
              <a:buClr>
                <a:srgbClr val="FFFFFF"/>
              </a:buClr>
              <a:buNone/>
            </a:pPr>
            <a:r>
              <a:rPr lang="en-US" sz="1600" b="1" dirty="0"/>
              <a:t>Invoice Date </a:t>
            </a:r>
            <a:r>
              <a:rPr lang="en-US" sz="1600" dirty="0"/>
              <a:t>- Always key the date the invoice was created by the vendor</a:t>
            </a:r>
          </a:p>
          <a:p>
            <a:pPr marL="0" lvl="1" indent="0" fontAlgn="auto">
              <a:spcBef>
                <a:spcPts val="600"/>
              </a:spcBef>
              <a:spcAft>
                <a:spcPts val="0"/>
              </a:spcAft>
              <a:buClr>
                <a:srgbClr val="FFFFFF"/>
              </a:buClr>
              <a:buNone/>
            </a:pPr>
            <a:r>
              <a:rPr lang="en-US" sz="1600" b="1" dirty="0"/>
              <a:t>The current due invoice amount MUST match the DIV check amount</a:t>
            </a:r>
            <a:r>
              <a:rPr lang="en-US" sz="1100" b="1" dirty="0"/>
              <a:t>.</a:t>
            </a:r>
            <a:r>
              <a:rPr lang="en-US" sz="1100" b="1" dirty="0">
                <a:solidFill>
                  <a:srgbClr val="FF0000"/>
                </a:solidFill>
              </a:rPr>
              <a:t> </a:t>
            </a:r>
            <a:endParaRPr lang="en-US" sz="1600" b="1" dirty="0"/>
          </a:p>
          <a:p>
            <a:pPr marL="571500" lvl="2" fontAlgn="auto">
              <a:spcBef>
                <a:spcPts val="600"/>
              </a:spcBef>
              <a:spcAft>
                <a:spcPts val="0"/>
              </a:spcAft>
            </a:pPr>
            <a:r>
              <a:rPr lang="en-US" sz="1600" dirty="0"/>
              <a:t>It is used by Vendors to apply payments correctly</a:t>
            </a:r>
          </a:p>
          <a:p>
            <a:pPr marL="571500" lvl="2" fontAlgn="auto">
              <a:spcBef>
                <a:spcPts val="600"/>
              </a:spcBef>
              <a:spcAft>
                <a:spcPts val="0"/>
              </a:spcAft>
            </a:pPr>
            <a:r>
              <a:rPr lang="en-US" sz="1600" dirty="0"/>
              <a:t>Missing Date:  Use Date of Order/Service</a:t>
            </a:r>
          </a:p>
          <a:p>
            <a:pPr marL="571500" lvl="2" fontAlgn="auto">
              <a:spcBef>
                <a:spcPts val="600"/>
              </a:spcBef>
              <a:spcAft>
                <a:spcPts val="0"/>
              </a:spcAft>
            </a:pPr>
            <a:r>
              <a:rPr lang="en-US" sz="1600" dirty="0"/>
              <a:t>Accuracy of invoice date prevents early/late payments</a:t>
            </a:r>
          </a:p>
          <a:p>
            <a:pPr marL="571500" lvl="2" fontAlgn="auto">
              <a:spcBef>
                <a:spcPts val="600"/>
              </a:spcBef>
              <a:spcAft>
                <a:spcPts val="0"/>
              </a:spcAft>
            </a:pPr>
            <a:r>
              <a:rPr lang="en-US" sz="1600" dirty="0"/>
              <a:t>Using the correct invoice date can prevent duplicate payments</a:t>
            </a:r>
          </a:p>
          <a:p>
            <a:pPr marL="114300" lvl="2" indent="0" fontAlgn="auto">
              <a:spcBef>
                <a:spcPts val="600"/>
              </a:spcBef>
              <a:spcAft>
                <a:spcPts val="0"/>
              </a:spcAft>
              <a:buNone/>
            </a:pPr>
            <a:r>
              <a:rPr lang="en-US" sz="1600" dirty="0"/>
              <a:t>     </a:t>
            </a:r>
            <a:endParaRPr lang="en-US" sz="1100" dirty="0"/>
          </a:p>
          <a:p>
            <a:endParaRPr lang="en-US" dirty="0"/>
          </a:p>
        </p:txBody>
      </p:sp>
      <p:sp>
        <p:nvSpPr>
          <p:cNvPr id="5" name="Rectangle 4"/>
          <p:cNvSpPr/>
          <p:nvPr/>
        </p:nvSpPr>
        <p:spPr>
          <a:xfrm>
            <a:off x="5039497" y="1360526"/>
            <a:ext cx="6096000" cy="646331"/>
          </a:xfrm>
          <a:prstGeom prst="rect">
            <a:avLst/>
          </a:prstGeom>
        </p:spPr>
        <p:txBody>
          <a:bodyPr>
            <a:spAutoFit/>
          </a:bodyPr>
          <a:lstStyle/>
          <a:p>
            <a:pPr lvl="0" defTabSz="457200" eaLnBrk="1" fontAlgn="auto" hangingPunct="1">
              <a:spcBef>
                <a:spcPts val="0"/>
              </a:spcBef>
              <a:spcAft>
                <a:spcPts val="600"/>
              </a:spcAft>
            </a:pPr>
            <a:r>
              <a:rPr lang="en-US" b="1" dirty="0">
                <a:solidFill>
                  <a:srgbClr val="555960"/>
                </a:solidFill>
              </a:rPr>
              <a:t>Provide Standard Expectations - Requirements for Keying a Payment</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12</a:t>
            </a:fld>
            <a:endParaRPr lang="en-US" sz="1200" dirty="0">
              <a:solidFill>
                <a:schemeClr val="tx1"/>
              </a:solidFill>
            </a:endParaRPr>
          </a:p>
        </p:txBody>
      </p:sp>
    </p:spTree>
    <p:extLst>
      <p:ext uri="{BB962C8B-B14F-4D97-AF65-F5344CB8AC3E}">
        <p14:creationId xmlns:p14="http://schemas.microsoft.com/office/powerpoint/2010/main" val="38310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41" y="595785"/>
            <a:ext cx="10515600" cy="615178"/>
          </a:xfrm>
        </p:spPr>
        <p:txBody>
          <a:bodyPr/>
          <a:lstStyle/>
          <a:p>
            <a:pPr algn="ctr"/>
            <a:r>
              <a:rPr lang="en-US" sz="2400" dirty="0"/>
              <a:t>Be Aware of Common Cyber Threats</a:t>
            </a:r>
          </a:p>
        </p:txBody>
      </p:sp>
      <p:sp>
        <p:nvSpPr>
          <p:cNvPr id="3" name="Content Placeholder 2"/>
          <p:cNvSpPr>
            <a:spLocks noGrp="1"/>
          </p:cNvSpPr>
          <p:nvPr>
            <p:ph idx="1"/>
          </p:nvPr>
        </p:nvSpPr>
        <p:spPr>
          <a:xfrm>
            <a:off x="838200" y="1405495"/>
            <a:ext cx="10515600" cy="4726364"/>
          </a:xfrm>
        </p:spPr>
        <p:txBody>
          <a:bodyPr/>
          <a:lstStyle/>
          <a:p>
            <a:pPr marL="0" indent="0">
              <a:buNone/>
            </a:pPr>
            <a:r>
              <a:rPr lang="en-US" sz="1800" b="1" dirty="0"/>
              <a:t>Phishing</a:t>
            </a:r>
            <a:r>
              <a:rPr lang="en-US" sz="1800" dirty="0"/>
              <a:t> </a:t>
            </a:r>
          </a:p>
          <a:p>
            <a:pPr lvl="1"/>
            <a:r>
              <a:rPr lang="en-US" sz="1800" dirty="0"/>
              <a:t>Pretends to be a trustworthy source to acquire sensitive information</a:t>
            </a:r>
          </a:p>
          <a:p>
            <a:pPr lvl="1"/>
            <a:r>
              <a:rPr lang="en-US" sz="1800" dirty="0"/>
              <a:t>Victims may be subject to malware or identify theft</a:t>
            </a:r>
          </a:p>
          <a:p>
            <a:pPr lvl="1"/>
            <a:r>
              <a:rPr lang="en-US" sz="1800" b="1" i="1" u="sng" dirty="0"/>
              <a:t>Defense:</a:t>
            </a:r>
            <a:r>
              <a:rPr lang="en-US" sz="1800" dirty="0"/>
              <a:t>  </a:t>
            </a:r>
          </a:p>
          <a:p>
            <a:pPr lvl="2"/>
            <a:r>
              <a:rPr lang="en-US" sz="1800" dirty="0"/>
              <a:t>Hover over questionable links to reveal the true destination; </a:t>
            </a:r>
          </a:p>
          <a:p>
            <a:pPr lvl="2"/>
            <a:r>
              <a:rPr lang="en-US" sz="1800" dirty="0"/>
              <a:t>Beware of cloned websites (watch for https); </a:t>
            </a:r>
          </a:p>
          <a:p>
            <a:pPr lvl="2"/>
            <a:r>
              <a:rPr lang="en-US" sz="1800" dirty="0"/>
              <a:t>Report suspicious email to </a:t>
            </a:r>
            <a:r>
              <a:rPr lang="en-US" sz="1800" dirty="0">
                <a:hlinkClick r:id="rId2"/>
              </a:rPr>
              <a:t>abuse@purdue.edu</a:t>
            </a:r>
            <a:endParaRPr lang="en-US" sz="1800" dirty="0"/>
          </a:p>
          <a:p>
            <a:pPr marL="0" indent="0">
              <a:buNone/>
            </a:pPr>
            <a:r>
              <a:rPr lang="en-US" sz="1800" b="1" dirty="0"/>
              <a:t>Spoofing </a:t>
            </a:r>
            <a:r>
              <a:rPr lang="en-US" sz="1800" dirty="0"/>
              <a:t>an Email Account or Website</a:t>
            </a:r>
          </a:p>
          <a:p>
            <a:pPr lvl="1"/>
            <a:r>
              <a:rPr lang="en-US" sz="1800" dirty="0"/>
              <a:t>Making the source look like a reputable source</a:t>
            </a:r>
          </a:p>
          <a:p>
            <a:pPr lvl="1"/>
            <a:r>
              <a:rPr lang="en-US" sz="1800" dirty="0"/>
              <a:t>Cybercriminal uses tools that mask the source/sender; relies on our lack of attention!</a:t>
            </a:r>
          </a:p>
          <a:p>
            <a:pPr lvl="1"/>
            <a:r>
              <a:rPr lang="en-US" sz="1800" b="1" i="1" u="sng" dirty="0"/>
              <a:t>Defense:</a:t>
            </a:r>
            <a:r>
              <a:rPr lang="en-US" sz="1800" dirty="0"/>
              <a:t> carefully read incoming emails for the proper email address; hover over sender's name to see underlying address; contact sender directly if email or phone number is questionable. </a:t>
            </a:r>
          </a:p>
          <a:p>
            <a:pPr marL="457200" lvl="1" indent="0">
              <a:buNone/>
            </a:pPr>
            <a:r>
              <a:rPr lang="en-US" sz="1800" dirty="0"/>
              <a:t> </a:t>
            </a:r>
          </a:p>
          <a:p>
            <a:pPr marL="457200" lvl="1" indent="0">
              <a:buNone/>
            </a:pPr>
            <a:r>
              <a:rPr lang="en-US" sz="1800" b="1" dirty="0">
                <a:highlight>
                  <a:srgbClr val="FFFF00"/>
                </a:highlight>
              </a:rPr>
              <a:t>Artificial Intelligence (AI) – Artificial Intelligence is a set of technologies that allow computers to perform tasks that typically require human intelligence. AI systems can learn, reason, and solve problems.</a:t>
            </a:r>
          </a:p>
          <a:p>
            <a:endParaRPr lang="en-US" sz="18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13</a:t>
            </a:fld>
            <a:endParaRPr lang="en-US" sz="1200" dirty="0">
              <a:solidFill>
                <a:schemeClr val="tx1"/>
              </a:solidFill>
            </a:endParaRPr>
          </a:p>
        </p:txBody>
      </p:sp>
    </p:spTree>
    <p:extLst>
      <p:ext uri="{BB962C8B-B14F-4D97-AF65-F5344CB8AC3E}">
        <p14:creationId xmlns:p14="http://schemas.microsoft.com/office/powerpoint/2010/main" val="222689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7489723" cy="910789"/>
          </a:xfrm>
        </p:spPr>
        <p:txBody>
          <a:bodyPr/>
          <a:lstStyle/>
          <a:p>
            <a:r>
              <a:rPr lang="en-US" sz="2800" dirty="0"/>
              <a:t>Data Security</a:t>
            </a:r>
          </a:p>
        </p:txBody>
      </p:sp>
      <p:sp>
        <p:nvSpPr>
          <p:cNvPr id="7" name="Content Placeholder 6"/>
          <p:cNvSpPr>
            <a:spLocks noGrp="1"/>
          </p:cNvSpPr>
          <p:nvPr>
            <p:ph idx="1"/>
          </p:nvPr>
        </p:nvSpPr>
        <p:spPr>
          <a:xfrm>
            <a:off x="838200" y="1557176"/>
            <a:ext cx="10515600" cy="4654437"/>
          </a:xfrm>
        </p:spPr>
        <p:txBody>
          <a:bodyPr/>
          <a:lstStyle/>
          <a:p>
            <a:pPr marL="0" indent="0">
              <a:buNone/>
            </a:pPr>
            <a:r>
              <a:rPr lang="en-US" sz="2000" b="1" dirty="0">
                <a:latin typeface="+mj-lt"/>
              </a:rPr>
              <a:t>Why Should I Care About How Data Is Handled?</a:t>
            </a:r>
          </a:p>
          <a:p>
            <a:pPr marL="0" indent="0">
              <a:buNone/>
            </a:pPr>
            <a:r>
              <a:rPr lang="en-US" sz="1800" dirty="0">
                <a:latin typeface="+mj-lt"/>
              </a:rPr>
              <a:t>Often, we become desensitized to the data that we handle in our everyday job. </a:t>
            </a:r>
            <a:r>
              <a:rPr lang="en-US" sz="1800" b="1" dirty="0">
                <a:latin typeface="+mj-lt"/>
              </a:rPr>
              <a:t>However, somewhere someone is handling your information, whether it be your SSN (Social Security number), your bank account information or other private information. </a:t>
            </a:r>
            <a:r>
              <a:rPr lang="en-US" sz="1800" dirty="0">
                <a:latin typeface="+mj-lt"/>
              </a:rPr>
              <a:t>Handle someone else’s data how you’d like your data handled.</a:t>
            </a:r>
          </a:p>
          <a:p>
            <a:pPr marL="0" indent="0">
              <a:buNone/>
            </a:pPr>
            <a:endParaRPr lang="en-US" sz="2000" dirty="0">
              <a:latin typeface="+mj-lt"/>
            </a:endParaRPr>
          </a:p>
          <a:p>
            <a:pPr marL="0" indent="0">
              <a:buNone/>
            </a:pPr>
            <a:r>
              <a:rPr lang="en-US" sz="2000" b="1" dirty="0">
                <a:latin typeface="+mj-lt"/>
              </a:rPr>
              <a:t>Why are we doing this?</a:t>
            </a:r>
          </a:p>
          <a:p>
            <a:pPr marL="342900" indent="-342900"/>
            <a:r>
              <a:rPr lang="en-US" sz="1800" dirty="0">
                <a:latin typeface="+mj-lt"/>
              </a:rPr>
              <a:t>Reinforce our procedures</a:t>
            </a:r>
          </a:p>
          <a:p>
            <a:pPr marL="342900" indent="-342900"/>
            <a:r>
              <a:rPr lang="en-US" sz="1800" dirty="0">
                <a:latin typeface="+mj-lt"/>
              </a:rPr>
              <a:t>Protect Purdue resources</a:t>
            </a:r>
          </a:p>
          <a:p>
            <a:pPr marL="342900" indent="-342900"/>
            <a:r>
              <a:rPr lang="en-US" sz="1800" dirty="0">
                <a:latin typeface="+mj-lt"/>
              </a:rPr>
              <a:t>Protect Purdue’s reputation</a:t>
            </a:r>
          </a:p>
          <a:p>
            <a:pPr marL="342900" indent="-342900"/>
            <a:r>
              <a:rPr lang="en-US" sz="1800" dirty="0">
                <a:latin typeface="+mj-lt"/>
              </a:rPr>
              <a:t>Protect Purdue and YOU! </a:t>
            </a:r>
          </a:p>
          <a:p>
            <a:pPr marL="342900" indent="-342900"/>
            <a:r>
              <a:rPr lang="en-US" sz="1800" dirty="0">
                <a:latin typeface="+mj-lt"/>
              </a:rPr>
              <a:t>PROTECT OUR VENDORS!</a:t>
            </a:r>
          </a:p>
          <a:p>
            <a:pPr marL="0" indent="0">
              <a:buNone/>
            </a:pPr>
            <a:r>
              <a:rPr lang="en-US" sz="2000" b="1" dirty="0">
                <a:latin typeface="+mj-lt"/>
              </a:rPr>
              <a:t>We still see bank account numbers and information on vendor invoices everyday and we must be mindful of where this information is stored once it reaches our hands.</a:t>
            </a:r>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14</a:t>
            </a:fld>
            <a:endParaRPr lang="en-US" sz="1200" dirty="0">
              <a:solidFill>
                <a:schemeClr val="tx1"/>
              </a:solidFill>
            </a:endParaRPr>
          </a:p>
        </p:txBody>
      </p:sp>
    </p:spTree>
    <p:extLst>
      <p:ext uri="{BB962C8B-B14F-4D97-AF65-F5344CB8AC3E}">
        <p14:creationId xmlns:p14="http://schemas.microsoft.com/office/powerpoint/2010/main" val="369479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96A0-687C-FBD4-3264-966EC0C1A1A9}"/>
              </a:ext>
            </a:extLst>
          </p:cNvPr>
          <p:cNvSpPr>
            <a:spLocks noGrp="1"/>
          </p:cNvSpPr>
          <p:nvPr>
            <p:ph type="title"/>
          </p:nvPr>
        </p:nvSpPr>
        <p:spPr/>
        <p:txBody>
          <a:bodyPr/>
          <a:lstStyle/>
          <a:p>
            <a:r>
              <a:rPr lang="en-US" sz="2800" dirty="0"/>
              <a:t>PURDUE PARTNERS WITH </a:t>
            </a:r>
            <a:r>
              <a:rPr lang="en-US" sz="2800" dirty="0">
                <a:latin typeface="Bahnschrift SemiBold" panose="020B0502040204020203" pitchFamily="34" charset="0"/>
              </a:rPr>
              <a:t>PAYMENT WORKS </a:t>
            </a:r>
            <a:r>
              <a:rPr lang="en-US" sz="2800" dirty="0"/>
              <a:t>PORTAL</a:t>
            </a:r>
          </a:p>
        </p:txBody>
      </p:sp>
      <p:sp>
        <p:nvSpPr>
          <p:cNvPr id="3" name="Text Placeholder 2">
            <a:extLst>
              <a:ext uri="{FF2B5EF4-FFF2-40B4-BE49-F238E27FC236}">
                <a16:creationId xmlns:a16="http://schemas.microsoft.com/office/drawing/2014/main" id="{F846C0ED-07FA-C397-F5F9-92C8B543A687}"/>
              </a:ext>
            </a:extLst>
          </p:cNvPr>
          <p:cNvSpPr>
            <a:spLocks noGrp="1"/>
          </p:cNvSpPr>
          <p:nvPr>
            <p:ph type="body" idx="1"/>
          </p:nvPr>
        </p:nvSpPr>
        <p:spPr/>
        <p:txBody>
          <a:bodyPr/>
          <a:lstStyle/>
          <a:p>
            <a:r>
              <a:rPr lang="en-US" dirty="0"/>
              <a:t>VENDOR RESPONSIBILITIES</a:t>
            </a:r>
          </a:p>
        </p:txBody>
      </p:sp>
      <p:sp>
        <p:nvSpPr>
          <p:cNvPr id="4" name="Content Placeholder 3">
            <a:extLst>
              <a:ext uri="{FF2B5EF4-FFF2-40B4-BE49-F238E27FC236}">
                <a16:creationId xmlns:a16="http://schemas.microsoft.com/office/drawing/2014/main" id="{5F0EDCA3-F8AF-594F-4B5E-5F21B33C116E}"/>
              </a:ext>
            </a:extLst>
          </p:cNvPr>
          <p:cNvSpPr>
            <a:spLocks noGrp="1"/>
          </p:cNvSpPr>
          <p:nvPr>
            <p:ph sz="half" idx="2"/>
          </p:nvPr>
        </p:nvSpPr>
        <p:spPr/>
        <p:txBody>
          <a:bodyPr/>
          <a:lstStyle/>
          <a:p>
            <a:r>
              <a:rPr lang="en-US" sz="1600" dirty="0"/>
              <a:t>Vendor receives email invitation to complete their own portal.</a:t>
            </a:r>
          </a:p>
          <a:p>
            <a:r>
              <a:rPr lang="en-US" sz="1600" dirty="0"/>
              <a:t>Vendor completes their own personal banking information via the portal and submits </a:t>
            </a:r>
            <a:r>
              <a:rPr lang="en-US" sz="1600" dirty="0">
                <a:highlight>
                  <a:srgbClr val="FFFF00"/>
                </a:highlight>
              </a:rPr>
              <a:t>(eliminating the need for ACH forms)</a:t>
            </a:r>
          </a:p>
          <a:p>
            <a:r>
              <a:rPr lang="en-US" sz="1600" dirty="0"/>
              <a:t>Vendor completes their own personal address and tax information via the portal </a:t>
            </a:r>
            <a:r>
              <a:rPr lang="en-US" sz="1600" dirty="0">
                <a:highlight>
                  <a:srgbClr val="FFFF00"/>
                </a:highlight>
              </a:rPr>
              <a:t>(eliminating the need for W-9 and Sub W-9 forms)</a:t>
            </a:r>
            <a:r>
              <a:rPr lang="en-US" sz="1600" dirty="0"/>
              <a:t> …{</a:t>
            </a:r>
            <a:r>
              <a:rPr lang="en-US" sz="1200" dirty="0"/>
              <a:t>exception: one-time vendor/direct deposit will still require a Sub W-9}</a:t>
            </a:r>
          </a:p>
          <a:p>
            <a:r>
              <a:rPr lang="en-US" sz="1600" dirty="0"/>
              <a:t>Vendor refers to their own portal to check payment status and payment history. </a:t>
            </a:r>
          </a:p>
        </p:txBody>
      </p:sp>
      <p:sp>
        <p:nvSpPr>
          <p:cNvPr id="5" name="Text Placeholder 4">
            <a:extLst>
              <a:ext uri="{FF2B5EF4-FFF2-40B4-BE49-F238E27FC236}">
                <a16:creationId xmlns:a16="http://schemas.microsoft.com/office/drawing/2014/main" id="{A7B1A5CF-2CC5-D0F6-1BB5-77BEC80A5E8F}"/>
              </a:ext>
            </a:extLst>
          </p:cNvPr>
          <p:cNvSpPr>
            <a:spLocks noGrp="1"/>
          </p:cNvSpPr>
          <p:nvPr>
            <p:ph type="body" sz="quarter" idx="3"/>
          </p:nvPr>
        </p:nvSpPr>
        <p:spPr/>
        <p:txBody>
          <a:bodyPr/>
          <a:lstStyle/>
          <a:p>
            <a:r>
              <a:rPr lang="en-US" dirty="0"/>
              <a:t>DEPARTMENT RESPONSIBILITIES</a:t>
            </a:r>
          </a:p>
        </p:txBody>
      </p:sp>
      <p:sp>
        <p:nvSpPr>
          <p:cNvPr id="6" name="Content Placeholder 5">
            <a:extLst>
              <a:ext uri="{FF2B5EF4-FFF2-40B4-BE49-F238E27FC236}">
                <a16:creationId xmlns:a16="http://schemas.microsoft.com/office/drawing/2014/main" id="{AF2E006C-DDAB-2CA1-78D0-02F6D68658D4}"/>
              </a:ext>
            </a:extLst>
          </p:cNvPr>
          <p:cNvSpPr>
            <a:spLocks noGrp="1"/>
          </p:cNvSpPr>
          <p:nvPr>
            <p:ph sz="quarter" idx="4"/>
          </p:nvPr>
        </p:nvSpPr>
        <p:spPr>
          <a:xfrm>
            <a:off x="6172200" y="2505075"/>
            <a:ext cx="5183188" cy="3813430"/>
          </a:xfrm>
        </p:spPr>
        <p:txBody>
          <a:bodyPr/>
          <a:lstStyle/>
          <a:p>
            <a:r>
              <a:rPr lang="en-US" sz="1200" dirty="0" err="1"/>
              <a:t>Docusign</a:t>
            </a:r>
            <a:r>
              <a:rPr lang="en-US" sz="1200" dirty="0"/>
              <a:t> process has not changed</a:t>
            </a:r>
          </a:p>
          <a:p>
            <a:r>
              <a:rPr lang="en-US" sz="1200" dirty="0"/>
              <a:t>Department will submit DIV (only NEW version of DIV will be accepted) includes vendor’s email and name</a:t>
            </a:r>
          </a:p>
          <a:p>
            <a:r>
              <a:rPr lang="en-US" sz="1200" dirty="0"/>
              <a:t>Individual/single-member LLC/Sole proprietor will still require a payee certification form</a:t>
            </a:r>
          </a:p>
          <a:p>
            <a:r>
              <a:rPr lang="en-US" sz="1200" dirty="0"/>
              <a:t>Department is still the vendor contact! The department is still responsible for informing the vendor that Accounts Payable will send an invitation for them to complete their own vendor portal. </a:t>
            </a:r>
          </a:p>
          <a:p>
            <a:r>
              <a:rPr lang="en-US" sz="1200" dirty="0"/>
              <a:t>One-time vendor process has not changed.</a:t>
            </a:r>
          </a:p>
          <a:p>
            <a:r>
              <a:rPr lang="en-US" sz="1200" dirty="0"/>
              <a:t>Practices and procedures are still in place except for the vendors responsibilities of becoming stewards of their own personal data in the Payment Works portal.</a:t>
            </a:r>
          </a:p>
          <a:p>
            <a:r>
              <a:rPr lang="en-US" sz="1200" dirty="0"/>
              <a:t>Employee vendors are NOT in the Payment Works Portal. All existing practices and procedures for employee payments remain the same.</a:t>
            </a:r>
          </a:p>
          <a:p>
            <a:r>
              <a:rPr lang="en-US" sz="1200" b="1" dirty="0">
                <a:ea typeface="Calibri Light" panose="020F0302020204030204" pitchFamily="34" charset="0"/>
                <a:cs typeface="Calibri Light" panose="020F0302020204030204" pitchFamily="34" charset="0"/>
              </a:rPr>
              <a:t>The Vendor Contact Name and Vendor Contact Email Address on the new DIV template needs to be the individual who has authority to complete the Vendor’s banking and tax information.</a:t>
            </a:r>
            <a:endParaRPr lang="en-US" sz="1200" b="1" dirty="0">
              <a:effectLst/>
              <a:ea typeface="Calibri Light" panose="020F0302020204030204" pitchFamily="34" charset="0"/>
              <a:cs typeface="Calibri Light" panose="020F0302020204030204" pitchFamily="34" charset="0"/>
            </a:endParaRPr>
          </a:p>
          <a:p>
            <a:endParaRPr lang="en-US" sz="1400" dirty="0"/>
          </a:p>
          <a:p>
            <a:endParaRPr lang="en-US" sz="1400" dirty="0"/>
          </a:p>
        </p:txBody>
      </p:sp>
    </p:spTree>
    <p:extLst>
      <p:ext uri="{BB962C8B-B14F-4D97-AF65-F5344CB8AC3E}">
        <p14:creationId xmlns:p14="http://schemas.microsoft.com/office/powerpoint/2010/main" val="329031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DC28-38BE-D273-C4B9-3AC399C4D9F2}"/>
              </a:ext>
            </a:extLst>
          </p:cNvPr>
          <p:cNvSpPr>
            <a:spLocks noGrp="1"/>
          </p:cNvSpPr>
          <p:nvPr>
            <p:ph type="title"/>
          </p:nvPr>
        </p:nvSpPr>
        <p:spPr>
          <a:xfrm>
            <a:off x="838200" y="785539"/>
            <a:ext cx="9472448" cy="1325563"/>
          </a:xfrm>
        </p:spPr>
        <p:txBody>
          <a:bodyPr/>
          <a:lstStyle/>
          <a:p>
            <a:r>
              <a:rPr lang="en-US" sz="3200" u="sng" dirty="0"/>
              <a:t>Examples </a:t>
            </a:r>
            <a:r>
              <a:rPr lang="en-US" sz="3200" dirty="0"/>
              <a:t>of invitation(s) sent to the vendor to complete the Vendor Works portal</a:t>
            </a:r>
          </a:p>
        </p:txBody>
      </p:sp>
      <p:sp>
        <p:nvSpPr>
          <p:cNvPr id="3" name="Content Placeholder 2">
            <a:extLst>
              <a:ext uri="{FF2B5EF4-FFF2-40B4-BE49-F238E27FC236}">
                <a16:creationId xmlns:a16="http://schemas.microsoft.com/office/drawing/2014/main" id="{8B5C4D67-DD30-1CF9-73AC-2BF8ACB9D77B}"/>
              </a:ext>
            </a:extLst>
          </p:cNvPr>
          <p:cNvSpPr>
            <a:spLocks noGrp="1"/>
          </p:cNvSpPr>
          <p:nvPr>
            <p:ph sz="half" idx="1"/>
          </p:nvPr>
        </p:nvSpPr>
        <p:spPr>
          <a:xfrm>
            <a:off x="838200" y="2459421"/>
            <a:ext cx="5181600" cy="3717542"/>
          </a:xfrm>
        </p:spPr>
        <p:txBody>
          <a:bodyPr/>
          <a:lstStyle/>
          <a:p>
            <a:r>
              <a:rPr lang="en-US" sz="2400" i="1" kern="100" dirty="0">
                <a:effectLst/>
                <a:latin typeface="Aptos" panose="020B0004020202020204" pitchFamily="34" charset="0"/>
                <a:ea typeface="Aptos" panose="020B0004020202020204" pitchFamily="34" charset="0"/>
                <a:cs typeface="Times New Roman" panose="02020603050405020304" pitchFamily="18" charset="0"/>
              </a:rPr>
              <a:t>Purdue has partnered with Payment Works to securely update and maintain our vendors' payment information.  To proceed with payment processing, please register with Payment Works so your payment information is always up to date. Thank you.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97FDDBD1-AF77-BFE5-235E-D12A5AE8037F}"/>
              </a:ext>
            </a:extLst>
          </p:cNvPr>
          <p:cNvSpPr>
            <a:spLocks noGrp="1"/>
          </p:cNvSpPr>
          <p:nvPr>
            <p:ph sz="half" idx="2"/>
          </p:nvPr>
        </p:nvSpPr>
        <p:spPr>
          <a:xfrm>
            <a:off x="6172200" y="2459421"/>
            <a:ext cx="5181600" cy="3717542"/>
          </a:xfrm>
        </p:spPr>
        <p:txBody>
          <a:bodyPr/>
          <a:lstStyle/>
          <a:p>
            <a:r>
              <a:rPr lang="en-US" sz="2400" i="1" kern="100" dirty="0">
                <a:effectLst/>
                <a:latin typeface="Aptos" panose="020B0004020202020204" pitchFamily="34" charset="0"/>
                <a:ea typeface="Aptos" panose="020B0004020202020204" pitchFamily="34" charset="0"/>
                <a:cs typeface="Times New Roman" panose="02020603050405020304" pitchFamily="18" charset="0"/>
              </a:rPr>
              <a:t>Purdue received invoice#____________ with information that doesn't match our current records.  To proceed with payment, please update your vendor record with Purdue University through Payment Works to ensure your information is up to date for payments. Thank you.</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02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E9FF-BA33-82BF-5A8B-2FDC9B99EEA9}"/>
              </a:ext>
            </a:extLst>
          </p:cNvPr>
          <p:cNvSpPr>
            <a:spLocks noGrp="1"/>
          </p:cNvSpPr>
          <p:nvPr>
            <p:ph type="ctrTitle"/>
          </p:nvPr>
        </p:nvSpPr>
        <p:spPr>
          <a:xfrm>
            <a:off x="1524000" y="1122363"/>
            <a:ext cx="9144000" cy="1319085"/>
          </a:xfrm>
        </p:spPr>
        <p:txBody>
          <a:bodyPr/>
          <a:lstStyle/>
          <a:p>
            <a:r>
              <a:rPr lang="en-US" sz="3600" dirty="0"/>
              <a:t>UTILITIES</a:t>
            </a:r>
          </a:p>
        </p:txBody>
      </p:sp>
      <p:sp>
        <p:nvSpPr>
          <p:cNvPr id="3" name="Subtitle 2">
            <a:extLst>
              <a:ext uri="{FF2B5EF4-FFF2-40B4-BE49-F238E27FC236}">
                <a16:creationId xmlns:a16="http://schemas.microsoft.com/office/drawing/2014/main" id="{37CDDA3C-D6B9-1866-E4BC-60EAC6B717F8}"/>
              </a:ext>
            </a:extLst>
          </p:cNvPr>
          <p:cNvSpPr>
            <a:spLocks noGrp="1"/>
          </p:cNvSpPr>
          <p:nvPr>
            <p:ph type="subTitle" idx="1"/>
          </p:nvPr>
        </p:nvSpPr>
        <p:spPr>
          <a:xfrm>
            <a:off x="1524000" y="3110834"/>
            <a:ext cx="9144000" cy="1655762"/>
          </a:xfrm>
        </p:spPr>
        <p:txBody>
          <a:bodyPr/>
          <a:lstStyle/>
          <a:p>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We are requesting that everyone be consistent when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LABELING UTILITIES</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in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DOCUSIGN</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Please</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LABEL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them as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UTILITIES in the heading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and </a:t>
            </a:r>
            <a:r>
              <a:rPr lang="en-US" sz="1800" b="1" u="sng"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NOT</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as alternatives such as Waste or Recycle or Phone, etc. </a:t>
            </a:r>
          </a:p>
          <a:p>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Our staff is trained to identify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UTILITIES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as a</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PRIORITY DOCUSIGN</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and every attempt is made to ensure that these are paid in a very timely manner. </a:t>
            </a:r>
          </a:p>
          <a:p>
            <a:endParaRPr lang="en-US" dirty="0"/>
          </a:p>
        </p:txBody>
      </p:sp>
    </p:spTree>
    <p:extLst>
      <p:ext uri="{BB962C8B-B14F-4D97-AF65-F5344CB8AC3E}">
        <p14:creationId xmlns:p14="http://schemas.microsoft.com/office/powerpoint/2010/main" val="84618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200" dirty="0"/>
              <a:t>Section Two – Forms &amp; More</a:t>
            </a:r>
          </a:p>
        </p:txBody>
      </p:sp>
      <p:sp>
        <p:nvSpPr>
          <p:cNvPr id="3" name="Content Placeholder 2">
            <a:extLst>
              <a:ext uri="{FF2B5EF4-FFF2-40B4-BE49-F238E27FC236}">
                <a16:creationId xmlns:a16="http://schemas.microsoft.com/office/drawing/2014/main" id="{1D89F2C7-6D02-D676-B691-6ADFA4A2AEEE}"/>
              </a:ext>
            </a:extLst>
          </p:cNvPr>
          <p:cNvSpPr>
            <a:spLocks noGrp="1"/>
          </p:cNvSpPr>
          <p:nvPr>
            <p:ph idx="1"/>
          </p:nvPr>
        </p:nvSpPr>
        <p:spPr>
          <a:xfrm>
            <a:off x="922020" y="2401697"/>
            <a:ext cx="10347960" cy="2810383"/>
          </a:xfrm>
        </p:spPr>
        <p:txBody>
          <a:bodyPr/>
          <a:lstStyle/>
          <a:p>
            <a:r>
              <a:rPr lang="en-US" sz="2000" b="1" dirty="0">
                <a:latin typeface="+mj-lt"/>
              </a:rPr>
              <a:t>ZEMP Employees Updates</a:t>
            </a:r>
          </a:p>
          <a:p>
            <a:r>
              <a:rPr lang="en-US" sz="2000" b="1" dirty="0">
                <a:latin typeface="+mj-lt"/>
              </a:rPr>
              <a:t>DIV </a:t>
            </a:r>
          </a:p>
          <a:p>
            <a:r>
              <a:rPr lang="en-US" sz="2000" b="1" dirty="0">
                <a:latin typeface="+mj-lt"/>
              </a:rPr>
              <a:t>Held Check </a:t>
            </a:r>
          </a:p>
          <a:p>
            <a:r>
              <a:rPr lang="en-US" sz="2000" b="1" dirty="0">
                <a:latin typeface="+mj-lt"/>
              </a:rPr>
              <a:t>Credit Memo</a:t>
            </a:r>
          </a:p>
          <a:p>
            <a:r>
              <a:rPr lang="en-US" sz="2000" b="1" dirty="0">
                <a:latin typeface="+mj-lt"/>
              </a:rPr>
              <a:t>Payee Certification Form </a:t>
            </a:r>
          </a:p>
          <a:p>
            <a:r>
              <a:rPr lang="en-US" sz="2000" b="1" dirty="0">
                <a:latin typeface="+mj-lt"/>
              </a:rPr>
              <a:t>Substitute W-9 - One-Time Vendor {EFT Banking}  </a:t>
            </a:r>
          </a:p>
          <a:p>
            <a:r>
              <a:rPr lang="en-US" sz="2000" b="1" dirty="0">
                <a:latin typeface="+mj-lt"/>
              </a:rPr>
              <a:t>Wire Transfer Form </a:t>
            </a:r>
          </a:p>
          <a:p>
            <a:endParaRPr lang="en-US"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18</a:t>
            </a:fld>
            <a:endParaRPr lang="en-US" sz="1200" dirty="0">
              <a:solidFill>
                <a:schemeClr val="tx1"/>
              </a:solidFill>
            </a:endParaRPr>
          </a:p>
        </p:txBody>
      </p:sp>
    </p:spTree>
    <p:extLst>
      <p:ext uri="{BB962C8B-B14F-4D97-AF65-F5344CB8AC3E}">
        <p14:creationId xmlns:p14="http://schemas.microsoft.com/office/powerpoint/2010/main" val="218989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36" y="272847"/>
            <a:ext cx="10515600" cy="507330"/>
          </a:xfrm>
        </p:spPr>
        <p:txBody>
          <a:bodyPr/>
          <a:lstStyle/>
          <a:p>
            <a:pPr algn="ctr"/>
            <a:r>
              <a:rPr lang="en-US" sz="2600" dirty="0">
                <a:cs typeface="72 Black" panose="020B0A04030603020204" pitchFamily="34" charset="0"/>
              </a:rPr>
              <a:t>Important Key Factors For Updating </a:t>
            </a:r>
            <a:r>
              <a:rPr lang="en-US" sz="2600" dirty="0" err="1">
                <a:cs typeface="72 Black" panose="020B0A04030603020204" pitchFamily="34" charset="0"/>
              </a:rPr>
              <a:t>z</a:t>
            </a:r>
            <a:r>
              <a:rPr lang="en-US" sz="2600" u="sng" dirty="0" err="1">
                <a:cs typeface="72 Black" panose="020B0A04030603020204" pitchFamily="34" charset="0"/>
              </a:rPr>
              <a:t>EMP</a:t>
            </a:r>
            <a:r>
              <a:rPr lang="en-US" sz="2600" dirty="0">
                <a:cs typeface="72 Black" panose="020B0A04030603020204" pitchFamily="34" charset="0"/>
              </a:rPr>
              <a:t> Vendors </a:t>
            </a:r>
            <a:endParaRPr lang="en-US" sz="2600" dirty="0"/>
          </a:p>
        </p:txBody>
      </p:sp>
      <p:sp>
        <p:nvSpPr>
          <p:cNvPr id="3" name="Content Placeholder 2"/>
          <p:cNvSpPr>
            <a:spLocks noGrp="1"/>
          </p:cNvSpPr>
          <p:nvPr>
            <p:ph idx="1"/>
          </p:nvPr>
        </p:nvSpPr>
        <p:spPr>
          <a:xfrm>
            <a:off x="200636" y="998290"/>
            <a:ext cx="10503716" cy="5178673"/>
          </a:xfrm>
        </p:spPr>
        <p:txBody>
          <a:bodyPr/>
          <a:lstStyle/>
          <a:p>
            <a:pPr marL="0" marR="0" indent="0">
              <a:lnSpc>
                <a:spcPct val="105000"/>
              </a:lnSpc>
              <a:spcBef>
                <a:spcPts val="0"/>
              </a:spcBef>
              <a:spcAft>
                <a:spcPts val="800"/>
              </a:spcAft>
              <a:buNone/>
            </a:pPr>
            <a:r>
              <a:rPr lang="en-US" sz="1200" dirty="0"/>
              <a:t> </a:t>
            </a:r>
          </a:p>
          <a:p>
            <a:pPr marL="0" indent="0">
              <a:lnSpc>
                <a:spcPct val="105000"/>
              </a:lnSpc>
              <a:spcBef>
                <a:spcPts val="0"/>
              </a:spcBef>
              <a:spcAft>
                <a:spcPts val="800"/>
              </a:spcAft>
              <a:buNone/>
            </a:pPr>
            <a:r>
              <a:rPr lang="en-US" sz="1800" b="1" u="sng" dirty="0" err="1">
                <a:ea typeface="Calibri" panose="020F0502020204030204" pitchFamily="34" charset="0"/>
                <a:cs typeface="Arial" panose="020B0604020202020204" pitchFamily="34" charset="0"/>
              </a:rPr>
              <a:t>zEMP</a:t>
            </a:r>
            <a:r>
              <a:rPr lang="en-US" sz="1800" b="1" u="sng" dirty="0">
                <a:ea typeface="Calibri" panose="020F0502020204030204" pitchFamily="34" charset="0"/>
                <a:cs typeface="Arial" panose="020B0604020202020204" pitchFamily="34" charset="0"/>
              </a:rPr>
              <a:t> Org Records – EMPLOYEE – </a:t>
            </a:r>
            <a:r>
              <a:rPr lang="en-US" sz="1800" dirty="0">
                <a:ea typeface="Calibri" panose="020F0502020204030204" pitchFamily="34" charset="0"/>
                <a:cs typeface="Arial" panose="020B0604020202020204" pitchFamily="34" charset="0"/>
              </a:rPr>
              <a:t>Changes made in Success Factors </a:t>
            </a:r>
            <a:r>
              <a:rPr lang="en-US" sz="1800" b="1" dirty="0">
                <a:ea typeface="Calibri" panose="020F0502020204030204" pitchFamily="34" charset="0"/>
                <a:cs typeface="Arial" panose="020B0604020202020204" pitchFamily="34" charset="0"/>
              </a:rPr>
              <a:t>DO NOT update in SAP</a:t>
            </a:r>
            <a:r>
              <a:rPr lang="en-US" sz="1800" dirty="0">
                <a:ea typeface="Calibri" panose="020F0502020204030204" pitchFamily="34" charset="0"/>
                <a:cs typeface="Arial" panose="020B0604020202020204" pitchFamily="34" charset="0"/>
              </a:rPr>
              <a:t>. These records are for Concur payments. When an employee changes their </a:t>
            </a:r>
            <a:r>
              <a:rPr lang="en-US" sz="1800" b="1" dirty="0">
                <a:ea typeface="Calibri" panose="020F0502020204030204" pitchFamily="34" charset="0"/>
                <a:cs typeface="Arial" panose="020B0604020202020204" pitchFamily="34" charset="0"/>
              </a:rPr>
              <a:t>banking</a:t>
            </a:r>
            <a:r>
              <a:rPr lang="en-US" sz="1800" dirty="0">
                <a:ea typeface="Calibri" panose="020F0502020204030204" pitchFamily="34" charset="0"/>
                <a:cs typeface="Arial" panose="020B0604020202020204" pitchFamily="34" charset="0"/>
              </a:rPr>
              <a:t> in SuccessFactors, it </a:t>
            </a:r>
            <a:r>
              <a:rPr lang="en-US" sz="1800" b="1" dirty="0">
                <a:ea typeface="Calibri" panose="020F0502020204030204" pitchFamily="34" charset="0"/>
                <a:cs typeface="Arial" panose="020B0604020202020204" pitchFamily="34" charset="0"/>
              </a:rPr>
              <a:t>does not </a:t>
            </a:r>
            <a:r>
              <a:rPr lang="en-US" sz="1800" dirty="0">
                <a:ea typeface="Calibri" panose="020F0502020204030204" pitchFamily="34" charset="0"/>
                <a:cs typeface="Arial" panose="020B0604020202020204" pitchFamily="34" charset="0"/>
              </a:rPr>
              <a:t>change in SAP for reimbursement purposes when being paid through the DIV process. It </a:t>
            </a:r>
            <a:r>
              <a:rPr lang="en-US" sz="1800" b="1" dirty="0">
                <a:ea typeface="Calibri" panose="020F0502020204030204" pitchFamily="34" charset="0"/>
                <a:cs typeface="Arial" panose="020B0604020202020204" pitchFamily="34" charset="0"/>
              </a:rPr>
              <a:t>does</a:t>
            </a:r>
            <a:r>
              <a:rPr lang="en-US" sz="1800" dirty="0">
                <a:ea typeface="Calibri" panose="020F0502020204030204" pitchFamily="34" charset="0"/>
                <a:cs typeface="Arial" panose="020B0604020202020204" pitchFamily="34" charset="0"/>
              </a:rPr>
              <a:t> update in CONCUR. Therefore, when a reimbursement is made through the DIV process to an employee and they have made a banking change, PNW Accounts Payable does not have access to this information and the reimbursement will continue to go to the old bank account unless PNW AP is informed of this change prior to the reimbursement and makes a banking change request to the employee vendor record in SAP. However, if the employee chooses to be reimbursed through CONCUR, the updated banking information should automatically carry over from SuccessFactors to the CONCUR system.  An email from the employee, including contact information, should be sent to: </a:t>
            </a:r>
            <a:r>
              <a:rPr lang="en-US" sz="1800" dirty="0">
                <a:solidFill>
                  <a:srgbClr val="0033CC"/>
                </a:solidFill>
                <a:ea typeface="Calibri" panose="020F0502020204030204" pitchFamily="34" charset="0"/>
                <a:cs typeface="Arial" panose="020B0604020202020204" pitchFamily="34" charset="0"/>
              </a:rPr>
              <a:t>pnwpayables@pnw.edu </a:t>
            </a:r>
            <a:r>
              <a:rPr lang="en-US" sz="1800" dirty="0">
                <a:ea typeface="Calibri" panose="020F0502020204030204" pitchFamily="34" charset="0"/>
                <a:cs typeface="Arial" panose="020B0604020202020204" pitchFamily="34" charset="0"/>
              </a:rPr>
              <a:t>instructing them that a banking change has taken place along with </a:t>
            </a:r>
            <a:r>
              <a:rPr lang="en-US" sz="1800" b="1" dirty="0">
                <a:ea typeface="Calibri" panose="020F0502020204030204" pitchFamily="34" charset="0"/>
                <a:cs typeface="Arial" panose="020B0604020202020204" pitchFamily="34" charset="0"/>
              </a:rPr>
              <a:t>the date of the change</a:t>
            </a:r>
            <a:r>
              <a:rPr lang="en-US" sz="1800" dirty="0">
                <a:ea typeface="Calibri" panose="020F0502020204030204" pitchFamily="34" charset="0"/>
                <a:cs typeface="Arial" panose="020B0604020202020204" pitchFamily="34" charset="0"/>
              </a:rPr>
              <a:t> and their </a:t>
            </a:r>
            <a:r>
              <a:rPr lang="en-US" sz="1800" b="1" dirty="0">
                <a:ea typeface="Calibri" panose="020F0502020204030204" pitchFamily="34" charset="0"/>
                <a:cs typeface="Arial" panose="020B0604020202020204" pitchFamily="34" charset="0"/>
              </a:rPr>
              <a:t>name as it appears in SuccessFactors</a:t>
            </a:r>
            <a:r>
              <a:rPr lang="en-US" sz="1800" dirty="0">
                <a:ea typeface="Calibri" panose="020F0502020204030204" pitchFamily="34" charset="0"/>
                <a:cs typeface="Arial" panose="020B0604020202020204" pitchFamily="34" charset="0"/>
              </a:rPr>
              <a:t>. This will allow us to verify the PUID and request this change be made in SAP. </a:t>
            </a:r>
          </a:p>
          <a:p>
            <a:pPr marL="0" indent="0">
              <a:lnSpc>
                <a:spcPct val="105000"/>
              </a:lnSpc>
              <a:spcBef>
                <a:spcPts val="0"/>
              </a:spcBef>
              <a:spcAft>
                <a:spcPts val="800"/>
              </a:spcAft>
              <a:buNone/>
            </a:pPr>
            <a:endParaRPr lang="en-US" sz="1800" dirty="0">
              <a:ea typeface="Calibri" panose="020F0502020204030204" pitchFamily="34" charset="0"/>
              <a:cs typeface="Arial" panose="020B0604020202020204" pitchFamily="34" charset="0"/>
            </a:endParaRPr>
          </a:p>
          <a:p>
            <a:pPr marL="0" indent="0">
              <a:lnSpc>
                <a:spcPct val="105000"/>
              </a:lnSpc>
              <a:spcBef>
                <a:spcPts val="0"/>
              </a:spcBef>
              <a:spcAft>
                <a:spcPts val="800"/>
              </a:spcAft>
              <a:buNone/>
            </a:pPr>
            <a:r>
              <a:rPr lang="en-US" sz="1800" dirty="0">
                <a:ea typeface="Calibri" panose="020F0502020204030204" pitchFamily="34" charset="0"/>
                <a:cs typeface="Arial" panose="020B0604020202020204" pitchFamily="34" charset="0"/>
              </a:rPr>
              <a:t>**Please keep in mind: Employees </a:t>
            </a:r>
            <a:r>
              <a:rPr lang="en-US" sz="1800" b="1" u="sng" dirty="0">
                <a:ea typeface="Calibri" panose="020F0502020204030204" pitchFamily="34" charset="0"/>
                <a:cs typeface="Arial" panose="020B0604020202020204" pitchFamily="34" charset="0"/>
              </a:rPr>
              <a:t>are not </a:t>
            </a:r>
            <a:r>
              <a:rPr lang="en-US" sz="1800" dirty="0">
                <a:ea typeface="Calibri" panose="020F0502020204030204" pitchFamily="34" charset="0"/>
                <a:cs typeface="Arial" panose="020B0604020202020204" pitchFamily="34" charset="0"/>
              </a:rPr>
              <a:t>Payment Works vendors! All practices and procedures for employee payments remain the same.</a:t>
            </a:r>
          </a:p>
          <a:p>
            <a:pPr marL="0" indent="0">
              <a:buNone/>
            </a:pPr>
            <a:endParaRPr lang="en-US" sz="1200" b="1" dirty="0">
              <a:latin typeface="Calibri" panose="020F0502020204030204" pitchFamily="34" charset="0"/>
              <a:ea typeface="Calibri" panose="020F0502020204030204" pitchFamily="34" charset="0"/>
            </a:endParaRPr>
          </a:p>
          <a:p>
            <a:endParaRPr lang="en-US" sz="1200" dirty="0"/>
          </a:p>
          <a:p>
            <a:endParaRPr lang="en-US" sz="1200" b="1" dirty="0"/>
          </a:p>
          <a:p>
            <a:endParaRPr lang="en-US" sz="12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19</a:t>
            </a:fld>
            <a:endParaRPr lang="en-US" sz="1200" dirty="0">
              <a:solidFill>
                <a:schemeClr val="tx1"/>
              </a:solidFill>
            </a:endParaRPr>
          </a:p>
        </p:txBody>
      </p:sp>
    </p:spTree>
    <p:extLst>
      <p:ext uri="{BB962C8B-B14F-4D97-AF65-F5344CB8AC3E}">
        <p14:creationId xmlns:p14="http://schemas.microsoft.com/office/powerpoint/2010/main" val="342164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a:extLst>
              <a:ext uri="{FF2B5EF4-FFF2-40B4-BE49-F238E27FC236}">
                <a16:creationId xmlns:a16="http://schemas.microsoft.com/office/drawing/2014/main" id="{974B7B06-41D4-8E4E-B8CA-718507DC3B25}"/>
              </a:ext>
            </a:extLst>
          </p:cNvPr>
          <p:cNvSpPr>
            <a:spLocks noGrp="1" noChangeArrowheads="1"/>
          </p:cNvSpPr>
          <p:nvPr>
            <p:ph type="title"/>
          </p:nvPr>
        </p:nvSpPr>
        <p:spPr>
          <a:xfrm>
            <a:off x="939426" y="1174793"/>
            <a:ext cx="10515600" cy="773070"/>
          </a:xfrm>
        </p:spPr>
        <p:txBody>
          <a:bodyPr/>
          <a:lstStyle/>
          <a:p>
            <a:r>
              <a:rPr lang="en-US" sz="3000" dirty="0"/>
              <a:t>Mission, Goal &amp; Vision</a:t>
            </a:r>
            <a:endParaRPr lang="en-US" altLang="en-US" sz="3000" dirty="0"/>
          </a:p>
        </p:txBody>
      </p:sp>
      <p:sp>
        <p:nvSpPr>
          <p:cNvPr id="5" name="Text Placeholder 4">
            <a:extLst>
              <a:ext uri="{FF2B5EF4-FFF2-40B4-BE49-F238E27FC236}">
                <a16:creationId xmlns:a16="http://schemas.microsoft.com/office/drawing/2014/main" id="{36509C53-2EE3-4D48-86F2-7AC7E517F365}"/>
              </a:ext>
            </a:extLst>
          </p:cNvPr>
          <p:cNvSpPr>
            <a:spLocks noGrp="1"/>
          </p:cNvSpPr>
          <p:nvPr>
            <p:ph type="body" idx="1"/>
          </p:nvPr>
        </p:nvSpPr>
        <p:spPr>
          <a:xfrm>
            <a:off x="831850" y="2546479"/>
            <a:ext cx="10515600" cy="1976094"/>
          </a:xfrm>
        </p:spPr>
        <p:txBody>
          <a:bodyPr rtlCol="0">
            <a:normAutofit fontScale="77500" lnSpcReduction="20000"/>
          </a:bodyPr>
          <a:lstStyle/>
          <a:p>
            <a:pPr defTabSz="374904">
              <a:spcAft>
                <a:spcPts val="492"/>
              </a:spcAft>
            </a:pPr>
            <a:r>
              <a:rPr lang="en-US" dirty="0">
                <a:solidFill>
                  <a:srgbClr val="000000"/>
                </a:solidFill>
              </a:rPr>
              <a:t> </a:t>
            </a:r>
          </a:p>
          <a:p>
            <a:pPr marL="224942" indent="-224942" defTabSz="374904">
              <a:spcAft>
                <a:spcPts val="492"/>
              </a:spcAft>
              <a:buFont typeface="Wingdings" panose="05000000000000000000" pitchFamily="2" charset="2"/>
              <a:buChar char="§"/>
            </a:pPr>
            <a:r>
              <a:rPr lang="en-US" dirty="0">
                <a:solidFill>
                  <a:srgbClr val="000000"/>
                </a:solidFill>
              </a:rPr>
              <a:t>Our Mission is to provide guidance, support, training, and resources to assist Purdue Northwest staff with processing invoices.  </a:t>
            </a:r>
          </a:p>
          <a:p>
            <a:pPr marL="224942" indent="-224942" defTabSz="374904">
              <a:spcAft>
                <a:spcPts val="492"/>
              </a:spcAft>
              <a:buFont typeface="Wingdings" panose="05000000000000000000" pitchFamily="2" charset="2"/>
              <a:buChar char="§"/>
            </a:pPr>
            <a:r>
              <a:rPr lang="en-US" dirty="0">
                <a:solidFill>
                  <a:srgbClr val="000000"/>
                </a:solidFill>
              </a:rPr>
              <a:t>Our Goal is to perform our due diligence in providing timely responses to inquiries, keying invoices as provided to us, and setting up/changing vendors.  </a:t>
            </a:r>
          </a:p>
          <a:p>
            <a:pPr marL="224942" indent="-224942" defTabSz="374904">
              <a:spcAft>
                <a:spcPts val="492"/>
              </a:spcAft>
              <a:buFont typeface="Wingdings" panose="05000000000000000000" pitchFamily="2" charset="2"/>
              <a:buChar char="§"/>
            </a:pPr>
            <a:r>
              <a:rPr lang="en-US" dirty="0">
                <a:solidFill>
                  <a:srgbClr val="000000"/>
                </a:solidFill>
              </a:rPr>
              <a:t>Our Vision is to maintain data integrity, compliance, and financial stewardship for Purdue Northwest</a:t>
            </a:r>
            <a:endParaRPr lang="en-US" sz="2800" dirty="0">
              <a:solidFill>
                <a:srgbClr val="000000"/>
              </a:solidFill>
            </a:endParaRPr>
          </a:p>
          <a:p>
            <a:pPr fontAlgn="auto">
              <a:spcAft>
                <a:spcPts val="0"/>
              </a:spcAft>
              <a:defRPr/>
            </a:pPr>
            <a:endParaRPr lang="en-US"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531" y="513807"/>
            <a:ext cx="2046515" cy="507152"/>
          </a:xfrm>
        </p:spPr>
        <p:txBody>
          <a:bodyPr/>
          <a:lstStyle/>
          <a:p>
            <a:r>
              <a:rPr lang="en-US" sz="1800" dirty="0"/>
              <a:t>Instructions for DIV </a:t>
            </a:r>
          </a:p>
        </p:txBody>
      </p:sp>
      <p:sp>
        <p:nvSpPr>
          <p:cNvPr id="3" name="Content Placeholder 2"/>
          <p:cNvSpPr>
            <a:spLocks noGrp="1"/>
          </p:cNvSpPr>
          <p:nvPr>
            <p:ph idx="1"/>
          </p:nvPr>
        </p:nvSpPr>
        <p:spPr>
          <a:xfrm>
            <a:off x="5982789" y="923544"/>
            <a:ext cx="4911812" cy="5837041"/>
          </a:xfrm>
        </p:spPr>
        <p:txBody>
          <a:bodyPr/>
          <a:lstStyle/>
          <a:p>
            <a:r>
              <a:rPr lang="en-US" sz="1050" b="1" dirty="0"/>
              <a:t>*Vendor-</a:t>
            </a:r>
            <a:r>
              <a:rPr lang="en-US" sz="1050" dirty="0"/>
              <a:t> Type the name of the company and the </a:t>
            </a:r>
            <a:r>
              <a:rPr lang="en-US" sz="1050" b="1" dirty="0"/>
              <a:t>remit address </a:t>
            </a:r>
            <a:r>
              <a:rPr lang="en-US" sz="1050" dirty="0"/>
              <a:t>per the invoice </a:t>
            </a:r>
          </a:p>
          <a:p>
            <a:r>
              <a:rPr lang="en-US" sz="1050" b="1" dirty="0">
                <a:effectLst/>
                <a:highlight>
                  <a:srgbClr val="FFFF00"/>
                </a:highlight>
                <a:ea typeface="Times New Roman" panose="02020603050405020304" pitchFamily="18" charset="0"/>
                <a:cs typeface="72" panose="020B0503030000000003" pitchFamily="34" charset="0"/>
              </a:rPr>
              <a:t>Vendor-</a:t>
            </a:r>
            <a:r>
              <a:rPr lang="en-US" sz="1050" dirty="0">
                <a:effectLst/>
                <a:highlight>
                  <a:srgbClr val="FFFF00"/>
                </a:highlight>
                <a:ea typeface="Times New Roman" panose="02020603050405020304" pitchFamily="18" charset="0"/>
                <a:cs typeface="72" panose="020B0503030000000003" pitchFamily="34" charset="0"/>
              </a:rPr>
              <a:t> Contact Name and Contact Email Address on the DIV template needs to be the individual who has the authority to complete the Vendor’s banking and tax information.</a:t>
            </a:r>
            <a:endParaRPr lang="en-US" sz="1050" dirty="0">
              <a:highlight>
                <a:srgbClr val="FFFF00"/>
              </a:highlight>
            </a:endParaRPr>
          </a:p>
          <a:p>
            <a:r>
              <a:rPr lang="en-US" sz="1050" dirty="0"/>
              <a:t>*</a:t>
            </a:r>
            <a:r>
              <a:rPr lang="en-US" sz="1050" b="1" dirty="0"/>
              <a:t>Text to appear on remittance is optional- </a:t>
            </a:r>
            <a:r>
              <a:rPr lang="en-US" sz="1050" dirty="0"/>
              <a:t>This is where you would include any account number or invoice number that you wish to be written in the note section of the check.</a:t>
            </a:r>
          </a:p>
          <a:p>
            <a:r>
              <a:rPr lang="en-US" sz="1050" b="1" dirty="0"/>
              <a:t>*Invoice date- </a:t>
            </a:r>
            <a:r>
              <a:rPr lang="en-US" sz="1050" dirty="0"/>
              <a:t>Date </a:t>
            </a:r>
            <a:r>
              <a:rPr lang="en-US" sz="1050" b="1" dirty="0"/>
              <a:t>listed on the Invoice </a:t>
            </a:r>
            <a:r>
              <a:rPr lang="en-US" sz="1050" dirty="0"/>
              <a:t>or date of purchase if it is a receipt</a:t>
            </a:r>
          </a:p>
          <a:p>
            <a:r>
              <a:rPr lang="en-US" sz="1050" b="1" dirty="0"/>
              <a:t>Reference/Invoice #- </a:t>
            </a:r>
            <a:r>
              <a:rPr lang="en-US" sz="1050" dirty="0"/>
              <a:t>The invoice number listed on the invoice when applicable, or your own identifier accompanied with the following: </a:t>
            </a:r>
            <a:r>
              <a:rPr lang="en-US" sz="1050" dirty="0">
                <a:solidFill>
                  <a:srgbClr val="FF0000"/>
                </a:solidFill>
              </a:rPr>
              <a:t>REIMB</a:t>
            </a:r>
            <a:r>
              <a:rPr lang="en-US" sz="1050" dirty="0"/>
              <a:t>09282020JD(reimbursement)</a:t>
            </a:r>
            <a:r>
              <a:rPr lang="en-US" sz="1050" dirty="0">
                <a:solidFill>
                  <a:srgbClr val="FF0000"/>
                </a:solidFill>
              </a:rPr>
              <a:t> SRVC</a:t>
            </a:r>
            <a:r>
              <a:rPr lang="en-US" sz="1050" dirty="0"/>
              <a:t>09282020JD(Service), </a:t>
            </a:r>
            <a:r>
              <a:rPr lang="en-US" sz="1050" dirty="0">
                <a:solidFill>
                  <a:srgbClr val="FF0000"/>
                </a:solidFill>
              </a:rPr>
              <a:t>STIP</a:t>
            </a:r>
            <a:r>
              <a:rPr lang="en-US" sz="1050" dirty="0"/>
              <a:t>092820JD (Stipend) </a:t>
            </a:r>
            <a:r>
              <a:rPr lang="en-US" sz="1050" b="1" dirty="0">
                <a:highlight>
                  <a:srgbClr val="FFFF00"/>
                </a:highlight>
              </a:rPr>
              <a:t>15-character</a:t>
            </a:r>
            <a:r>
              <a:rPr lang="en-US" sz="1050" dirty="0">
                <a:highlight>
                  <a:srgbClr val="FFFF00"/>
                </a:highlight>
              </a:rPr>
              <a:t> space maximum </a:t>
            </a:r>
            <a:r>
              <a:rPr lang="en-US" sz="1050" b="1" dirty="0">
                <a:highlight>
                  <a:srgbClr val="FFFF00"/>
                </a:highlight>
              </a:rPr>
              <a:t>ONLY</a:t>
            </a:r>
            <a:r>
              <a:rPr lang="en-US" sz="1050" dirty="0">
                <a:highlight>
                  <a:srgbClr val="FFFF00"/>
                </a:highlight>
              </a:rPr>
              <a:t> </a:t>
            </a:r>
          </a:p>
          <a:p>
            <a:r>
              <a:rPr lang="en-US" sz="1050" b="1" dirty="0"/>
              <a:t>Check amount</a:t>
            </a:r>
            <a:r>
              <a:rPr lang="en-US" sz="1050" dirty="0"/>
              <a:t>-The current due invoice amount MUST match the DIV check amount. Ensure the amount listed here is accurate and includes the proper decimal placement.  Example- $00.00</a:t>
            </a:r>
          </a:p>
          <a:p>
            <a:r>
              <a:rPr lang="en-US" sz="1050" b="1" dirty="0"/>
              <a:t>Description-</a:t>
            </a:r>
            <a:r>
              <a:rPr lang="en-US" sz="1050" dirty="0"/>
              <a:t> Write a </a:t>
            </a:r>
            <a:r>
              <a:rPr lang="en-US" sz="1050" b="1" dirty="0"/>
              <a:t>brief</a:t>
            </a:r>
            <a:r>
              <a:rPr lang="en-US" sz="1050" dirty="0"/>
              <a:t> description of what services were provided or what items were purchased </a:t>
            </a:r>
          </a:p>
          <a:p>
            <a:r>
              <a:rPr lang="en-US" sz="1050" b="1" dirty="0"/>
              <a:t>GL-</a:t>
            </a:r>
            <a:r>
              <a:rPr lang="en-US" sz="1050" dirty="0"/>
              <a:t> </a:t>
            </a:r>
            <a:r>
              <a:rPr lang="en-US" sz="1050" b="1" dirty="0"/>
              <a:t>Business Office ( Account Coordinator )  </a:t>
            </a:r>
            <a:r>
              <a:rPr lang="en-US" sz="1050" dirty="0"/>
              <a:t>will assign the appropriate GL number</a:t>
            </a:r>
          </a:p>
          <a:p>
            <a:r>
              <a:rPr lang="en-US" sz="1050" b="1" dirty="0"/>
              <a:t>Amount-</a:t>
            </a:r>
            <a:r>
              <a:rPr lang="en-US" sz="1050" dirty="0"/>
              <a:t> the amount of the charge. If the charges need to be paid by different accounts, then you will need to enter separate lines. Ensure the amount listed here is accurate and includes the proper decimal placement. Example-$00.00</a:t>
            </a:r>
          </a:p>
          <a:p>
            <a:r>
              <a:rPr lang="en-US" sz="1050" b="1" dirty="0"/>
              <a:t>Order- </a:t>
            </a:r>
            <a:r>
              <a:rPr lang="en-US" sz="1050" dirty="0"/>
              <a:t>This is where you include the account number(s) you wish to use.    Example: 320000XXXX</a:t>
            </a:r>
          </a:p>
          <a:p>
            <a:r>
              <a:rPr lang="en-US" sz="1050" b="1" dirty="0"/>
              <a:t>WBS Element- </a:t>
            </a:r>
            <a:r>
              <a:rPr lang="en-US" sz="1050" dirty="0"/>
              <a:t>This is used when your desired account number begins with </a:t>
            </a:r>
            <a:r>
              <a:rPr lang="en-US" sz="1050" dirty="0">
                <a:ea typeface="Times New Roman" panose="02020603050405020304" pitchFamily="18" charset="0"/>
              </a:rPr>
              <a:t>F.XXXXXXXX.XX.XXX</a:t>
            </a:r>
            <a:endParaRPr lang="en-US" sz="1050" dirty="0"/>
          </a:p>
          <a:p>
            <a:r>
              <a:rPr lang="en-US" sz="1050" b="1" dirty="0"/>
              <a:t>Employee PERNER: </a:t>
            </a:r>
            <a:r>
              <a:rPr lang="en-US" sz="1050" dirty="0"/>
              <a:t>This is the user ID number listed in SuccessFactors.</a:t>
            </a:r>
            <a:endParaRPr lang="en-US" sz="1050" b="1" dirty="0"/>
          </a:p>
          <a:p>
            <a:r>
              <a:rPr lang="en-US" sz="1050" dirty="0" err="1"/>
              <a:t>Docusign</a:t>
            </a:r>
            <a:r>
              <a:rPr lang="en-US" sz="1050" dirty="0"/>
              <a:t> link for further instructions :</a:t>
            </a:r>
          </a:p>
          <a:p>
            <a:r>
              <a:rPr lang="en-US" sz="1050" dirty="0">
                <a:hlinkClick r:id="rId3"/>
              </a:rPr>
              <a:t>DocuSign Template Training </a:t>
            </a:r>
            <a:endParaRPr lang="en-US" sz="1050" dirty="0"/>
          </a:p>
          <a:p>
            <a:pPr marL="0" indent="0">
              <a:buNone/>
            </a:pPr>
            <a:endParaRPr lang="en-US" sz="1100" b="1"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20</a:t>
            </a:fld>
            <a:endParaRPr lang="en-US" sz="1200" dirty="0">
              <a:solidFill>
                <a:schemeClr val="tx1"/>
              </a:solidFill>
            </a:endParaRPr>
          </a:p>
        </p:txBody>
      </p:sp>
      <p:pic>
        <p:nvPicPr>
          <p:cNvPr id="6" name="Picture 5" descr="Direct Invoice vendor form">
            <a:extLst>
              <a:ext uri="{FF2B5EF4-FFF2-40B4-BE49-F238E27FC236}">
                <a16:creationId xmlns:a16="http://schemas.microsoft.com/office/drawing/2014/main" id="{97109A44-71B0-973F-889B-9FED20F31A38}"/>
              </a:ext>
            </a:extLst>
          </p:cNvPr>
          <p:cNvPicPr>
            <a:picLocks noChangeAspect="1"/>
          </p:cNvPicPr>
          <p:nvPr/>
        </p:nvPicPr>
        <p:blipFill>
          <a:blip r:embed="rId4"/>
          <a:srcRect l="2382" r="-375" b="2540"/>
          <a:stretch/>
        </p:blipFill>
        <p:spPr>
          <a:xfrm>
            <a:off x="-2" y="1"/>
            <a:ext cx="5850927" cy="6381524"/>
          </a:xfrm>
          <a:prstGeom prst="rect">
            <a:avLst/>
          </a:prstGeom>
        </p:spPr>
      </p:pic>
      <p:sp>
        <p:nvSpPr>
          <p:cNvPr id="9" name="Rectangle 8" descr="Highlighted blank space">
            <a:extLst>
              <a:ext uri="{FF2B5EF4-FFF2-40B4-BE49-F238E27FC236}">
                <a16:creationId xmlns:a16="http://schemas.microsoft.com/office/drawing/2014/main" id="{217738FB-3DEF-2662-FD22-154CC8E1F700}"/>
              </a:ext>
            </a:extLst>
          </p:cNvPr>
          <p:cNvSpPr/>
          <p:nvPr/>
        </p:nvSpPr>
        <p:spPr>
          <a:xfrm>
            <a:off x="4279392" y="923544"/>
            <a:ext cx="1371600" cy="2377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Highlighted blank space">
            <a:extLst>
              <a:ext uri="{FF2B5EF4-FFF2-40B4-BE49-F238E27FC236}">
                <a16:creationId xmlns:a16="http://schemas.microsoft.com/office/drawing/2014/main" id="{C3B58F0E-9520-7B4C-3F2C-B81E97E87306}"/>
              </a:ext>
            </a:extLst>
          </p:cNvPr>
          <p:cNvSpPr/>
          <p:nvPr/>
        </p:nvSpPr>
        <p:spPr>
          <a:xfrm>
            <a:off x="4279392" y="1313688"/>
            <a:ext cx="1371600" cy="3230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Highlighted blank space">
            <a:extLst>
              <a:ext uri="{FF2B5EF4-FFF2-40B4-BE49-F238E27FC236}">
                <a16:creationId xmlns:a16="http://schemas.microsoft.com/office/drawing/2014/main" id="{0A370E7E-84C2-ADE0-1222-15315EF1A195}"/>
              </a:ext>
            </a:extLst>
          </p:cNvPr>
          <p:cNvSpPr/>
          <p:nvPr/>
        </p:nvSpPr>
        <p:spPr>
          <a:xfrm>
            <a:off x="4279392" y="2299716"/>
            <a:ext cx="1371600" cy="13716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5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140" y="1513840"/>
            <a:ext cx="2034059" cy="839050"/>
          </a:xfrm>
        </p:spPr>
        <p:txBody>
          <a:bodyPr/>
          <a:lstStyle/>
          <a:p>
            <a:r>
              <a:rPr lang="en-US" sz="2000" dirty="0"/>
              <a:t>Held Check </a:t>
            </a:r>
          </a:p>
        </p:txBody>
      </p:sp>
      <p:sp>
        <p:nvSpPr>
          <p:cNvPr id="3" name="Content Placeholder 2"/>
          <p:cNvSpPr>
            <a:spLocks noGrp="1"/>
          </p:cNvSpPr>
          <p:nvPr>
            <p:ph idx="1"/>
          </p:nvPr>
        </p:nvSpPr>
        <p:spPr>
          <a:xfrm>
            <a:off x="7313141" y="2459466"/>
            <a:ext cx="3461951" cy="1939067"/>
          </a:xfrm>
        </p:spPr>
        <p:txBody>
          <a:bodyPr/>
          <a:lstStyle/>
          <a:p>
            <a:pPr marL="0" indent="0">
              <a:buNone/>
            </a:pPr>
            <a:r>
              <a:rPr lang="en-US" sz="1600" dirty="0">
                <a:latin typeface="+mj-lt"/>
              </a:rPr>
              <a:t>EXAMPLE: Held Check Information </a:t>
            </a:r>
          </a:p>
          <a:p>
            <a:pPr marL="0" indent="0">
              <a:buNone/>
            </a:pPr>
            <a:r>
              <a:rPr lang="en-US" sz="1600" dirty="0">
                <a:latin typeface="+mj-lt"/>
              </a:rPr>
              <a:t>This information is necessary for West Lafayette to contact you to obtain information regarding your “send to” location preference. Please DO NOT include your location information in this space.</a:t>
            </a: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21</a:t>
            </a:fld>
            <a:endParaRPr lang="en-US" sz="1200" dirty="0">
              <a:solidFill>
                <a:schemeClr val="tx1"/>
              </a:solidFill>
            </a:endParaRPr>
          </a:p>
        </p:txBody>
      </p:sp>
      <p:pic>
        <p:nvPicPr>
          <p:cNvPr id="12" name="Picture 11" descr="Held Check">
            <a:extLst>
              <a:ext uri="{FF2B5EF4-FFF2-40B4-BE49-F238E27FC236}">
                <a16:creationId xmlns:a16="http://schemas.microsoft.com/office/drawing/2014/main" id="{7D221B7D-FFA8-19B0-B614-0B8BD799C186}"/>
              </a:ext>
            </a:extLst>
          </p:cNvPr>
          <p:cNvPicPr>
            <a:picLocks noChangeAspect="1"/>
          </p:cNvPicPr>
          <p:nvPr/>
        </p:nvPicPr>
        <p:blipFill>
          <a:blip r:embed="rId2"/>
          <a:stretch>
            <a:fillRect/>
          </a:stretch>
        </p:blipFill>
        <p:spPr>
          <a:xfrm>
            <a:off x="0" y="0"/>
            <a:ext cx="7233007" cy="6858000"/>
          </a:xfrm>
          <a:prstGeom prst="rect">
            <a:avLst/>
          </a:prstGeom>
        </p:spPr>
      </p:pic>
    </p:spTree>
    <p:extLst>
      <p:ext uri="{BB962C8B-B14F-4D97-AF65-F5344CB8AC3E}">
        <p14:creationId xmlns:p14="http://schemas.microsoft.com/office/powerpoint/2010/main" val="181570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96795" y="5804148"/>
            <a:ext cx="4277894" cy="320029"/>
          </a:xfrm>
        </p:spPr>
        <p:txBody>
          <a:bodyPr/>
          <a:lstStyle/>
          <a:p>
            <a:pPr marL="0" indent="0">
              <a:buNone/>
            </a:pPr>
            <a:r>
              <a:rPr lang="en-US" sz="1200" dirty="0"/>
              <a:t>This is entered on a regular DIV Form.</a:t>
            </a:r>
            <a:endParaRPr lang="en-US" sz="1400" dirty="0"/>
          </a:p>
        </p:txBody>
      </p:sp>
      <p:sp>
        <p:nvSpPr>
          <p:cNvPr id="7" name="Content Placeholder 6"/>
          <p:cNvSpPr>
            <a:spLocks noGrp="1"/>
          </p:cNvSpPr>
          <p:nvPr>
            <p:ph sz="half" idx="2"/>
          </p:nvPr>
        </p:nvSpPr>
        <p:spPr>
          <a:xfrm>
            <a:off x="4884550" y="5896601"/>
            <a:ext cx="5313893" cy="607550"/>
          </a:xfrm>
        </p:spPr>
        <p:txBody>
          <a:bodyPr/>
          <a:lstStyle/>
          <a:p>
            <a:pPr marL="0" indent="0">
              <a:buNone/>
            </a:pPr>
            <a:r>
              <a:rPr lang="en-US" sz="1200" dirty="0"/>
              <a:t>This must be attached in your DocuSign for processing. Notice that the DIV indicates </a:t>
            </a:r>
            <a:r>
              <a:rPr lang="en-US" sz="1200" b="1" dirty="0">
                <a:solidFill>
                  <a:srgbClr val="BF9000"/>
                </a:solidFill>
              </a:rPr>
              <a:t>Credit Memo, </a:t>
            </a:r>
            <a:r>
              <a:rPr lang="en-US" sz="1200" dirty="0"/>
              <a:t>The invoice also indicates at the top that it is a </a:t>
            </a:r>
            <a:r>
              <a:rPr lang="en-US" sz="1200" b="1" dirty="0">
                <a:solidFill>
                  <a:srgbClr val="BF9000"/>
                </a:solidFill>
              </a:rPr>
              <a:t>Credit Memo</a:t>
            </a:r>
            <a:r>
              <a:rPr lang="en-US" sz="1200" dirty="0">
                <a:solidFill>
                  <a:schemeClr val="accent4">
                    <a:lumMod val="50000"/>
                  </a:schemeClr>
                </a:solidFill>
              </a:rPr>
              <a:t>, </a:t>
            </a:r>
            <a:r>
              <a:rPr lang="en-US" sz="1200" dirty="0"/>
              <a:t>and the credit amount is listed at the bottom.</a:t>
            </a:r>
          </a:p>
          <a:p>
            <a:pPr marL="0" indent="0">
              <a:buNone/>
            </a:pPr>
            <a:endParaRPr lang="en-US" sz="1400" dirty="0"/>
          </a:p>
        </p:txBody>
      </p:sp>
      <p:pic>
        <p:nvPicPr>
          <p:cNvPr id="8" name="Content Placeholder 5" title="Credit Memo example"/>
          <p:cNvPicPr>
            <a:picLocks noChangeAspect="1"/>
          </p:cNvPicPr>
          <p:nvPr/>
        </p:nvPicPr>
        <p:blipFill rotWithShape="1">
          <a:blip r:embed="rId2"/>
          <a:srcRect l="-10" r="4800" b="2570"/>
          <a:stretch/>
        </p:blipFill>
        <p:spPr bwMode="auto">
          <a:xfrm>
            <a:off x="5332871" y="615627"/>
            <a:ext cx="4417249" cy="5162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idx="4294967295"/>
          </p:nvPr>
        </p:nvSpPr>
        <p:spPr>
          <a:xfrm>
            <a:off x="96794" y="144974"/>
            <a:ext cx="33870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j-lt"/>
                <a:ea typeface="+mn-ea"/>
                <a:cs typeface="+mn-cs"/>
              </a:rPr>
              <a:t>Example of a Credit Memo DIV</a:t>
            </a:r>
          </a:p>
        </p:txBody>
      </p:sp>
      <p:sp>
        <p:nvSpPr>
          <p:cNvPr id="12" name="Rectangle 11"/>
          <p:cNvSpPr/>
          <p:nvPr/>
        </p:nvSpPr>
        <p:spPr>
          <a:xfrm>
            <a:off x="5332871" y="127463"/>
            <a:ext cx="3062890" cy="369332"/>
          </a:xfrm>
          <a:prstGeom prst="rect">
            <a:avLst/>
          </a:prstGeom>
        </p:spPr>
        <p:txBody>
          <a:bodyPr wrap="none">
            <a:spAutoFit/>
          </a:bodyPr>
          <a:lstStyle/>
          <a:p>
            <a:r>
              <a:rPr lang="en-US" dirty="0">
                <a:latin typeface="+mj-lt"/>
              </a:rPr>
              <a:t>Example of a Credit Memo DIV</a:t>
            </a:r>
          </a:p>
        </p:txBody>
      </p:sp>
      <p:sp>
        <p:nvSpPr>
          <p:cNvPr id="13" name="Down Arrow 12" descr="Pointing to Credit Memo" title="Downward Arrow"/>
          <p:cNvSpPr/>
          <p:nvPr/>
        </p:nvSpPr>
        <p:spPr>
          <a:xfrm rot="5400000" flipH="1">
            <a:off x="8791367" y="575931"/>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22</a:t>
            </a:fld>
            <a:endParaRPr lang="en-US" sz="1200" dirty="0">
              <a:solidFill>
                <a:schemeClr val="tx1"/>
              </a:solidFill>
            </a:endParaRPr>
          </a:p>
        </p:txBody>
      </p:sp>
      <p:pic>
        <p:nvPicPr>
          <p:cNvPr id="19" name="Picture 18" descr="Credit Memo DIV">
            <a:extLst>
              <a:ext uri="{FF2B5EF4-FFF2-40B4-BE49-F238E27FC236}">
                <a16:creationId xmlns:a16="http://schemas.microsoft.com/office/drawing/2014/main" id="{21F237F3-646E-6068-F56B-63761F47D63E}"/>
              </a:ext>
            </a:extLst>
          </p:cNvPr>
          <p:cNvPicPr>
            <a:picLocks noChangeAspect="1"/>
          </p:cNvPicPr>
          <p:nvPr/>
        </p:nvPicPr>
        <p:blipFill>
          <a:blip r:embed="rId3"/>
          <a:stretch>
            <a:fillRect/>
          </a:stretch>
        </p:blipFill>
        <p:spPr>
          <a:xfrm>
            <a:off x="0" y="615627"/>
            <a:ext cx="5102352" cy="5162142"/>
          </a:xfrm>
          <a:prstGeom prst="rect">
            <a:avLst/>
          </a:prstGeom>
        </p:spPr>
      </p:pic>
      <p:sp>
        <p:nvSpPr>
          <p:cNvPr id="20" name="Down Arrow 12" descr="Pointing to Credit Memo" title="Downward Arrow">
            <a:extLst>
              <a:ext uri="{FF2B5EF4-FFF2-40B4-BE49-F238E27FC236}">
                <a16:creationId xmlns:a16="http://schemas.microsoft.com/office/drawing/2014/main" id="{EC89041D-FC48-12D8-F4C5-EDC86204ABCE}"/>
              </a:ext>
            </a:extLst>
          </p:cNvPr>
          <p:cNvSpPr/>
          <p:nvPr/>
        </p:nvSpPr>
        <p:spPr>
          <a:xfrm rot="5400000" flipH="1">
            <a:off x="814751" y="1871331"/>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
        <p:nvSpPr>
          <p:cNvPr id="21" name="Down Arrow 12" descr="Pointing to Credit Memo" title="Downward Arrow">
            <a:extLst>
              <a:ext uri="{FF2B5EF4-FFF2-40B4-BE49-F238E27FC236}">
                <a16:creationId xmlns:a16="http://schemas.microsoft.com/office/drawing/2014/main" id="{589455B3-1320-DD72-48B1-78876D357C8B}"/>
              </a:ext>
            </a:extLst>
          </p:cNvPr>
          <p:cNvSpPr/>
          <p:nvPr/>
        </p:nvSpPr>
        <p:spPr>
          <a:xfrm rot="5400000" flipH="1">
            <a:off x="814751" y="2392539"/>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Tree>
    <p:extLst>
      <p:ext uri="{BB962C8B-B14F-4D97-AF65-F5344CB8AC3E}">
        <p14:creationId xmlns:p14="http://schemas.microsoft.com/office/powerpoint/2010/main" val="87850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6B48-6AAC-80CA-6C78-6CDC3550CDDD}"/>
              </a:ext>
            </a:extLst>
          </p:cNvPr>
          <p:cNvSpPr>
            <a:spLocks noGrp="1"/>
          </p:cNvSpPr>
          <p:nvPr>
            <p:ph type="title" idx="4294967295"/>
          </p:nvPr>
        </p:nvSpPr>
        <p:spPr>
          <a:xfrm>
            <a:off x="828754" y="365125"/>
            <a:ext cx="7611984" cy="773113"/>
          </a:xfrm>
        </p:spPr>
        <p:txBody>
          <a:bodyPr/>
          <a:lstStyle/>
          <a:p>
            <a:r>
              <a:rPr lang="en-US" sz="2800" dirty="0"/>
              <a:t>Power Form Format </a:t>
            </a:r>
          </a:p>
        </p:txBody>
      </p:sp>
      <p:sp>
        <p:nvSpPr>
          <p:cNvPr id="4" name="Content Placeholder 3">
            <a:extLst>
              <a:ext uri="{FF2B5EF4-FFF2-40B4-BE49-F238E27FC236}">
                <a16:creationId xmlns:a16="http://schemas.microsoft.com/office/drawing/2014/main" id="{34DAF1BC-9049-6FB6-CD43-0EF66B505EF9}"/>
              </a:ext>
            </a:extLst>
          </p:cNvPr>
          <p:cNvSpPr>
            <a:spLocks noGrp="1"/>
          </p:cNvSpPr>
          <p:nvPr>
            <p:ph sz="half" idx="4294967295"/>
          </p:nvPr>
        </p:nvSpPr>
        <p:spPr>
          <a:xfrm>
            <a:off x="5207635" y="1535588"/>
            <a:ext cx="4121150" cy="3116263"/>
          </a:xfrm>
        </p:spPr>
        <p:txBody>
          <a:bodyPr/>
          <a:lstStyle/>
          <a:p>
            <a:pPr marL="0" indent="0" algn="just">
              <a:buNone/>
            </a:pPr>
            <a:r>
              <a:rPr lang="en-US" sz="2000" dirty="0"/>
              <a:t>Power Form Process</a:t>
            </a:r>
          </a:p>
          <a:p>
            <a:pPr marL="0" indent="0" algn="just">
              <a:buNone/>
            </a:pPr>
            <a:r>
              <a:rPr lang="en-US" sz="1600" dirty="0"/>
              <a:t>The document begins with </a:t>
            </a:r>
            <a:r>
              <a:rPr lang="en-US" sz="1600" dirty="0">
                <a:hlinkClick r:id="rId2"/>
              </a:rPr>
              <a:t>you@purdue.edu</a:t>
            </a:r>
            <a:r>
              <a:rPr lang="en-US" sz="1600" dirty="0"/>
              <a:t>. It advances to your vendor aka consultant. It then advances to the approver usually a supervisor </a:t>
            </a:r>
            <a:r>
              <a:rPr lang="en-US" sz="1600" dirty="0">
                <a:hlinkClick r:id="rId3"/>
              </a:rPr>
              <a:t>departmenthead@purdue.edu</a:t>
            </a:r>
            <a:r>
              <a:rPr lang="en-US" sz="1600" dirty="0"/>
              <a:t>. It then comes back to </a:t>
            </a:r>
            <a:r>
              <a:rPr lang="en-US" sz="1600" dirty="0">
                <a:hlinkClick r:id="rId2"/>
              </a:rPr>
              <a:t>you@purdue.edu</a:t>
            </a:r>
            <a:r>
              <a:rPr lang="en-US" sz="1600" dirty="0"/>
              <a:t>. Everyone must be aware of their role in the process for it to be successful. </a:t>
            </a:r>
          </a:p>
        </p:txBody>
      </p:sp>
      <p:pic>
        <p:nvPicPr>
          <p:cNvPr id="1027" name="Picture 1" descr="PowerForm first screen">
            <a:extLst>
              <a:ext uri="{FF2B5EF4-FFF2-40B4-BE49-F238E27FC236}">
                <a16:creationId xmlns:a16="http://schemas.microsoft.com/office/drawing/2014/main" id="{E7C78D42-A1FB-0895-B415-BF41D6A1F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754" y="1138239"/>
            <a:ext cx="2463641"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03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0B88-17B6-55A6-37CC-424044974C25}"/>
              </a:ext>
            </a:extLst>
          </p:cNvPr>
          <p:cNvSpPr>
            <a:spLocks noGrp="1"/>
          </p:cNvSpPr>
          <p:nvPr>
            <p:ph type="title"/>
          </p:nvPr>
        </p:nvSpPr>
        <p:spPr/>
        <p:txBody>
          <a:bodyPr/>
          <a:lstStyle/>
          <a:p>
            <a:r>
              <a:rPr lang="en-US" sz="2800" dirty="0"/>
              <a:t>Initiator Form Flow ( Department Representative ) </a:t>
            </a:r>
          </a:p>
        </p:txBody>
      </p:sp>
      <p:pic>
        <p:nvPicPr>
          <p:cNvPr id="5" name="Content Placeholder 4" descr="Payee Certification Form">
            <a:extLst>
              <a:ext uri="{FF2B5EF4-FFF2-40B4-BE49-F238E27FC236}">
                <a16:creationId xmlns:a16="http://schemas.microsoft.com/office/drawing/2014/main" id="{60C59DED-81EB-25DA-8F0E-8D07A02ABF21}"/>
              </a:ext>
            </a:extLst>
          </p:cNvPr>
          <p:cNvPicPr>
            <a:picLocks noGrp="1" noChangeAspect="1"/>
          </p:cNvPicPr>
          <p:nvPr>
            <p:ph idx="1"/>
          </p:nvPr>
        </p:nvPicPr>
        <p:blipFill>
          <a:blip r:embed="rId2"/>
          <a:stretch>
            <a:fillRect/>
          </a:stretch>
        </p:blipFill>
        <p:spPr>
          <a:xfrm>
            <a:off x="5455196" y="1690688"/>
            <a:ext cx="5455196" cy="4351338"/>
          </a:xfrm>
        </p:spPr>
      </p:pic>
      <p:pic>
        <p:nvPicPr>
          <p:cNvPr id="6" name="Picture 5" descr="Electronic Signature Agree image">
            <a:extLst>
              <a:ext uri="{FF2B5EF4-FFF2-40B4-BE49-F238E27FC236}">
                <a16:creationId xmlns:a16="http://schemas.microsoft.com/office/drawing/2014/main" id="{05376624-AA6C-8D57-5C28-0E9DBC74E61C}"/>
              </a:ext>
            </a:extLst>
          </p:cNvPr>
          <p:cNvPicPr>
            <a:picLocks noChangeAspect="1"/>
          </p:cNvPicPr>
          <p:nvPr/>
        </p:nvPicPr>
        <p:blipFill>
          <a:blip r:embed="rId3"/>
          <a:stretch>
            <a:fillRect/>
          </a:stretch>
        </p:blipFill>
        <p:spPr>
          <a:xfrm>
            <a:off x="169929" y="1748527"/>
            <a:ext cx="4846740" cy="1257409"/>
          </a:xfrm>
          <a:prstGeom prst="rect">
            <a:avLst/>
          </a:prstGeom>
        </p:spPr>
      </p:pic>
      <p:pic>
        <p:nvPicPr>
          <p:cNvPr id="8" name="Picture 7" descr="Continue option">
            <a:extLst>
              <a:ext uri="{FF2B5EF4-FFF2-40B4-BE49-F238E27FC236}">
                <a16:creationId xmlns:a16="http://schemas.microsoft.com/office/drawing/2014/main" id="{67BDC2D2-FE34-4A42-6830-C7CCFF9A917E}"/>
              </a:ext>
            </a:extLst>
          </p:cNvPr>
          <p:cNvPicPr>
            <a:picLocks noChangeAspect="1"/>
          </p:cNvPicPr>
          <p:nvPr/>
        </p:nvPicPr>
        <p:blipFill>
          <a:blip r:embed="rId4"/>
          <a:stretch>
            <a:fillRect/>
          </a:stretch>
        </p:blipFill>
        <p:spPr>
          <a:xfrm>
            <a:off x="169929" y="3417020"/>
            <a:ext cx="5041049" cy="1828958"/>
          </a:xfrm>
          <a:prstGeom prst="rect">
            <a:avLst/>
          </a:prstGeom>
        </p:spPr>
      </p:pic>
    </p:spTree>
    <p:extLst>
      <p:ext uri="{BB962C8B-B14F-4D97-AF65-F5344CB8AC3E}">
        <p14:creationId xmlns:p14="http://schemas.microsoft.com/office/powerpoint/2010/main" val="22860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73A3-64C2-245F-10EF-A8AAA609326A}"/>
              </a:ext>
            </a:extLst>
          </p:cNvPr>
          <p:cNvSpPr>
            <a:spLocks noGrp="1"/>
          </p:cNvSpPr>
          <p:nvPr>
            <p:ph type="title" idx="4294967295"/>
          </p:nvPr>
        </p:nvSpPr>
        <p:spPr>
          <a:xfrm>
            <a:off x="528320" y="0"/>
            <a:ext cx="8727440" cy="1325563"/>
          </a:xfrm>
        </p:spPr>
        <p:txBody>
          <a:bodyPr/>
          <a:lstStyle/>
          <a:p>
            <a:r>
              <a:rPr lang="en-US" sz="2800" dirty="0"/>
              <a:t>The Consultant / Vendor view  </a:t>
            </a:r>
            <a:br>
              <a:rPr lang="en-US" sz="2800" dirty="0">
                <a:latin typeface="+mn-lt"/>
              </a:rPr>
            </a:br>
            <a:br>
              <a:rPr lang="en-US" sz="2800" dirty="0">
                <a:latin typeface="+mn-lt"/>
              </a:rPr>
            </a:br>
            <a:r>
              <a:rPr lang="en-US" sz="1600" dirty="0">
                <a:latin typeface="+mn-lt"/>
              </a:rPr>
              <a:t>This is what the consultant/ vendor would receive, they would then complete their areas on the payee cert. form. The consultant/ vendor clicks finish and then it is complete. </a:t>
            </a:r>
          </a:p>
        </p:txBody>
      </p:sp>
      <p:pic>
        <p:nvPicPr>
          <p:cNvPr id="11" name="Content Placeholder 8" descr="Review Document Screenshot">
            <a:extLst>
              <a:ext uri="{FF2B5EF4-FFF2-40B4-BE49-F238E27FC236}">
                <a16:creationId xmlns:a16="http://schemas.microsoft.com/office/drawing/2014/main" id="{E6F67B08-271C-9429-9C60-25C10D0E1563}"/>
              </a:ext>
            </a:extLst>
          </p:cNvPr>
          <p:cNvPicPr>
            <a:picLocks noChangeAspect="1"/>
          </p:cNvPicPr>
          <p:nvPr/>
        </p:nvPicPr>
        <p:blipFill>
          <a:blip r:embed="rId2"/>
          <a:stretch>
            <a:fillRect/>
          </a:stretch>
        </p:blipFill>
        <p:spPr>
          <a:xfrm>
            <a:off x="93908" y="1533445"/>
            <a:ext cx="4892464" cy="2293819"/>
          </a:xfrm>
          <a:prstGeom prst="rect">
            <a:avLst/>
          </a:prstGeom>
        </p:spPr>
      </p:pic>
      <p:pic>
        <p:nvPicPr>
          <p:cNvPr id="13" name="Picture 12" descr="Screentshot ">
            <a:extLst>
              <a:ext uri="{FF2B5EF4-FFF2-40B4-BE49-F238E27FC236}">
                <a16:creationId xmlns:a16="http://schemas.microsoft.com/office/drawing/2014/main" id="{E594624B-065C-97A9-A05E-5EADCD09B583}"/>
              </a:ext>
            </a:extLst>
          </p:cNvPr>
          <p:cNvPicPr>
            <a:picLocks noChangeAspect="1"/>
          </p:cNvPicPr>
          <p:nvPr/>
        </p:nvPicPr>
        <p:blipFill>
          <a:blip r:embed="rId3"/>
          <a:stretch>
            <a:fillRect/>
          </a:stretch>
        </p:blipFill>
        <p:spPr>
          <a:xfrm>
            <a:off x="93908" y="3941564"/>
            <a:ext cx="6118212" cy="1473310"/>
          </a:xfrm>
          <a:prstGeom prst="rect">
            <a:avLst/>
          </a:prstGeom>
        </p:spPr>
      </p:pic>
      <p:pic>
        <p:nvPicPr>
          <p:cNvPr id="15" name="Picture 14" descr="Payee Ceritication form screenshot">
            <a:extLst>
              <a:ext uri="{FF2B5EF4-FFF2-40B4-BE49-F238E27FC236}">
                <a16:creationId xmlns:a16="http://schemas.microsoft.com/office/drawing/2014/main" id="{28BEB11B-FA2A-4ED4-1CB4-5E49560A2C9A}"/>
              </a:ext>
            </a:extLst>
          </p:cNvPr>
          <p:cNvPicPr>
            <a:picLocks noChangeAspect="1"/>
          </p:cNvPicPr>
          <p:nvPr/>
        </p:nvPicPr>
        <p:blipFill>
          <a:blip r:embed="rId4"/>
          <a:stretch>
            <a:fillRect/>
          </a:stretch>
        </p:blipFill>
        <p:spPr>
          <a:xfrm>
            <a:off x="6575719" y="1732774"/>
            <a:ext cx="3706201" cy="3161382"/>
          </a:xfrm>
          <a:prstGeom prst="rect">
            <a:avLst/>
          </a:prstGeom>
        </p:spPr>
      </p:pic>
      <p:pic>
        <p:nvPicPr>
          <p:cNvPr id="17" name="Picture 16" descr="DocuSign Save a Copy screenshot">
            <a:extLst>
              <a:ext uri="{FF2B5EF4-FFF2-40B4-BE49-F238E27FC236}">
                <a16:creationId xmlns:a16="http://schemas.microsoft.com/office/drawing/2014/main" id="{CC9E1315-0A3C-834D-3DF5-45F3D3DCCB73}"/>
              </a:ext>
            </a:extLst>
          </p:cNvPr>
          <p:cNvPicPr>
            <a:picLocks noChangeAspect="1"/>
          </p:cNvPicPr>
          <p:nvPr/>
        </p:nvPicPr>
        <p:blipFill>
          <a:blip r:embed="rId5"/>
          <a:stretch>
            <a:fillRect/>
          </a:stretch>
        </p:blipFill>
        <p:spPr>
          <a:xfrm>
            <a:off x="6575719" y="4345531"/>
            <a:ext cx="3990681" cy="2329695"/>
          </a:xfrm>
          <a:prstGeom prst="rect">
            <a:avLst/>
          </a:prstGeom>
        </p:spPr>
      </p:pic>
    </p:spTree>
    <p:extLst>
      <p:ext uri="{BB962C8B-B14F-4D97-AF65-F5344CB8AC3E}">
        <p14:creationId xmlns:p14="http://schemas.microsoft.com/office/powerpoint/2010/main" val="37806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F7D6-4D8C-2226-4CB3-A4C29A692328}"/>
              </a:ext>
            </a:extLst>
          </p:cNvPr>
          <p:cNvSpPr>
            <a:spLocks noGrp="1"/>
          </p:cNvSpPr>
          <p:nvPr>
            <p:ph type="title"/>
          </p:nvPr>
        </p:nvSpPr>
        <p:spPr>
          <a:xfrm>
            <a:off x="228993" y="441951"/>
            <a:ext cx="9189720" cy="1627892"/>
          </a:xfrm>
        </p:spPr>
        <p:txBody>
          <a:bodyPr/>
          <a:lstStyle/>
          <a:p>
            <a:r>
              <a:rPr lang="en-US" sz="3200" dirty="0"/>
              <a:t>The Final Approver (Department Head/ Supervisor ) </a:t>
            </a:r>
            <a:br>
              <a:rPr lang="en-US" sz="1600" dirty="0"/>
            </a:br>
            <a:br>
              <a:rPr lang="en-US" sz="3200" dirty="0">
                <a:latin typeface="+mn-lt"/>
              </a:rPr>
            </a:br>
            <a:r>
              <a:rPr lang="en-US" sz="1800" dirty="0">
                <a:latin typeface="+mn-lt"/>
              </a:rPr>
              <a:t>Your department head will receive this email to review the document, they sign the payee certificate, and it then is rerouted back to you.  </a:t>
            </a:r>
            <a:br>
              <a:rPr lang="en-US" sz="1800" dirty="0">
                <a:latin typeface="+mn-lt"/>
              </a:rPr>
            </a:br>
            <a:endParaRPr lang="en-US" sz="1800" dirty="0">
              <a:latin typeface="+mn-lt"/>
            </a:endParaRPr>
          </a:p>
        </p:txBody>
      </p:sp>
      <p:pic>
        <p:nvPicPr>
          <p:cNvPr id="4" name="Content Placeholder 3" descr="Final Approver screenshot">
            <a:extLst>
              <a:ext uri="{FF2B5EF4-FFF2-40B4-BE49-F238E27FC236}">
                <a16:creationId xmlns:a16="http://schemas.microsoft.com/office/drawing/2014/main" id="{FB33EDA9-1117-7C9F-B514-A6638D91B5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1800" y="3274647"/>
            <a:ext cx="5826760" cy="1342757"/>
          </a:xfrm>
          <a:prstGeom prst="rect">
            <a:avLst/>
          </a:prstGeom>
          <a:noFill/>
          <a:ln>
            <a:noFill/>
          </a:ln>
        </p:spPr>
      </p:pic>
      <p:pic>
        <p:nvPicPr>
          <p:cNvPr id="5" name="Picture 4" descr="Review Document Image">
            <a:extLst>
              <a:ext uri="{FF2B5EF4-FFF2-40B4-BE49-F238E27FC236}">
                <a16:creationId xmlns:a16="http://schemas.microsoft.com/office/drawing/2014/main" id="{67F752B0-1AE8-B885-3BCF-BA9D419F0106}"/>
              </a:ext>
            </a:extLst>
          </p:cNvPr>
          <p:cNvPicPr>
            <a:picLocks noChangeAspect="1"/>
          </p:cNvPicPr>
          <p:nvPr/>
        </p:nvPicPr>
        <p:blipFill>
          <a:blip r:embed="rId3"/>
          <a:stretch>
            <a:fillRect/>
          </a:stretch>
        </p:blipFill>
        <p:spPr>
          <a:xfrm>
            <a:off x="100133" y="2515736"/>
            <a:ext cx="4534293" cy="3086367"/>
          </a:xfrm>
          <a:prstGeom prst="rect">
            <a:avLst/>
          </a:prstGeom>
        </p:spPr>
      </p:pic>
    </p:spTree>
    <p:extLst>
      <p:ext uri="{BB962C8B-B14F-4D97-AF65-F5344CB8AC3E}">
        <p14:creationId xmlns:p14="http://schemas.microsoft.com/office/powerpoint/2010/main" val="388518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A644-7308-33B4-2C70-6FD7AFA3D8AA}"/>
              </a:ext>
            </a:extLst>
          </p:cNvPr>
          <p:cNvSpPr>
            <a:spLocks noGrp="1"/>
          </p:cNvSpPr>
          <p:nvPr>
            <p:ph type="title"/>
          </p:nvPr>
        </p:nvSpPr>
        <p:spPr>
          <a:xfrm>
            <a:off x="440629" y="0"/>
            <a:ext cx="10515600" cy="1325563"/>
          </a:xfrm>
        </p:spPr>
        <p:txBody>
          <a:bodyPr/>
          <a:lstStyle/>
          <a:p>
            <a:r>
              <a:rPr lang="en-US" sz="2800" dirty="0"/>
              <a:t>                              Final view of the Power Form </a:t>
            </a:r>
            <a:br>
              <a:rPr lang="en-US" sz="2800" dirty="0">
                <a:latin typeface="+mn-lt"/>
              </a:rPr>
            </a:br>
            <a:br>
              <a:rPr lang="en-US" sz="2800" dirty="0">
                <a:latin typeface="+mn-lt"/>
              </a:rPr>
            </a:br>
            <a:r>
              <a:rPr lang="en-US" sz="2800" dirty="0">
                <a:latin typeface="+mn-lt"/>
              </a:rPr>
              <a:t>                   </a:t>
            </a:r>
            <a:r>
              <a:rPr lang="en-US" sz="1600" dirty="0">
                <a:latin typeface="+mn-lt"/>
              </a:rPr>
              <a:t>You will receive the email below stating to view the completed document. </a:t>
            </a:r>
          </a:p>
        </p:txBody>
      </p:sp>
      <p:pic>
        <p:nvPicPr>
          <p:cNvPr id="5" name="Content Placeholder 4" descr="Email Screenshot">
            <a:extLst>
              <a:ext uri="{FF2B5EF4-FFF2-40B4-BE49-F238E27FC236}">
                <a16:creationId xmlns:a16="http://schemas.microsoft.com/office/drawing/2014/main" id="{A00885F8-182B-7AF8-3FA1-47E526DC43E8}"/>
              </a:ext>
            </a:extLst>
          </p:cNvPr>
          <p:cNvPicPr>
            <a:picLocks noGrp="1" noChangeAspect="1"/>
          </p:cNvPicPr>
          <p:nvPr>
            <p:ph idx="1"/>
          </p:nvPr>
        </p:nvPicPr>
        <p:blipFill>
          <a:blip r:embed="rId2"/>
          <a:stretch>
            <a:fillRect/>
          </a:stretch>
        </p:blipFill>
        <p:spPr>
          <a:xfrm>
            <a:off x="2363558" y="1438350"/>
            <a:ext cx="4682238" cy="4351338"/>
          </a:xfrm>
        </p:spPr>
      </p:pic>
    </p:spTree>
    <p:extLst>
      <p:ext uri="{BB962C8B-B14F-4D97-AF65-F5344CB8AC3E}">
        <p14:creationId xmlns:p14="http://schemas.microsoft.com/office/powerpoint/2010/main" val="227843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12" y="725624"/>
            <a:ext cx="3700849" cy="466897"/>
          </a:xfrm>
        </p:spPr>
        <p:txBody>
          <a:bodyPr/>
          <a:lstStyle/>
          <a:p>
            <a:pPr algn="ctr"/>
            <a:r>
              <a:rPr lang="en-US" sz="1600" dirty="0">
                <a:cs typeface="Calibri Light" panose="020F0302020204030204" pitchFamily="34" charset="0"/>
              </a:rPr>
              <a:t>PAYEE CERTIFICATION POWER FORM </a:t>
            </a:r>
            <a:endParaRPr lang="en-US" sz="1600" dirty="0"/>
          </a:p>
        </p:txBody>
      </p:sp>
      <p:sp>
        <p:nvSpPr>
          <p:cNvPr id="3" name="Content Placeholder 2"/>
          <p:cNvSpPr>
            <a:spLocks noGrp="1"/>
          </p:cNvSpPr>
          <p:nvPr>
            <p:ph idx="1"/>
          </p:nvPr>
        </p:nvSpPr>
        <p:spPr>
          <a:xfrm>
            <a:off x="6115594" y="1253828"/>
            <a:ext cx="4713771" cy="4689772"/>
          </a:xfrm>
        </p:spPr>
        <p:txBody>
          <a:bodyPr/>
          <a:lstStyle/>
          <a:p>
            <a:pPr marL="0" indent="0">
              <a:spcBef>
                <a:spcPts val="500"/>
              </a:spcBef>
              <a:buNone/>
            </a:pPr>
            <a:r>
              <a:rPr lang="en-US" sz="1300" dirty="0"/>
              <a:t>This form needs to be completed for sole proprietors, single-member LLCs, and individuals who are </a:t>
            </a:r>
            <a:r>
              <a:rPr lang="en-US" sz="1300" b="1" dirty="0"/>
              <a:t>NOT Employees/Grad Assistants and have not been identified as one-time vendors by the AP Department</a:t>
            </a:r>
            <a:r>
              <a:rPr lang="en-US" sz="1300" dirty="0"/>
              <a:t>.</a:t>
            </a:r>
          </a:p>
          <a:p>
            <a:pPr marL="0" indent="0">
              <a:spcBef>
                <a:spcPts val="500"/>
              </a:spcBef>
              <a:buNone/>
            </a:pPr>
            <a:r>
              <a:rPr lang="en-US" sz="1300" dirty="0"/>
              <a:t>A copy of the Professional Services Agreement needs to be attached to the DIV being processed through DocuSign if the Statement of Work has been executed for the entity/individual.</a:t>
            </a:r>
          </a:p>
          <a:p>
            <a:pPr marL="0" indent="0">
              <a:spcBef>
                <a:spcPts val="500"/>
              </a:spcBef>
              <a:buNone/>
            </a:pPr>
            <a:r>
              <a:rPr lang="en-US" sz="1300" dirty="0"/>
              <a:t>If VISA Type is F1, a </a:t>
            </a:r>
            <a:r>
              <a:rPr lang="en-US" sz="1300" dirty="0">
                <a:solidFill>
                  <a:schemeClr val="accent4">
                    <a:lumMod val="50000"/>
                  </a:schemeClr>
                </a:solidFill>
                <a:hlinkClick r:id="rId3">
                  <a:extLst>
                    <a:ext uri="{A12FA001-AC4F-418D-AE19-62706E023703}">
                      <ahyp:hlinkClr xmlns:ahyp="http://schemas.microsoft.com/office/drawing/2018/hyperlinkcolor" val="tx"/>
                    </a:ext>
                  </a:extLst>
                </a:hlinkClick>
              </a:rPr>
              <a:t>Glacier packet </a:t>
            </a:r>
            <a:r>
              <a:rPr lang="en-US" sz="1300" dirty="0"/>
              <a:t>should be included. </a:t>
            </a:r>
          </a:p>
          <a:p>
            <a:pPr marL="0" indent="0">
              <a:spcBef>
                <a:spcPts val="500"/>
              </a:spcBef>
              <a:buNone/>
            </a:pPr>
            <a:r>
              <a:rPr lang="en-US" sz="1300" dirty="0"/>
              <a:t>The information provided by the Payee is used to confirm that all information is updated in the Tax Department in the SAP accounting system prior to processing payment.</a:t>
            </a:r>
          </a:p>
          <a:p>
            <a:pPr marL="0" indent="0">
              <a:spcBef>
                <a:spcPts val="500"/>
              </a:spcBef>
              <a:buNone/>
            </a:pPr>
            <a:endParaRPr lang="en-US" sz="1300" dirty="0"/>
          </a:p>
          <a:p>
            <a:pPr marL="0" indent="0">
              <a:spcBef>
                <a:spcPts val="500"/>
              </a:spcBef>
              <a:buNone/>
            </a:pPr>
            <a:r>
              <a:rPr lang="en-US" sz="1300" dirty="0"/>
              <a:t>The GL will be placed on the Payee Certification Form by the Account Coordinator – </a:t>
            </a:r>
            <a:r>
              <a:rPr lang="en-US" sz="1300" b="1" dirty="0"/>
              <a:t>DO NOT </a:t>
            </a:r>
            <a:r>
              <a:rPr lang="en-US" sz="1300" dirty="0"/>
              <a:t>complete this area! Consult your Account Coordinator on how to add a text box for them to complete this information.</a:t>
            </a:r>
          </a:p>
          <a:p>
            <a:pPr marL="0" indent="0">
              <a:spcBef>
                <a:spcPts val="500"/>
              </a:spcBef>
              <a:buNone/>
            </a:pPr>
            <a:r>
              <a:rPr lang="en-US" sz="1300" dirty="0"/>
              <a:t>When NOT using the Power Form Process, the Payee Certification Form is to either be handwritten in one color and format or all typed. </a:t>
            </a:r>
          </a:p>
          <a:p>
            <a:pPr marL="0" indent="0">
              <a:spcBef>
                <a:spcPts val="500"/>
              </a:spcBef>
              <a:buNone/>
            </a:pPr>
            <a:endParaRPr lang="en-US" sz="1300" dirty="0"/>
          </a:p>
          <a:p>
            <a:pPr marL="0" indent="0">
              <a:spcBef>
                <a:spcPts val="500"/>
              </a:spcBef>
              <a:buNone/>
            </a:pPr>
            <a:r>
              <a:rPr lang="fr-FR" sz="1300" u="sng" dirty="0">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https://PowerForm </a:t>
            </a:r>
            <a:r>
              <a:rPr lang="fr-FR" sz="1300" u="sng" dirty="0" err="1">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Payee</a:t>
            </a:r>
            <a:r>
              <a:rPr lang="fr-FR" sz="1300" u="sng" dirty="0">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 Certification.docusign.net</a:t>
            </a:r>
            <a:endParaRPr lang="en-US" sz="1300" u="sng" dirty="0">
              <a:solidFill>
                <a:schemeClr val="accent4">
                  <a:lumMod val="50000"/>
                </a:schemeClr>
              </a:solidFill>
              <a:ea typeface="Calibri" panose="020F0502020204030204" pitchFamily="34" charset="0"/>
            </a:endParaRPr>
          </a:p>
          <a:p>
            <a:pPr marL="0" indent="0">
              <a:spcBef>
                <a:spcPts val="500"/>
              </a:spcBef>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28</a:t>
            </a:fld>
            <a:endParaRPr lang="en-US" sz="1200" dirty="0">
              <a:solidFill>
                <a:schemeClr val="tx1"/>
              </a:solidFill>
            </a:endParaRPr>
          </a:p>
        </p:txBody>
      </p:sp>
      <p:pic>
        <p:nvPicPr>
          <p:cNvPr id="5" name="Content Placeholder 11" title="Payee Certification Form"/>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1"/>
            <a:ext cx="6115594" cy="632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9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05" y="1031672"/>
            <a:ext cx="2382795" cy="475134"/>
          </a:xfrm>
        </p:spPr>
        <p:txBody>
          <a:bodyPr/>
          <a:lstStyle/>
          <a:p>
            <a:r>
              <a:rPr lang="en-US" sz="1800" dirty="0"/>
              <a:t>Wire Transfer Form </a:t>
            </a:r>
          </a:p>
        </p:txBody>
      </p:sp>
      <p:sp>
        <p:nvSpPr>
          <p:cNvPr id="3" name="Content Placeholder 2"/>
          <p:cNvSpPr>
            <a:spLocks noGrp="1"/>
          </p:cNvSpPr>
          <p:nvPr>
            <p:ph idx="1"/>
          </p:nvPr>
        </p:nvSpPr>
        <p:spPr>
          <a:xfrm>
            <a:off x="6645876" y="1718383"/>
            <a:ext cx="4442254" cy="4351338"/>
          </a:xfrm>
        </p:spPr>
        <p:txBody>
          <a:bodyPr/>
          <a:lstStyle/>
          <a:p>
            <a:pPr marL="285750" indent="-285750"/>
            <a:r>
              <a:rPr lang="en-US" sz="1200" dirty="0"/>
              <a:t>This form is used when funds are being sent from one account to the other with the bank being the “liaison” instead of the ACH.</a:t>
            </a:r>
          </a:p>
          <a:p>
            <a:pPr marL="285750" indent="-285750"/>
            <a:r>
              <a:rPr lang="en-US" sz="1200" dirty="0"/>
              <a:t>A Wire Transfer Request Form and supporting documentation need to be attached with each payment request.</a:t>
            </a:r>
          </a:p>
          <a:p>
            <a:pPr marL="285750" indent="-285750"/>
            <a:r>
              <a:rPr lang="en-US" sz="1200" b="1" dirty="0"/>
              <a:t>All International payments must be made via wire transfer if non-domestic banking.  </a:t>
            </a:r>
          </a:p>
          <a:p>
            <a:pPr marL="285750" indent="-285750"/>
            <a:r>
              <a:rPr lang="en-US" sz="1200" dirty="0"/>
              <a:t>Reminder that if setting up the vendor as a new Foreign Vendor, AP will need the W-8BEN-E or W-BEN, depending on the vendor type.</a:t>
            </a:r>
          </a:p>
          <a:p>
            <a:pPr marL="285750" indent="-285750"/>
            <a:r>
              <a:rPr lang="en-US" sz="1200" dirty="0"/>
              <a:t>Section 1 &amp; 2 (Beneficiary Name &amp; Name on Account MUST Match)</a:t>
            </a:r>
          </a:p>
          <a:p>
            <a:pPr marL="285750" indent="-285750"/>
            <a:r>
              <a:rPr lang="en-US" sz="1200" dirty="0"/>
              <a:t>If you are required to attach a conversion chart, the dates must match the trip or invoice dates. </a:t>
            </a:r>
          </a:p>
          <a:p>
            <a:pPr marL="285750" indent="-285750"/>
            <a:r>
              <a:rPr lang="en-US" sz="1200" dirty="0"/>
              <a:t>Foreign Software purchases, licensing, and services performed within the US, may be subject to a 30% tax withholding upfront required by the IRS.</a:t>
            </a:r>
            <a:r>
              <a:rPr lang="en-US" sz="1200" b="1" dirty="0"/>
              <a:t> </a:t>
            </a:r>
            <a:r>
              <a:rPr lang="en-US" sz="1200" dirty="0"/>
              <a:t>   </a:t>
            </a:r>
          </a:p>
          <a:p>
            <a:pPr marL="285750" indent="-285750"/>
            <a:r>
              <a:rPr lang="en-US" sz="1200" b="1" dirty="0"/>
              <a:t>Please contact your Business Manager with any questions pertaining to the Wire Transfer Process.</a:t>
            </a:r>
          </a:p>
          <a:p>
            <a:pPr marL="0" indent="0">
              <a:buNone/>
            </a:pPr>
            <a:r>
              <a:rPr lang="en-US" sz="1400" dirty="0">
                <a:solidFill>
                  <a:schemeClr val="accent4">
                    <a:lumMod val="50000"/>
                  </a:schemeClr>
                </a:solidFill>
                <a:hlinkClick r:id="rId3">
                  <a:extLst>
                    <a:ext uri="{A12FA001-AC4F-418D-AE19-62706E023703}">
                      <ahyp:hlinkClr xmlns:ahyp="http://schemas.microsoft.com/office/drawing/2018/hyperlinkcolor" val="tx"/>
                    </a:ext>
                  </a:extLst>
                </a:hlinkClick>
              </a:rPr>
              <a:t>Wire Transfer Request Form</a:t>
            </a:r>
            <a:endParaRPr lang="en-US" sz="1400" dirty="0">
              <a:solidFill>
                <a:schemeClr val="accent4">
                  <a:lumMod val="50000"/>
                </a:schemeClr>
              </a:solidFill>
            </a:endParaRPr>
          </a:p>
          <a:p>
            <a:endParaRPr lang="en-US" sz="1400" dirty="0">
              <a:solidFill>
                <a:srgbClr val="000000"/>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29</a:t>
            </a:fld>
            <a:endParaRPr lang="en-US" sz="1200" dirty="0">
              <a:solidFill>
                <a:schemeClr val="tx1"/>
              </a:solidFill>
            </a:endParaRPr>
          </a:p>
        </p:txBody>
      </p:sp>
      <p:pic>
        <p:nvPicPr>
          <p:cNvPr id="5" name="Content Placeholder 4" title="Wire Transfer Request Form"/>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 y="0"/>
            <a:ext cx="6462944" cy="63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07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9564" y="373717"/>
            <a:ext cx="10515600" cy="541037"/>
          </a:xfrm>
        </p:spPr>
        <p:txBody>
          <a:bodyPr/>
          <a:lstStyle/>
          <a:p>
            <a:r>
              <a:rPr lang="en-US" sz="3600" dirty="0"/>
              <a:t>Agenda</a:t>
            </a:r>
          </a:p>
        </p:txBody>
      </p:sp>
      <p:sp>
        <p:nvSpPr>
          <p:cNvPr id="5" name="Content Placeholder 4"/>
          <p:cNvSpPr>
            <a:spLocks noGrp="1"/>
          </p:cNvSpPr>
          <p:nvPr>
            <p:ph sz="half" idx="1"/>
          </p:nvPr>
        </p:nvSpPr>
        <p:spPr>
          <a:xfrm>
            <a:off x="838200" y="1021492"/>
            <a:ext cx="4926106" cy="5329881"/>
          </a:xfrm>
        </p:spPr>
        <p:txBody>
          <a:bodyPr/>
          <a:lstStyle/>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New &amp; Review – Let’s Get Started!</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 – WELCOME!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 – Mission, Goal &amp; Vision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 AGENDA</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4 - </a:t>
            </a:r>
            <a:r>
              <a:rPr lang="en-US" sz="1200" b="1" u="sng" dirty="0">
                <a:solidFill>
                  <a:schemeClr val="accent4">
                    <a:lumMod val="75000"/>
                  </a:schemeClr>
                </a:solidFill>
                <a:latin typeface="+mj-lt"/>
                <a:cs typeface="Calibri" panose="020F0502020204030204" pitchFamily="34" charset="0"/>
              </a:rPr>
              <a:t>SECTION ONE – EXPECTATIONS &amp;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5 – Programs and Procedures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6– Return address for VOIDED checks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7.8 – Department Responsibilities when placing an order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9,10 Payment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11 Remittance Address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12 Importance of Processes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13, 14 Cyber Security</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15, 16 Payment Works Portal</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17 – Utilities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18- </a:t>
            </a:r>
            <a:r>
              <a:rPr lang="en-US" sz="1200" b="1" u="sng" dirty="0">
                <a:solidFill>
                  <a:srgbClr val="BF9000"/>
                </a:solidFill>
                <a:latin typeface="+mj-lt"/>
                <a:cs typeface="Calibri" panose="020F0502020204030204" pitchFamily="34" charset="0"/>
              </a:rPr>
              <a:t>SECTION TWO – FORMS &amp; MORE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19– </a:t>
            </a:r>
            <a:r>
              <a:rPr lang="en-US" sz="1200" b="1" dirty="0" err="1">
                <a:solidFill>
                  <a:prstClr val="black"/>
                </a:solidFill>
                <a:latin typeface="+mj-lt"/>
                <a:cs typeface="Calibri" panose="020F0502020204030204" pitchFamily="34" charset="0"/>
              </a:rPr>
              <a:t>zEMP</a:t>
            </a:r>
            <a:r>
              <a:rPr lang="en-US" sz="1200" b="1" dirty="0">
                <a:solidFill>
                  <a:prstClr val="black"/>
                </a:solidFill>
                <a:latin typeface="+mj-lt"/>
                <a:cs typeface="Calibri" panose="020F0502020204030204" pitchFamily="34" charset="0"/>
              </a:rPr>
              <a:t> Records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20– DIV Instructions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21– Held Check</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22– Credit Memo</a:t>
            </a:r>
          </a:p>
          <a:p>
            <a:endParaRPr lang="en-US" sz="1300" dirty="0">
              <a:latin typeface="+mj-lt"/>
            </a:endParaRPr>
          </a:p>
        </p:txBody>
      </p:sp>
      <p:sp>
        <p:nvSpPr>
          <p:cNvPr id="6" name="Content Placeholder 5"/>
          <p:cNvSpPr>
            <a:spLocks noGrp="1"/>
          </p:cNvSpPr>
          <p:nvPr>
            <p:ph sz="half" idx="2"/>
          </p:nvPr>
        </p:nvSpPr>
        <p:spPr>
          <a:xfrm>
            <a:off x="6172200" y="906162"/>
            <a:ext cx="5181600" cy="5445211"/>
          </a:xfrm>
        </p:spPr>
        <p:txBody>
          <a:bodyPr/>
          <a:lstStyle/>
          <a:p>
            <a:pPr marL="0" indent="0" defTabSz="676656">
              <a:lnSpc>
                <a:spcPct val="107000"/>
              </a:lnSpc>
              <a:spcBef>
                <a:spcPts val="740"/>
              </a:spcBef>
              <a:buNone/>
            </a:pPr>
            <a:endParaRPr lang="en-US" sz="13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23-27 –Power Form Instructions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28– Payee Certification Form</a:t>
            </a:r>
          </a:p>
          <a:p>
            <a:pPr marL="0" indent="0" defTabSz="676656">
              <a:lnSpc>
                <a:spcPct val="107000"/>
              </a:lnSpc>
              <a:spcBef>
                <a:spcPts val="740"/>
              </a:spcBef>
              <a:buNone/>
            </a:pPr>
            <a:r>
              <a:rPr lang="en-US" sz="1200" b="1" dirty="0">
                <a:solidFill>
                  <a:prstClr val="black"/>
                </a:solidFill>
                <a:latin typeface="+mj-lt"/>
                <a:ea typeface="Calibri" panose="020F0502020204030204" pitchFamily="34" charset="0"/>
                <a:cs typeface="Calibri" panose="020F0502020204030204" pitchFamily="34" charset="0"/>
              </a:rPr>
              <a:t>Pg. 29 –Wire Transfer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30– </a:t>
            </a:r>
            <a:r>
              <a:rPr lang="en-US" sz="1200" b="1" u="sng" dirty="0">
                <a:solidFill>
                  <a:schemeClr val="accent4">
                    <a:lumMod val="75000"/>
                  </a:schemeClr>
                </a:solidFill>
                <a:latin typeface="+mj-lt"/>
                <a:cs typeface="Calibri" panose="020F0502020204030204" pitchFamily="34" charset="0"/>
              </a:rPr>
              <a:t>SECTION THREE – ONE-TIME VENDOR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31– Form 17C</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32 –One-Time Vendor Documentation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33 – Substitute W-9</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34, 35 – </a:t>
            </a:r>
            <a:r>
              <a:rPr lang="en-US" sz="1200" b="1" dirty="0">
                <a:latin typeface="+mj-lt"/>
                <a:cs typeface="Calibri" panose="020F0502020204030204" pitchFamily="34" charset="0"/>
              </a:rPr>
              <a:t>One-Time Vendor Excel Spreadsheet/Request Types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36 –</a:t>
            </a:r>
            <a:r>
              <a:rPr lang="en-US" sz="1200" b="1" u="sng" dirty="0">
                <a:solidFill>
                  <a:srgbClr val="BF9000"/>
                </a:solidFill>
                <a:latin typeface="+mj-lt"/>
                <a:cs typeface="Calibri" panose="020F0502020204030204" pitchFamily="34" charset="0"/>
              </a:rPr>
              <a:t> SECTION FOUR – “OTHER “ PAYMENTS</a:t>
            </a:r>
            <a:endParaRPr lang="en-US" sz="12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37 –Non-Resident Alien Payment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38– Glacier Tax Summary Report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39 – “Other” Payments </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40–  Prizes and Awards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41 – Non-Employee / Employee Reimbursements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42 – </a:t>
            </a:r>
            <a:r>
              <a:rPr lang="en-US" sz="1200" b="1" u="sng" dirty="0">
                <a:solidFill>
                  <a:srgbClr val="BF9000"/>
                </a:solidFill>
                <a:latin typeface="+mj-lt"/>
                <a:cs typeface="Calibri" panose="020F0502020204030204" pitchFamily="34" charset="0"/>
              </a:rPr>
              <a:t>SECTION FIVE - CHARTS</a:t>
            </a:r>
            <a:endParaRPr lang="en-US" sz="12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43, 44– Individual and Corporation Charts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45 - 47– Accounts Payable Website / Email Address, Etc. </a:t>
            </a:r>
          </a:p>
          <a:p>
            <a:pPr marL="0" indent="0" defTabSz="676656">
              <a:lnSpc>
                <a:spcPct val="107000"/>
              </a:lnSpc>
              <a:spcBef>
                <a:spcPts val="740"/>
              </a:spcBef>
              <a:buNone/>
            </a:pPr>
            <a:endParaRPr lang="en-US" sz="1200" b="1" dirty="0">
              <a:solidFill>
                <a:prstClr val="black"/>
              </a:solidFill>
              <a:latin typeface="+mj-lt"/>
              <a:cs typeface="Calibri Light" panose="020F0302020204030204" pitchFamily="34" charset="0"/>
            </a:endParaRPr>
          </a:p>
          <a:p>
            <a:endParaRPr lang="en-US" dirty="0"/>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3</a:t>
            </a:fld>
            <a:endParaRPr lang="en-US" dirty="0">
              <a:solidFill>
                <a:schemeClr val="tx1"/>
              </a:solidFill>
            </a:endParaRPr>
          </a:p>
        </p:txBody>
      </p:sp>
    </p:spTree>
    <p:extLst>
      <p:ext uri="{BB962C8B-B14F-4D97-AF65-F5344CB8AC3E}">
        <p14:creationId xmlns:p14="http://schemas.microsoft.com/office/powerpoint/2010/main" val="303909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9039"/>
            <a:ext cx="10515600" cy="1325563"/>
          </a:xfrm>
        </p:spPr>
        <p:txBody>
          <a:bodyPr/>
          <a:lstStyle/>
          <a:p>
            <a:r>
              <a:rPr lang="en-US" sz="2800" dirty="0"/>
              <a:t>Section Three - One-Time Vendor </a:t>
            </a:r>
          </a:p>
        </p:txBody>
      </p:sp>
      <p:sp>
        <p:nvSpPr>
          <p:cNvPr id="3" name="Content Placeholder 2"/>
          <p:cNvSpPr>
            <a:spLocks noGrp="1"/>
          </p:cNvSpPr>
          <p:nvPr>
            <p:ph idx="1"/>
          </p:nvPr>
        </p:nvSpPr>
        <p:spPr>
          <a:xfrm>
            <a:off x="838200" y="3072714"/>
            <a:ext cx="10515600" cy="1718742"/>
          </a:xfrm>
        </p:spPr>
        <p:txBody>
          <a:bodyPr/>
          <a:lstStyle/>
          <a:p>
            <a:pPr defTabSz="233172">
              <a:spcAft>
                <a:spcPts val="600"/>
              </a:spcAft>
            </a:pPr>
            <a:r>
              <a:rPr lang="en-US" sz="1600" b="1" dirty="0">
                <a:latin typeface="+mj-lt"/>
              </a:rPr>
              <a:t>Form 17C </a:t>
            </a:r>
          </a:p>
          <a:p>
            <a:pPr defTabSz="233172">
              <a:spcAft>
                <a:spcPts val="600"/>
              </a:spcAft>
            </a:pPr>
            <a:r>
              <a:rPr lang="en-US" sz="1600" b="1" dirty="0">
                <a:latin typeface="+mj-lt"/>
              </a:rPr>
              <a:t>One –Time Vendor Documentation</a:t>
            </a:r>
          </a:p>
          <a:p>
            <a:pPr defTabSz="233172">
              <a:spcAft>
                <a:spcPts val="600"/>
              </a:spcAft>
            </a:pPr>
            <a:r>
              <a:rPr lang="en-US" sz="1600" b="1" dirty="0">
                <a:latin typeface="+mj-lt"/>
              </a:rPr>
              <a:t>Substitute W-9 (EFT Banking Choice)</a:t>
            </a:r>
          </a:p>
          <a:p>
            <a:pPr defTabSz="233172">
              <a:spcAft>
                <a:spcPts val="600"/>
              </a:spcAft>
            </a:pPr>
            <a:r>
              <a:rPr lang="en-US" sz="1600" b="1" dirty="0">
                <a:latin typeface="+mj-lt"/>
              </a:rPr>
              <a:t>One-Time Vendor Excel Spreadsheet</a:t>
            </a: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30</a:t>
            </a:fld>
            <a:endParaRPr lang="en-US" sz="1200" dirty="0">
              <a:solidFill>
                <a:schemeClr val="tx1"/>
              </a:solidFill>
            </a:endParaRPr>
          </a:p>
        </p:txBody>
      </p:sp>
    </p:spTree>
    <p:extLst>
      <p:ext uri="{BB962C8B-B14F-4D97-AF65-F5344CB8AC3E}">
        <p14:creationId xmlns:p14="http://schemas.microsoft.com/office/powerpoint/2010/main" val="126887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804" y="1443685"/>
            <a:ext cx="4861836" cy="458659"/>
          </a:xfrm>
        </p:spPr>
        <p:txBody>
          <a:bodyPr/>
          <a:lstStyle/>
          <a:p>
            <a:pPr algn="ctr"/>
            <a:r>
              <a:rPr lang="en-US" sz="1600" dirty="0"/>
              <a:t>Prospective Employee Reimbursement/Form 17C</a:t>
            </a:r>
          </a:p>
        </p:txBody>
      </p:sp>
      <p:sp>
        <p:nvSpPr>
          <p:cNvPr id="3" name="Content Placeholder 2"/>
          <p:cNvSpPr>
            <a:spLocks noGrp="1"/>
          </p:cNvSpPr>
          <p:nvPr>
            <p:ph idx="1"/>
          </p:nvPr>
        </p:nvSpPr>
        <p:spPr>
          <a:xfrm>
            <a:off x="5589203" y="2105325"/>
            <a:ext cx="5939162" cy="4184568"/>
          </a:xfrm>
        </p:spPr>
        <p:txBody>
          <a:bodyPr/>
          <a:lstStyle/>
          <a:p>
            <a:r>
              <a:rPr lang="en-US" sz="1400" dirty="0">
                <a:solidFill>
                  <a:srgbClr val="000000"/>
                </a:solidFill>
              </a:rPr>
              <a:t>Prospective Employees visiting the campus to interview for a position may be reimbursed for some of the trip's associated expenses. Prior approval to reimburse these expenses is obtained by processing Form 17C, “Approval for Reimbursement of Expenses for Prospective Employee Interview Trips.”</a:t>
            </a:r>
          </a:p>
          <a:p>
            <a:r>
              <a:rPr lang="en-US" sz="1400" b="1" dirty="0">
                <a:solidFill>
                  <a:srgbClr val="BF9000"/>
                </a:solidFill>
              </a:rPr>
              <a:t>The Department </a:t>
            </a:r>
            <a:r>
              <a:rPr lang="en-US" sz="1400" b="1" u="sng" dirty="0">
                <a:solidFill>
                  <a:srgbClr val="BF9000"/>
                </a:solidFill>
              </a:rPr>
              <a:t>must</a:t>
            </a:r>
            <a:r>
              <a:rPr lang="en-US" sz="1400" b="1" dirty="0">
                <a:solidFill>
                  <a:srgbClr val="BF9000"/>
                </a:solidFill>
              </a:rPr>
              <a:t> email Accounts Payable the vendor’s name and address before submitting the DocuSign and Form 17C to ensure that the prospective employee is a one-time vendor.</a:t>
            </a:r>
            <a:endParaRPr lang="en-US" sz="1400" dirty="0">
              <a:solidFill>
                <a:srgbClr val="BF9000"/>
              </a:solidFill>
            </a:endParaRPr>
          </a:p>
          <a:p>
            <a:r>
              <a:rPr lang="en-US" sz="1400" dirty="0">
                <a:solidFill>
                  <a:srgbClr val="000000"/>
                </a:solidFill>
              </a:rPr>
              <a:t>A Social Security Number is needed if the spouse or other dependent accompanies the prospective employee. Any payments made to reimburse the expenses for the spouse or dependent are taxable. </a:t>
            </a:r>
          </a:p>
          <a:p>
            <a:r>
              <a:rPr lang="en-US" sz="1400" dirty="0">
                <a:solidFill>
                  <a:srgbClr val="000000"/>
                </a:solidFill>
              </a:rPr>
              <a:t>If the vendor is requesting a check payment, then no other documentation is required. A Payee Certificate </a:t>
            </a:r>
            <a:r>
              <a:rPr lang="en-US" sz="1400" b="1" dirty="0">
                <a:solidFill>
                  <a:srgbClr val="000000"/>
                </a:solidFill>
              </a:rPr>
              <a:t>IS NOT </a:t>
            </a:r>
            <a:r>
              <a:rPr lang="en-US" sz="1400" dirty="0">
                <a:solidFill>
                  <a:srgbClr val="000000"/>
                </a:solidFill>
              </a:rPr>
              <a:t>required for a Prospective employee.</a:t>
            </a:r>
          </a:p>
          <a:p>
            <a:r>
              <a:rPr lang="en-US" sz="1400" dirty="0">
                <a:solidFill>
                  <a:srgbClr val="000000"/>
                </a:solidFill>
              </a:rPr>
              <a:t>If a vendor is requesting a </a:t>
            </a:r>
            <a:r>
              <a:rPr lang="en-US" sz="1400" b="1" dirty="0">
                <a:solidFill>
                  <a:srgbClr val="000000"/>
                </a:solidFill>
              </a:rPr>
              <a:t>direct deposit </a:t>
            </a:r>
            <a:r>
              <a:rPr lang="en-US" sz="1400" dirty="0">
                <a:solidFill>
                  <a:srgbClr val="000000"/>
                </a:solidFill>
              </a:rPr>
              <a:t>(EFT), </a:t>
            </a:r>
            <a:r>
              <a:rPr lang="en-US" sz="1400" b="1" dirty="0">
                <a:solidFill>
                  <a:srgbClr val="000000"/>
                </a:solidFill>
              </a:rPr>
              <a:t>the vendor fills out the Sub W9</a:t>
            </a:r>
            <a:r>
              <a:rPr lang="en-US" sz="1400" dirty="0">
                <a:solidFill>
                  <a:srgbClr val="000000"/>
                </a:solidFill>
              </a:rPr>
              <a:t>. </a:t>
            </a:r>
          </a:p>
          <a:p>
            <a:r>
              <a:rPr lang="en-US" sz="1400" dirty="0">
                <a:solidFill>
                  <a:srgbClr val="000000"/>
                </a:solidFill>
              </a:rPr>
              <a:t>Notice the “ACTUAL” expense area has been added to the form.</a:t>
            </a:r>
          </a:p>
          <a:p>
            <a:r>
              <a:rPr lang="en-US" sz="1400" b="1" dirty="0">
                <a:solidFill>
                  <a:srgbClr val="D4A71A"/>
                </a:solidFill>
                <a:hlinkClick r:id="rId2">
                  <a:extLst>
                    <a:ext uri="{A12FA001-AC4F-418D-AE19-62706E023703}">
                      <ahyp:hlinkClr xmlns:ahyp="http://schemas.microsoft.com/office/drawing/2018/hyperlinkcolor" val="tx"/>
                    </a:ext>
                  </a:extLst>
                </a:hlinkClick>
              </a:rPr>
              <a:t>Form 17 C</a:t>
            </a:r>
            <a:endParaRPr lang="en-US" sz="1400" b="1" dirty="0">
              <a:solidFill>
                <a:srgbClr val="D4A71A"/>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31</a:t>
            </a:fld>
            <a:endParaRPr lang="en-US" sz="1200" dirty="0">
              <a:solidFill>
                <a:schemeClr val="tx1"/>
              </a:solidFill>
            </a:endParaRPr>
          </a:p>
        </p:txBody>
      </p:sp>
      <p:pic>
        <p:nvPicPr>
          <p:cNvPr id="6" name="Picture 5" descr="Travel Reimbursement Form">
            <a:extLst>
              <a:ext uri="{FF2B5EF4-FFF2-40B4-BE49-F238E27FC236}">
                <a16:creationId xmlns:a16="http://schemas.microsoft.com/office/drawing/2014/main" id="{A6B02D35-EE69-2ED4-FA33-AAED387DB1C2}"/>
              </a:ext>
            </a:extLst>
          </p:cNvPr>
          <p:cNvPicPr>
            <a:picLocks noChangeAspect="1"/>
          </p:cNvPicPr>
          <p:nvPr/>
        </p:nvPicPr>
        <p:blipFill>
          <a:blip r:embed="rId3"/>
          <a:stretch>
            <a:fillRect/>
          </a:stretch>
        </p:blipFill>
        <p:spPr>
          <a:xfrm>
            <a:off x="0" y="0"/>
            <a:ext cx="5717219" cy="6858000"/>
          </a:xfrm>
          <a:prstGeom prst="rect">
            <a:avLst/>
          </a:prstGeom>
        </p:spPr>
      </p:pic>
    </p:spTree>
    <p:extLst>
      <p:ext uri="{BB962C8B-B14F-4D97-AF65-F5344CB8AC3E}">
        <p14:creationId xmlns:p14="http://schemas.microsoft.com/office/powerpoint/2010/main" val="154037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A2C5-997E-B20C-F8BB-2C03A45D1E08}"/>
              </a:ext>
            </a:extLst>
          </p:cNvPr>
          <p:cNvSpPr>
            <a:spLocks noGrp="1"/>
          </p:cNvSpPr>
          <p:nvPr>
            <p:ph type="title"/>
          </p:nvPr>
        </p:nvSpPr>
        <p:spPr>
          <a:xfrm>
            <a:off x="2271554" y="727519"/>
            <a:ext cx="7801292" cy="922592"/>
          </a:xfrm>
        </p:spPr>
        <p:txBody>
          <a:bodyPr/>
          <a:lstStyle/>
          <a:p>
            <a:r>
              <a:rPr lang="en-US" sz="3200" dirty="0"/>
              <a:t>One-Time Vendor Documentation </a:t>
            </a:r>
          </a:p>
        </p:txBody>
      </p:sp>
      <p:sp>
        <p:nvSpPr>
          <p:cNvPr id="3" name="Text Placeholder 2">
            <a:extLst>
              <a:ext uri="{FF2B5EF4-FFF2-40B4-BE49-F238E27FC236}">
                <a16:creationId xmlns:a16="http://schemas.microsoft.com/office/drawing/2014/main" id="{6DE0ECB9-09D3-E8FB-C1AF-BE61336BE497}"/>
              </a:ext>
            </a:extLst>
          </p:cNvPr>
          <p:cNvSpPr>
            <a:spLocks noGrp="1"/>
          </p:cNvSpPr>
          <p:nvPr>
            <p:ph type="body" idx="1"/>
          </p:nvPr>
        </p:nvSpPr>
        <p:spPr/>
        <p:txBody>
          <a:bodyPr/>
          <a:lstStyle/>
          <a:p>
            <a:r>
              <a:rPr lang="en-US" dirty="0"/>
              <a:t>Documentation for Check Payment</a:t>
            </a:r>
          </a:p>
        </p:txBody>
      </p:sp>
      <p:sp>
        <p:nvSpPr>
          <p:cNvPr id="4" name="Content Placeholder 3">
            <a:extLst>
              <a:ext uri="{FF2B5EF4-FFF2-40B4-BE49-F238E27FC236}">
                <a16:creationId xmlns:a16="http://schemas.microsoft.com/office/drawing/2014/main" id="{7F949CCA-94EE-CF69-EC11-45843388951F}"/>
              </a:ext>
            </a:extLst>
          </p:cNvPr>
          <p:cNvSpPr>
            <a:spLocks noGrp="1"/>
          </p:cNvSpPr>
          <p:nvPr>
            <p:ph sz="half" idx="2"/>
          </p:nvPr>
        </p:nvSpPr>
        <p:spPr>
          <a:xfrm>
            <a:off x="839788" y="2505075"/>
            <a:ext cx="5157787" cy="1463421"/>
          </a:xfrm>
        </p:spPr>
        <p:txBody>
          <a:bodyPr/>
          <a:lstStyle/>
          <a:p>
            <a:r>
              <a:rPr lang="en-US" sz="2000" dirty="0"/>
              <a:t>DIV</a:t>
            </a:r>
          </a:p>
          <a:p>
            <a:r>
              <a:rPr lang="en-US" sz="2000" dirty="0"/>
              <a:t>Form 17 C</a:t>
            </a:r>
          </a:p>
          <a:p>
            <a:r>
              <a:rPr lang="en-US" sz="2000" dirty="0"/>
              <a:t>Supporting Documentation</a:t>
            </a:r>
          </a:p>
        </p:txBody>
      </p:sp>
      <p:sp>
        <p:nvSpPr>
          <p:cNvPr id="5" name="Text Placeholder 4">
            <a:extLst>
              <a:ext uri="{FF2B5EF4-FFF2-40B4-BE49-F238E27FC236}">
                <a16:creationId xmlns:a16="http://schemas.microsoft.com/office/drawing/2014/main" id="{DDC7EC2F-3B01-BDEF-73F2-E82AAD779CC2}"/>
              </a:ext>
            </a:extLst>
          </p:cNvPr>
          <p:cNvSpPr>
            <a:spLocks noGrp="1"/>
          </p:cNvSpPr>
          <p:nvPr>
            <p:ph type="body" sz="quarter" idx="3"/>
          </p:nvPr>
        </p:nvSpPr>
        <p:spPr/>
        <p:txBody>
          <a:bodyPr/>
          <a:lstStyle/>
          <a:p>
            <a:r>
              <a:rPr lang="en-US" dirty="0"/>
              <a:t>Documentation for Direct Deposit (EFT)</a:t>
            </a:r>
          </a:p>
        </p:txBody>
      </p:sp>
      <p:sp>
        <p:nvSpPr>
          <p:cNvPr id="6" name="Content Placeholder 5">
            <a:extLst>
              <a:ext uri="{FF2B5EF4-FFF2-40B4-BE49-F238E27FC236}">
                <a16:creationId xmlns:a16="http://schemas.microsoft.com/office/drawing/2014/main" id="{CEEE768B-1D56-9D3F-28DA-13AB4C5A1011}"/>
              </a:ext>
            </a:extLst>
          </p:cNvPr>
          <p:cNvSpPr>
            <a:spLocks noGrp="1"/>
          </p:cNvSpPr>
          <p:nvPr>
            <p:ph sz="quarter" idx="4"/>
          </p:nvPr>
        </p:nvSpPr>
        <p:spPr>
          <a:xfrm>
            <a:off x="6172200" y="2505075"/>
            <a:ext cx="5183188" cy="1783461"/>
          </a:xfrm>
        </p:spPr>
        <p:txBody>
          <a:bodyPr/>
          <a:lstStyle/>
          <a:p>
            <a:r>
              <a:rPr lang="en-US" sz="2000" dirty="0"/>
              <a:t>DIV</a:t>
            </a:r>
          </a:p>
          <a:p>
            <a:r>
              <a:rPr lang="en-US" sz="2000" dirty="0"/>
              <a:t>Form 17C</a:t>
            </a:r>
          </a:p>
          <a:p>
            <a:r>
              <a:rPr lang="en-US" sz="2000" dirty="0"/>
              <a:t>Substitute W-9</a:t>
            </a:r>
          </a:p>
          <a:p>
            <a:r>
              <a:rPr lang="en-US" sz="2000" dirty="0"/>
              <a:t>Supporting Documentation</a:t>
            </a:r>
          </a:p>
        </p:txBody>
      </p:sp>
      <p:sp>
        <p:nvSpPr>
          <p:cNvPr id="8" name="TextBox 7">
            <a:extLst>
              <a:ext uri="{FF2B5EF4-FFF2-40B4-BE49-F238E27FC236}">
                <a16:creationId xmlns:a16="http://schemas.microsoft.com/office/drawing/2014/main" id="{404A907C-EADA-FF6A-71D4-437767C2304E}"/>
              </a:ext>
            </a:extLst>
          </p:cNvPr>
          <p:cNvSpPr txBox="1"/>
          <p:nvPr/>
        </p:nvSpPr>
        <p:spPr>
          <a:xfrm>
            <a:off x="298938" y="4881371"/>
            <a:ext cx="11056450" cy="341632"/>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**Prior to submitting a one-time vendor request, contact AP to confirm if the vendor is a true one-time vendor.** </a:t>
            </a:r>
          </a:p>
        </p:txBody>
      </p:sp>
    </p:spTree>
    <p:extLst>
      <p:ext uri="{BB962C8B-B14F-4D97-AF65-F5344CB8AC3E}">
        <p14:creationId xmlns:p14="http://schemas.microsoft.com/office/powerpoint/2010/main" val="89248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bstitute W-9 form">
            <a:extLst>
              <a:ext uri="{FF2B5EF4-FFF2-40B4-BE49-F238E27FC236}">
                <a16:creationId xmlns:a16="http://schemas.microsoft.com/office/drawing/2014/main" id="{28184886-A3F8-5EA0-721D-AD7D8BAAC904}"/>
              </a:ext>
            </a:extLst>
          </p:cNvPr>
          <p:cNvPicPr>
            <a:picLocks noChangeAspect="1"/>
          </p:cNvPicPr>
          <p:nvPr/>
        </p:nvPicPr>
        <p:blipFill>
          <a:blip r:embed="rId2"/>
          <a:stretch>
            <a:fillRect/>
          </a:stretch>
        </p:blipFill>
        <p:spPr>
          <a:xfrm>
            <a:off x="93164" y="0"/>
            <a:ext cx="5300072" cy="6858000"/>
          </a:xfrm>
          <a:prstGeom prst="rect">
            <a:avLst/>
          </a:prstGeom>
        </p:spPr>
      </p:pic>
      <p:pic>
        <p:nvPicPr>
          <p:cNvPr id="3" name="Picture 2" descr="Substitute W-9 form screenshot">
            <a:extLst>
              <a:ext uri="{FF2B5EF4-FFF2-40B4-BE49-F238E27FC236}">
                <a16:creationId xmlns:a16="http://schemas.microsoft.com/office/drawing/2014/main" id="{29D9F946-4316-C8CB-71D8-8C9E344F81D3}"/>
              </a:ext>
            </a:extLst>
          </p:cNvPr>
          <p:cNvPicPr>
            <a:picLocks noChangeAspect="1"/>
          </p:cNvPicPr>
          <p:nvPr/>
        </p:nvPicPr>
        <p:blipFill>
          <a:blip r:embed="rId2"/>
          <a:stretch>
            <a:fillRect/>
          </a:stretch>
        </p:blipFill>
        <p:spPr>
          <a:xfrm>
            <a:off x="245564" y="152400"/>
            <a:ext cx="5055091" cy="6541008"/>
          </a:xfrm>
          <a:prstGeom prst="rect">
            <a:avLst/>
          </a:prstGeom>
        </p:spPr>
      </p:pic>
      <p:sp>
        <p:nvSpPr>
          <p:cNvPr id="5" name="Title 4">
            <a:extLst>
              <a:ext uri="{FF2B5EF4-FFF2-40B4-BE49-F238E27FC236}">
                <a16:creationId xmlns:a16="http://schemas.microsoft.com/office/drawing/2014/main" id="{482BE6A9-5DDE-AC3E-F0A2-E9D129079329}"/>
              </a:ext>
            </a:extLst>
          </p:cNvPr>
          <p:cNvSpPr txBox="1">
            <a:spLocks noGrp="1"/>
          </p:cNvSpPr>
          <p:nvPr>
            <p:ph type="title" idx="4294967295"/>
          </p:nvPr>
        </p:nvSpPr>
        <p:spPr>
          <a:xfrm>
            <a:off x="6969583" y="399191"/>
            <a:ext cx="190261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j-lt"/>
                <a:ea typeface="+mn-ea"/>
                <a:cs typeface="+mn-cs"/>
              </a:rPr>
              <a:t>Substitute  W-9</a:t>
            </a:r>
          </a:p>
        </p:txBody>
      </p:sp>
      <p:sp>
        <p:nvSpPr>
          <p:cNvPr id="7" name="TextBox 6">
            <a:extLst>
              <a:ext uri="{FF2B5EF4-FFF2-40B4-BE49-F238E27FC236}">
                <a16:creationId xmlns:a16="http://schemas.microsoft.com/office/drawing/2014/main" id="{E8686E9D-28AE-75BA-8E65-C975C73DA545}"/>
              </a:ext>
            </a:extLst>
          </p:cNvPr>
          <p:cNvSpPr txBox="1"/>
          <p:nvPr/>
        </p:nvSpPr>
        <p:spPr>
          <a:xfrm>
            <a:off x="5545636" y="768523"/>
            <a:ext cx="4750508" cy="5970865"/>
          </a:xfrm>
          <a:prstGeom prst="rect">
            <a:avLst/>
          </a:prstGeom>
          <a:noFill/>
        </p:spPr>
        <p:txBody>
          <a:bodyPr wrap="square">
            <a:spAutoFit/>
          </a:bodyPr>
          <a:lstStyle/>
          <a:p>
            <a:pPr marL="0" indent="0">
              <a:buNone/>
            </a:pPr>
            <a:r>
              <a:rPr lang="en-US" sz="1050" dirty="0">
                <a:solidFill>
                  <a:srgbClr val="FF0000"/>
                </a:solidFill>
              </a:rPr>
              <a:t>This form is necessary for a One-Time vendor requesting direct deposit as payment. This form is to be completed exclusively by the vendor. </a:t>
            </a:r>
          </a:p>
          <a:p>
            <a:pPr marL="0" indent="0">
              <a:buNone/>
            </a:pPr>
            <a:endParaRPr lang="en-US" sz="1050" dirty="0">
              <a:solidFill>
                <a:srgbClr val="FF0000"/>
              </a:solidFill>
            </a:endParaRPr>
          </a:p>
          <a:p>
            <a:pPr marL="0" indent="0">
              <a:buNone/>
            </a:pPr>
            <a:r>
              <a:rPr lang="en-US" sz="1050" b="1" dirty="0"/>
              <a:t>The Vendor needs to complete the following :</a:t>
            </a:r>
          </a:p>
          <a:p>
            <a:pPr marL="342900" indent="-342900">
              <a:buAutoNum type="arabicPeriod"/>
            </a:pPr>
            <a:r>
              <a:rPr lang="en-US" sz="1050" dirty="0"/>
              <a:t>Taxpayer Information </a:t>
            </a:r>
          </a:p>
          <a:p>
            <a:pPr marL="342900" indent="-342900">
              <a:buAutoNum type="arabicPeriod"/>
            </a:pPr>
            <a:r>
              <a:rPr lang="en-US" sz="1050" dirty="0"/>
              <a:t>Taxpayer Identification Number </a:t>
            </a:r>
          </a:p>
          <a:p>
            <a:pPr marL="342900" indent="-342900">
              <a:buAutoNum type="arabicPeriod"/>
            </a:pPr>
            <a:r>
              <a:rPr lang="en-US" sz="1050" dirty="0"/>
              <a:t>Business Type </a:t>
            </a:r>
          </a:p>
          <a:p>
            <a:pPr marL="342900" indent="-342900">
              <a:buAutoNum type="arabicPeriod"/>
            </a:pPr>
            <a:r>
              <a:rPr lang="en-US" sz="1050" dirty="0"/>
              <a:t>Citizenship</a:t>
            </a:r>
          </a:p>
          <a:p>
            <a:pPr marL="342900" indent="-342900">
              <a:buAutoNum type="arabicPeriod"/>
            </a:pPr>
            <a:r>
              <a:rPr lang="en-US" sz="1050" dirty="0"/>
              <a:t>Purdue University –Related Disclosures </a:t>
            </a:r>
          </a:p>
          <a:p>
            <a:pPr marL="342900" indent="-342900">
              <a:buAutoNum type="arabicPeriod"/>
            </a:pPr>
            <a:r>
              <a:rPr lang="en-US" sz="1050" dirty="0"/>
              <a:t>Payment is made via direct deposit, with the vendor selecting either checking or savings account. The vendor must provide the bank name and phone number, routing number (9-digit number ), and account number. </a:t>
            </a:r>
          </a:p>
          <a:p>
            <a:pPr marL="342900" indent="-342900">
              <a:buAutoNum type="arabicPeriod"/>
            </a:pPr>
            <a:r>
              <a:rPr lang="en-US" sz="1050" dirty="0"/>
              <a:t>Signature Area **</a:t>
            </a:r>
          </a:p>
          <a:p>
            <a:pPr marL="342900" indent="-342900">
              <a:buAutoNum type="arabicPeriod"/>
            </a:pPr>
            <a:r>
              <a:rPr lang="en-US" sz="1050" dirty="0"/>
              <a:t>No areas on the form may be left blank and the form may not be altered. </a:t>
            </a:r>
          </a:p>
          <a:p>
            <a:pPr marL="0" indent="0">
              <a:buNone/>
            </a:pPr>
            <a:endParaRPr lang="en-US" sz="1050" dirty="0">
              <a:solidFill>
                <a:srgbClr val="FF0000"/>
              </a:solidFill>
            </a:endParaRPr>
          </a:p>
          <a:p>
            <a:pPr lvl="0"/>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electronic signatures are acceptable on Purdue’s </a:t>
            </a:r>
            <a:r>
              <a:rPr kumimoji="0" lang="en-US" altLang="en-US" sz="1050" b="0" i="0" u="none" strike="noStrike" cap="none" normalizeH="0" baseline="0" dirty="0">
                <a:ln>
                  <a:noFill/>
                </a:ln>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Sub W-9</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 </a:t>
            </a: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signature is created through electronic software that is encrypted and is specific to the designated signer.</a:t>
            </a:r>
          </a:p>
          <a:p>
            <a:pPr lvl="0"/>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imperative to remember that restricted data cannot be sent via email. We should not initiate a Purdue DocuSign to collect this restricted information. All staff must remain compliant with Purdue’s data-handling requirements, ensuring restricted data is safely shared among peers utilizing the </a:t>
            </a:r>
            <a:r>
              <a:rPr kumimoji="0" lang="en-US" altLang="en-US" sz="105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Filelocker</a:t>
            </a: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alternative.            </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050" b="0" i="0" u="none" strike="noStrike" cap="none" normalizeH="0" baseline="0" dirty="0">
              <a:ln>
                <a:noFill/>
              </a:ln>
              <a:solidFill>
                <a:schemeClr val="tx1"/>
              </a:solidFill>
              <a:effectLst/>
            </a:endParaRPr>
          </a:p>
          <a:p>
            <a:pPr marL="0" indent="0">
              <a:spcBef>
                <a:spcPts val="300"/>
              </a:spcBef>
              <a:buNone/>
            </a:pPr>
            <a:endParaRPr lang="en-US" sz="1050" b="1" dirty="0">
              <a:solidFill>
                <a:srgbClr val="FF0000"/>
              </a:solidFill>
            </a:endParaRPr>
          </a:p>
          <a:p>
            <a:pPr>
              <a:spcBef>
                <a:spcPts val="0"/>
              </a:spcBef>
              <a:spcAft>
                <a:spcPts val="0"/>
              </a:spcAft>
            </a:pPr>
            <a:r>
              <a:rPr lang="en-US" sz="1050" dirty="0">
                <a:solidFill>
                  <a:srgbClr val="000000"/>
                </a:solidFill>
                <a:effectLst/>
                <a:latin typeface="+mn-lt"/>
                <a:ea typeface="Calibri" panose="020F0502020204030204" pitchFamily="34" charset="0"/>
                <a:cs typeface="Calibri" panose="020F0502020204030204" pitchFamily="34" charset="0"/>
              </a:rPr>
              <a:t>Example:</a:t>
            </a:r>
            <a:r>
              <a:rPr lang="en-US" sz="105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rPr>
              <a:t>  Carol J Wright - </a:t>
            </a:r>
            <a:r>
              <a:rPr lang="en-US" sz="1050" dirty="0">
                <a:solidFill>
                  <a:srgbClr val="FF0000"/>
                </a:solidFill>
                <a:effectLst/>
                <a:latin typeface="+mj-lt"/>
                <a:ea typeface="Calibri" panose="020F0502020204030204" pitchFamily="34" charset="0"/>
                <a:cs typeface="Calibri" panose="020F0502020204030204" pitchFamily="34" charset="0"/>
              </a:rPr>
              <a:t>This is </a:t>
            </a:r>
            <a:r>
              <a:rPr lang="en-US" sz="1050" b="1" u="sng" dirty="0">
                <a:solidFill>
                  <a:srgbClr val="FF0000"/>
                </a:solidFill>
                <a:effectLst/>
                <a:latin typeface="+mj-lt"/>
                <a:ea typeface="Calibri" panose="020F0502020204030204" pitchFamily="34" charset="0"/>
                <a:cs typeface="Calibri" panose="020F0502020204030204" pitchFamily="34" charset="0"/>
              </a:rPr>
              <a:t>NOT</a:t>
            </a:r>
            <a:r>
              <a:rPr lang="en-US" sz="1050" dirty="0">
                <a:solidFill>
                  <a:srgbClr val="FF0000"/>
                </a:solidFill>
                <a:effectLst/>
                <a:latin typeface="+mj-lt"/>
                <a:ea typeface="Calibri" panose="020F0502020204030204" pitchFamily="34" charset="0"/>
                <a:cs typeface="Calibri" panose="020F0502020204030204" pitchFamily="34" charset="0"/>
              </a:rPr>
              <a:t> an authenticated electronic signature !!!!!</a:t>
            </a:r>
          </a:p>
          <a:p>
            <a:pPr>
              <a:spcBef>
                <a:spcPts val="0"/>
              </a:spcBef>
              <a:spcAft>
                <a:spcPts val="0"/>
              </a:spcAft>
            </a:pPr>
            <a:endParaRPr lang="en-US" sz="1050" dirty="0">
              <a:solidFill>
                <a:srgbClr val="FF0000"/>
              </a:solidFill>
              <a:effectLst/>
              <a:latin typeface="+mj-lt"/>
              <a:ea typeface="Calibri" panose="020F0502020204030204" pitchFamily="34" charset="0"/>
              <a:cs typeface="Calibri" panose="020F0502020204030204" pitchFamily="34" charset="0"/>
            </a:endParaRPr>
          </a:p>
          <a:p>
            <a:pPr marL="0" marR="0">
              <a:spcBef>
                <a:spcPts val="0"/>
              </a:spcBef>
              <a:spcAft>
                <a:spcPts val="0"/>
              </a:spcAft>
            </a:pPr>
            <a:endParaRPr lang="en-US" sz="105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endParaRPr>
          </a:p>
          <a:p>
            <a:pPr marL="0" marR="0">
              <a:spcBef>
                <a:spcPts val="0"/>
              </a:spcBef>
              <a:spcAft>
                <a:spcPts val="0"/>
              </a:spcAft>
            </a:pPr>
            <a:endParaRPr lang="en-US" sz="105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r>
              <a:rPr lang="en-US" sz="1050" dirty="0">
                <a:solidFill>
                  <a:srgbClr val="FF0000"/>
                </a:solidFill>
                <a:effectLst/>
                <a:latin typeface="+mj-lt"/>
                <a:ea typeface="Calibri" panose="020F0502020204030204" pitchFamily="34" charset="0"/>
                <a:cs typeface="Calibri" panose="020F0502020204030204" pitchFamily="34" charset="0"/>
              </a:rPr>
              <a:t>This </a:t>
            </a:r>
            <a:r>
              <a:rPr lang="en-US" sz="1050" b="1" u="sng" dirty="0">
                <a:solidFill>
                  <a:srgbClr val="FF0000"/>
                </a:solidFill>
                <a:effectLst/>
                <a:latin typeface="+mj-lt"/>
                <a:ea typeface="Calibri" panose="020F0502020204030204" pitchFamily="34" charset="0"/>
                <a:cs typeface="Calibri" panose="020F0502020204030204" pitchFamily="34" charset="0"/>
              </a:rPr>
              <a:t>IS</a:t>
            </a:r>
            <a:r>
              <a:rPr lang="en-US" sz="1050" dirty="0">
                <a:solidFill>
                  <a:srgbClr val="FF0000"/>
                </a:solidFill>
                <a:effectLst/>
                <a:latin typeface="+mj-lt"/>
                <a:ea typeface="Calibri" panose="020F0502020204030204" pitchFamily="34" charset="0"/>
                <a:cs typeface="Calibri" panose="020F0502020204030204" pitchFamily="34" charset="0"/>
              </a:rPr>
              <a:t> an authenticated electronic signature !!!!! </a:t>
            </a:r>
            <a:r>
              <a:rPr lang="en-US" sz="1050" b="1" dirty="0">
                <a:effectLst/>
                <a:latin typeface="+mj-lt"/>
                <a:ea typeface="Calibri" panose="020F0502020204030204" pitchFamily="34" charset="0"/>
                <a:cs typeface="Calibri" panose="020F0502020204030204" pitchFamily="34" charset="0"/>
              </a:rPr>
              <a:t>- </a:t>
            </a:r>
            <a:endParaRPr lang="en-US" sz="1050" b="1"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r>
              <a:rPr lang="en-US" dirty="0">
                <a:solidFill>
                  <a:schemeClr val="accent4">
                    <a:lumMod val="50000"/>
                  </a:schemeClr>
                </a:solidFill>
                <a:hlinkClick r:id="rId3">
                  <a:extLst>
                    <a:ext uri="{A12FA001-AC4F-418D-AE19-62706E023703}">
                      <ahyp:hlinkClr xmlns:ahyp="http://schemas.microsoft.com/office/drawing/2018/hyperlinkcolor" val="tx"/>
                    </a:ext>
                  </a:extLst>
                </a:hlinkClick>
              </a:rPr>
              <a:t>Substitute W-9</a:t>
            </a:r>
            <a:endParaRPr lang="en-US" dirty="0">
              <a:solidFill>
                <a:schemeClr val="accent4">
                  <a:lumMod val="50000"/>
                </a:schemeClr>
              </a:solidFill>
            </a:endParaRPr>
          </a:p>
        </p:txBody>
      </p:sp>
      <p:pic>
        <p:nvPicPr>
          <p:cNvPr id="8" name="Picture 1" title="Electronic Signature Example">
            <a:extLst>
              <a:ext uri="{FF2B5EF4-FFF2-40B4-BE49-F238E27FC236}">
                <a16:creationId xmlns:a16="http://schemas.microsoft.com/office/drawing/2014/main" id="{160C08DD-8B6E-96B5-F8EF-018309AE2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464" y="5329175"/>
            <a:ext cx="2011680" cy="69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7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title="Spreadsheet Image">
            <a:extLst>
              <a:ext uri="{FF2B5EF4-FFF2-40B4-BE49-F238E27FC236}">
                <a16:creationId xmlns:a16="http://schemas.microsoft.com/office/drawing/2014/main" id="{8EB6FDC2-00BB-45A0-8EC5-2759E4EFB61C}"/>
              </a:ext>
            </a:extLst>
          </p:cNvPr>
          <p:cNvGraphicFramePr>
            <a:graphicFrameLocks noChangeAspect="1"/>
          </p:cNvGraphicFramePr>
          <p:nvPr>
            <p:extLst>
              <p:ext uri="{D42A27DB-BD31-4B8C-83A1-F6EECF244321}">
                <p14:modId xmlns:p14="http://schemas.microsoft.com/office/powerpoint/2010/main" val="3607443487"/>
              </p:ext>
            </p:extLst>
          </p:nvPr>
        </p:nvGraphicFramePr>
        <p:xfrm>
          <a:off x="110834" y="221673"/>
          <a:ext cx="7592293" cy="3322637"/>
        </p:xfrm>
        <a:graphic>
          <a:graphicData uri="http://schemas.openxmlformats.org/presentationml/2006/ole">
            <mc:AlternateContent xmlns:mc="http://schemas.openxmlformats.org/markup-compatibility/2006">
              <mc:Choice xmlns:v="urn:schemas-microsoft-com:vml" Requires="v">
                <p:oleObj name="Worksheet" r:id="rId2" imgW="14630352" imgH="5981829" progId="Excel.Sheet.12">
                  <p:embed/>
                </p:oleObj>
              </mc:Choice>
              <mc:Fallback>
                <p:oleObj name="Worksheet" r:id="rId2" imgW="14630352" imgH="5981829" progId="Excel.Sheet.12">
                  <p:embed/>
                  <p:pic>
                    <p:nvPicPr>
                      <p:cNvPr id="2" name="Object 1">
                        <a:extLst>
                          <a:ext uri="{FF2B5EF4-FFF2-40B4-BE49-F238E27FC236}">
                            <a16:creationId xmlns:a16="http://schemas.microsoft.com/office/drawing/2014/main" id="{8EB6FDC2-00BB-45A0-8EC5-2759E4EFB61C}"/>
                          </a:ext>
                        </a:extLst>
                      </p:cNvPr>
                      <p:cNvPicPr/>
                      <p:nvPr/>
                    </p:nvPicPr>
                    <p:blipFill>
                      <a:blip r:embed="rId3"/>
                      <a:stretch>
                        <a:fillRect/>
                      </a:stretch>
                    </p:blipFill>
                    <p:spPr>
                      <a:xfrm>
                        <a:off x="110834" y="221673"/>
                        <a:ext cx="7592293" cy="3322637"/>
                      </a:xfrm>
                      <a:prstGeom prst="rect">
                        <a:avLst/>
                      </a:prstGeom>
                    </p:spPr>
                  </p:pic>
                </p:oleObj>
              </mc:Fallback>
            </mc:AlternateContent>
          </a:graphicData>
        </a:graphic>
      </p:graphicFrame>
      <p:graphicFrame>
        <p:nvGraphicFramePr>
          <p:cNvPr id="6" name="Object 5" title="Spreadsheet Image">
            <a:extLst>
              <a:ext uri="{FF2B5EF4-FFF2-40B4-BE49-F238E27FC236}">
                <a16:creationId xmlns:a16="http://schemas.microsoft.com/office/drawing/2014/main" id="{113DB866-0E0A-419D-89EB-3B4498A4DC1B}"/>
              </a:ext>
            </a:extLst>
          </p:cNvPr>
          <p:cNvGraphicFramePr>
            <a:graphicFrameLocks noChangeAspect="1"/>
          </p:cNvGraphicFramePr>
          <p:nvPr>
            <p:extLst>
              <p:ext uri="{D42A27DB-BD31-4B8C-83A1-F6EECF244321}">
                <p14:modId xmlns:p14="http://schemas.microsoft.com/office/powerpoint/2010/main" val="1802391657"/>
              </p:ext>
            </p:extLst>
          </p:nvPr>
        </p:nvGraphicFramePr>
        <p:xfrm>
          <a:off x="110834" y="3655051"/>
          <a:ext cx="7592293" cy="2060575"/>
        </p:xfrm>
        <a:graphic>
          <a:graphicData uri="http://schemas.openxmlformats.org/presentationml/2006/ole">
            <mc:AlternateContent xmlns:mc="http://schemas.openxmlformats.org/markup-compatibility/2006">
              <mc:Choice xmlns:v="urn:schemas-microsoft-com:vml" Requires="v">
                <p:oleObj name="Worksheet" r:id="rId4" imgW="11982595" imgH="1981329" progId="Excel.Sheet.12">
                  <p:embed/>
                </p:oleObj>
              </mc:Choice>
              <mc:Fallback>
                <p:oleObj name="Worksheet" r:id="rId4" imgW="11982595" imgH="1981329" progId="Excel.Sheet.12">
                  <p:embed/>
                  <p:pic>
                    <p:nvPicPr>
                      <p:cNvPr id="8" name="Object 7">
                        <a:extLst>
                          <a:ext uri="{FF2B5EF4-FFF2-40B4-BE49-F238E27FC236}">
                            <a16:creationId xmlns:a16="http://schemas.microsoft.com/office/drawing/2014/main" id="{113DB866-0E0A-419D-89EB-3B4498A4DC1B}"/>
                          </a:ext>
                        </a:extLst>
                      </p:cNvPr>
                      <p:cNvPicPr/>
                      <p:nvPr/>
                    </p:nvPicPr>
                    <p:blipFill>
                      <a:blip r:embed="rId5"/>
                      <a:stretch>
                        <a:fillRect/>
                      </a:stretch>
                    </p:blipFill>
                    <p:spPr>
                      <a:xfrm>
                        <a:off x="110834" y="3655051"/>
                        <a:ext cx="7592293" cy="2060575"/>
                      </a:xfrm>
                      <a:prstGeom prst="rect">
                        <a:avLst/>
                      </a:prstGeom>
                    </p:spPr>
                  </p:pic>
                </p:oleObj>
              </mc:Fallback>
            </mc:AlternateContent>
          </a:graphicData>
        </a:graphic>
      </p:graphicFrame>
      <p:graphicFrame>
        <p:nvGraphicFramePr>
          <p:cNvPr id="7" name="Table 6" title="Example Table">
            <a:extLst>
              <a:ext uri="{FF2B5EF4-FFF2-40B4-BE49-F238E27FC236}">
                <a16:creationId xmlns:a16="http://schemas.microsoft.com/office/drawing/2014/main" id="{892F89AA-891E-4F5D-9CEF-50D6735D0C37}"/>
              </a:ext>
            </a:extLst>
          </p:cNvPr>
          <p:cNvGraphicFramePr>
            <a:graphicFrameLocks noGrp="1"/>
          </p:cNvGraphicFramePr>
          <p:nvPr>
            <p:extLst>
              <p:ext uri="{D42A27DB-BD31-4B8C-83A1-F6EECF244321}">
                <p14:modId xmlns:p14="http://schemas.microsoft.com/office/powerpoint/2010/main" val="3036346610"/>
              </p:ext>
            </p:extLst>
          </p:nvPr>
        </p:nvGraphicFramePr>
        <p:xfrm>
          <a:off x="7813961" y="2100464"/>
          <a:ext cx="3539839" cy="2530648"/>
        </p:xfrm>
        <a:graphic>
          <a:graphicData uri="http://schemas.openxmlformats.org/drawingml/2006/table">
            <a:tbl>
              <a:tblPr firstRow="1"/>
              <a:tblGrid>
                <a:gridCol w="1650430">
                  <a:extLst>
                    <a:ext uri="{9D8B030D-6E8A-4147-A177-3AD203B41FA5}">
                      <a16:colId xmlns:a16="http://schemas.microsoft.com/office/drawing/2014/main" val="817786287"/>
                    </a:ext>
                  </a:extLst>
                </a:gridCol>
                <a:gridCol w="1889409">
                  <a:extLst>
                    <a:ext uri="{9D8B030D-6E8A-4147-A177-3AD203B41FA5}">
                      <a16:colId xmlns:a16="http://schemas.microsoft.com/office/drawing/2014/main" val="1489840313"/>
                    </a:ext>
                  </a:extLst>
                </a:gridCol>
              </a:tblGrid>
              <a:tr h="200284">
                <a:tc>
                  <a:txBody>
                    <a:bodyPr/>
                    <a:lstStyle/>
                    <a:p>
                      <a:pPr algn="ctr" fontAlgn="ctr"/>
                      <a:endParaRPr lang="en-US" sz="1100" b="1" i="1"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1100" b="1" i="1" u="none" strike="noStrike" dirty="0">
                        <a:solidFill>
                          <a:srgbClr val="FF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0164114"/>
                  </a:ext>
                </a:extLst>
              </a:tr>
              <a:tr h="200284">
                <a:tc>
                  <a:txBody>
                    <a:bodyPr/>
                    <a:lstStyle/>
                    <a:p>
                      <a:pPr algn="ctr" fontAlgn="ctr"/>
                      <a:r>
                        <a:rPr lang="en-US" sz="1100" b="1" i="1" u="none" strike="noStrike" dirty="0">
                          <a:solidFill>
                            <a:schemeClr val="bg1"/>
                          </a:solidFill>
                          <a:effectLst/>
                          <a:latin typeface="Calibri" panose="020F0502020204030204" pitchFamily="34" charset="0"/>
                        </a:rPr>
                        <a:t>EXAMPLE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183519751"/>
                  </a:ext>
                </a:extLst>
              </a:tr>
              <a:tr h="314398">
                <a:tc>
                  <a:txBody>
                    <a:bodyPr/>
                    <a:lstStyle/>
                    <a:p>
                      <a:pPr algn="r" fontAlgn="ctr"/>
                      <a:r>
                        <a:rPr lang="en-US" sz="1100" b="1" i="1" u="none" strike="noStrike" dirty="0">
                          <a:solidFill>
                            <a:srgbClr val="FF0000"/>
                          </a:solidFill>
                          <a:effectLst/>
                          <a:latin typeface="Calibri" panose="020F0502020204030204" pitchFamily="34" charset="0"/>
                        </a:rPr>
                        <a:t>Enter Company Code (PUR or ARI)</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PUR</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36012712"/>
                  </a:ext>
                </a:extLst>
              </a:tr>
              <a:tr h="314398">
                <a:tc>
                  <a:txBody>
                    <a:bodyPr/>
                    <a:lstStyle/>
                    <a:p>
                      <a:pPr algn="r" fontAlgn="ctr"/>
                      <a:r>
                        <a:rPr lang="en-US" sz="1100" b="1" i="1" u="none" strike="noStrike" dirty="0">
                          <a:solidFill>
                            <a:srgbClr val="FF0000"/>
                          </a:solidFill>
                          <a:effectLst/>
                          <a:latin typeface="Calibri" panose="020F0502020204030204" pitchFamily="34" charset="0"/>
                        </a:rPr>
                        <a:t>Reference Related Semester/Year</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SPRING 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01783127"/>
                  </a:ext>
                </a:extLst>
              </a:tr>
              <a:tr h="187715">
                <a:tc>
                  <a:txBody>
                    <a:bodyPr/>
                    <a:lstStyle/>
                    <a:p>
                      <a:pPr algn="r" fontAlgn="ctr"/>
                      <a:r>
                        <a:rPr lang="en-US" sz="1100" b="1" i="1" u="none" strike="noStrike">
                          <a:solidFill>
                            <a:srgbClr val="FF0000"/>
                          </a:solidFill>
                          <a:effectLst/>
                          <a:latin typeface="Calibri" panose="020F0502020204030204" pitchFamily="34" charset="0"/>
                        </a:rPr>
                        <a:t>Date of Form Submission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3/22/2022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88643332"/>
                  </a:ext>
                </a:extLst>
              </a:tr>
              <a:tr h="187715">
                <a:tc>
                  <a:txBody>
                    <a:bodyPr/>
                    <a:lstStyle/>
                    <a:p>
                      <a:pPr algn="r" fontAlgn="ctr"/>
                      <a:r>
                        <a:rPr lang="en-US" sz="1100" b="1" i="1" u="none" strike="noStrike">
                          <a:solidFill>
                            <a:srgbClr val="FF0000"/>
                          </a:solidFill>
                          <a:effectLst/>
                          <a:latin typeface="Calibri" panose="020F0502020204030204" pitchFamily="34" charset="0"/>
                        </a:rPr>
                        <a:t>Brief Description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Vet Hospital Customer refund</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88374305"/>
                  </a:ext>
                </a:extLst>
              </a:tr>
              <a:tr h="314398">
                <a:tc>
                  <a:txBody>
                    <a:bodyPr/>
                    <a:lstStyle/>
                    <a:p>
                      <a:pPr algn="r" fontAlgn="ctr"/>
                      <a:r>
                        <a:rPr lang="en-US" sz="1100" b="1" i="1" u="none" strike="noStrike">
                          <a:solidFill>
                            <a:srgbClr val="FF0000"/>
                          </a:solidFill>
                          <a:effectLst/>
                          <a:latin typeface="Calibri" panose="020F0502020204030204" pitchFamily="34" charset="0"/>
                        </a:rPr>
                        <a:t>Vendor Type (from list to the left)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3</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19020544"/>
                  </a:ext>
                </a:extLst>
              </a:tr>
              <a:tr h="314398">
                <a:tc>
                  <a:txBody>
                    <a:bodyPr/>
                    <a:lstStyle/>
                    <a:p>
                      <a:pPr algn="r" fontAlgn="ctr"/>
                      <a:r>
                        <a:rPr lang="en-US" sz="1100" b="1" i="1" u="none" strike="noStrike">
                          <a:solidFill>
                            <a:srgbClr val="FF0000"/>
                          </a:solidFill>
                          <a:effectLst/>
                          <a:latin typeface="Calibri" panose="020F0502020204030204" pitchFamily="34" charset="0"/>
                        </a:rPr>
                        <a:t>Request Type  (from list below)</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dirty="0">
                          <a:solidFill>
                            <a:srgbClr val="9C0000"/>
                          </a:solidFill>
                          <a:effectLst/>
                          <a:latin typeface="Calibri" panose="020F0502020204030204" pitchFamily="34" charset="0"/>
                        </a:rPr>
                        <a:t>1</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7296256"/>
                  </a:ext>
                </a:extLst>
              </a:tr>
              <a:tr h="187715">
                <a:tc>
                  <a:txBody>
                    <a:bodyPr/>
                    <a:lstStyle/>
                    <a:p>
                      <a:pPr algn="r" fontAlgn="ctr"/>
                      <a:r>
                        <a:rPr lang="en-US" sz="1100" b="1" i="1" u="none" strike="noStrike">
                          <a:solidFill>
                            <a:srgbClr val="FF0000"/>
                          </a:solidFill>
                          <a:effectLst/>
                          <a:latin typeface="Calibri" panose="020F0502020204030204" pitchFamily="34" charset="0"/>
                        </a:rPr>
                        <a:t>Held Check(s)?  Yes or No</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Yes</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24267392"/>
                  </a:ext>
                </a:extLst>
              </a:tr>
              <a:tr h="187715">
                <a:tc>
                  <a:txBody>
                    <a:bodyPr/>
                    <a:lstStyle/>
                    <a:p>
                      <a:pPr algn="r" fontAlgn="ctr"/>
                      <a:r>
                        <a:rPr lang="en-US" sz="1100" b="1" i="1" u="none" strike="noStrike" dirty="0">
                          <a:solidFill>
                            <a:srgbClr val="FF0000"/>
                          </a:solidFill>
                          <a:effectLst/>
                          <a:latin typeface="Calibri" panose="020F0502020204030204" pitchFamily="34" charset="0"/>
                        </a:rPr>
                        <a:t>Held Check(s) Contact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Terry Staff 494-4444</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13225548"/>
                  </a:ext>
                </a:extLst>
              </a:tr>
            </a:tbl>
          </a:graphicData>
        </a:graphic>
      </p:graphicFrame>
      <p:sp>
        <p:nvSpPr>
          <p:cNvPr id="8" name="Rectangle 7"/>
          <p:cNvSpPr/>
          <p:nvPr/>
        </p:nvSpPr>
        <p:spPr>
          <a:xfrm>
            <a:off x="61784" y="5826367"/>
            <a:ext cx="11318789" cy="461665"/>
          </a:xfrm>
          <a:prstGeom prst="rect">
            <a:avLst/>
          </a:prstGeom>
        </p:spPr>
        <p:txBody>
          <a:bodyPr wrap="square">
            <a:spAutoFit/>
          </a:bodyPr>
          <a:lstStyle/>
          <a:p>
            <a:r>
              <a:rPr lang="en-US" sz="1200" dirty="0"/>
              <a:t>The One-Time Vendor Spreadsheet is requested by AP and is sent to the department to complete and return in the original Excel format. The responsibility falls within the department for obtaining and storing the necessary backup documentation. * For Direct Deposit, we need a </a:t>
            </a:r>
            <a:r>
              <a:rPr lang="en-US" sz="1200" b="1" dirty="0"/>
              <a:t>Substitute W-9 ONLY.</a:t>
            </a:r>
            <a:r>
              <a:rPr lang="en-US" sz="1200" dirty="0"/>
              <a:t> </a:t>
            </a:r>
          </a:p>
        </p:txBody>
      </p:sp>
      <p:sp>
        <p:nvSpPr>
          <p:cNvPr id="2" name="Title 1"/>
          <p:cNvSpPr>
            <a:spLocks noGrp="1"/>
          </p:cNvSpPr>
          <p:nvPr>
            <p:ph type="title"/>
          </p:nvPr>
        </p:nvSpPr>
        <p:spPr>
          <a:xfrm>
            <a:off x="7813961" y="1757573"/>
            <a:ext cx="1497187" cy="250836"/>
          </a:xfrm>
        </p:spPr>
        <p:txBody>
          <a:bodyPr/>
          <a:lstStyle/>
          <a:p>
            <a:r>
              <a:rPr lang="en-US" sz="1800" dirty="0"/>
              <a:t>Example</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34</a:t>
            </a:fld>
            <a:endParaRPr lang="en-US" sz="1200" dirty="0">
              <a:solidFill>
                <a:schemeClr val="tx1"/>
              </a:solidFill>
            </a:endParaRPr>
          </a:p>
        </p:txBody>
      </p:sp>
    </p:spTree>
    <p:extLst>
      <p:ext uri="{BB962C8B-B14F-4D97-AF65-F5344CB8AC3E}">
        <p14:creationId xmlns:p14="http://schemas.microsoft.com/office/powerpoint/2010/main" val="29858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E696-3CD6-ACF7-8F8C-AAAA5FB60DEC}"/>
              </a:ext>
            </a:extLst>
          </p:cNvPr>
          <p:cNvSpPr>
            <a:spLocks noGrp="1"/>
          </p:cNvSpPr>
          <p:nvPr>
            <p:ph type="title"/>
          </p:nvPr>
        </p:nvSpPr>
        <p:spPr>
          <a:xfrm>
            <a:off x="838200" y="365125"/>
            <a:ext cx="10515600" cy="415711"/>
          </a:xfrm>
        </p:spPr>
        <p:txBody>
          <a:bodyPr/>
          <a:lstStyle/>
          <a:p>
            <a:r>
              <a:rPr lang="en-US" sz="2800" dirty="0"/>
              <a:t>Request Types</a:t>
            </a:r>
          </a:p>
        </p:txBody>
      </p:sp>
      <p:pic>
        <p:nvPicPr>
          <p:cNvPr id="5" name="Content Placeholder 4" descr="Request Type Questions 1 to 3 ScreenShot ">
            <a:extLst>
              <a:ext uri="{FF2B5EF4-FFF2-40B4-BE49-F238E27FC236}">
                <a16:creationId xmlns:a16="http://schemas.microsoft.com/office/drawing/2014/main" id="{6FF021F8-3793-FE0E-89F9-03ADB131BF0C}"/>
              </a:ext>
            </a:extLst>
          </p:cNvPr>
          <p:cNvPicPr>
            <a:picLocks noGrp="1" noChangeAspect="1"/>
          </p:cNvPicPr>
          <p:nvPr>
            <p:ph sz="half" idx="1"/>
          </p:nvPr>
        </p:nvPicPr>
        <p:blipFill>
          <a:blip r:embed="rId2"/>
          <a:stretch>
            <a:fillRect/>
          </a:stretch>
        </p:blipFill>
        <p:spPr>
          <a:xfrm>
            <a:off x="88185" y="780836"/>
            <a:ext cx="5675789" cy="2414427"/>
          </a:xfrm>
          <a:prstGeom prst="rect">
            <a:avLst/>
          </a:prstGeom>
        </p:spPr>
      </p:pic>
      <p:pic>
        <p:nvPicPr>
          <p:cNvPr id="6" name="Picture 5" descr="Request Type Questions 4 to 6 Screenshot ">
            <a:extLst>
              <a:ext uri="{FF2B5EF4-FFF2-40B4-BE49-F238E27FC236}">
                <a16:creationId xmlns:a16="http://schemas.microsoft.com/office/drawing/2014/main" id="{D34BC57F-BE5A-B800-0DDE-AD2D180E700A}"/>
              </a:ext>
            </a:extLst>
          </p:cNvPr>
          <p:cNvPicPr>
            <a:picLocks noChangeAspect="1"/>
          </p:cNvPicPr>
          <p:nvPr/>
        </p:nvPicPr>
        <p:blipFill>
          <a:blip r:embed="rId3"/>
          <a:stretch>
            <a:fillRect/>
          </a:stretch>
        </p:blipFill>
        <p:spPr>
          <a:xfrm>
            <a:off x="88185" y="3240157"/>
            <a:ext cx="5675789" cy="3617843"/>
          </a:xfrm>
          <a:prstGeom prst="rect">
            <a:avLst/>
          </a:prstGeom>
        </p:spPr>
      </p:pic>
      <p:pic>
        <p:nvPicPr>
          <p:cNvPr id="7" name="Content Placeholder 6" descr="Request Type Questions 7 to 9 Screenshot ">
            <a:extLst>
              <a:ext uri="{FF2B5EF4-FFF2-40B4-BE49-F238E27FC236}">
                <a16:creationId xmlns:a16="http://schemas.microsoft.com/office/drawing/2014/main" id="{AFD322E2-3DF1-D9A4-AC25-4B6C939FECF9}"/>
              </a:ext>
            </a:extLst>
          </p:cNvPr>
          <p:cNvPicPr>
            <a:picLocks noGrp="1" noChangeAspect="1"/>
          </p:cNvPicPr>
          <p:nvPr>
            <p:ph sz="half" idx="2"/>
          </p:nvPr>
        </p:nvPicPr>
        <p:blipFill>
          <a:blip r:embed="rId4"/>
          <a:stretch>
            <a:fillRect/>
          </a:stretch>
        </p:blipFill>
        <p:spPr>
          <a:xfrm>
            <a:off x="5876818" y="1701606"/>
            <a:ext cx="5198724" cy="4555355"/>
          </a:xfrm>
          <a:prstGeom prst="rect">
            <a:avLst/>
          </a:prstGeom>
        </p:spPr>
      </p:pic>
    </p:spTree>
    <p:extLst>
      <p:ext uri="{BB962C8B-B14F-4D97-AF65-F5344CB8AC3E}">
        <p14:creationId xmlns:p14="http://schemas.microsoft.com/office/powerpoint/2010/main" val="300964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5222"/>
            <a:ext cx="10515600" cy="994118"/>
          </a:xfrm>
        </p:spPr>
        <p:txBody>
          <a:bodyPr/>
          <a:lstStyle/>
          <a:p>
            <a:r>
              <a:rPr lang="en-US" sz="2800" dirty="0"/>
              <a:t>Section Four – “Other ” Payments </a:t>
            </a:r>
          </a:p>
        </p:txBody>
      </p:sp>
      <p:sp>
        <p:nvSpPr>
          <p:cNvPr id="3" name="Content Placeholder 2"/>
          <p:cNvSpPr>
            <a:spLocks noGrp="1"/>
          </p:cNvSpPr>
          <p:nvPr>
            <p:ph idx="1"/>
          </p:nvPr>
        </p:nvSpPr>
        <p:spPr>
          <a:xfrm>
            <a:off x="838200" y="3432004"/>
            <a:ext cx="10515600" cy="1955543"/>
          </a:xfrm>
        </p:spPr>
        <p:txBody>
          <a:bodyPr/>
          <a:lstStyle/>
          <a:p>
            <a:r>
              <a:rPr lang="en-US" sz="1600" b="1" dirty="0">
                <a:ln w="0"/>
                <a:latin typeface="+mj-lt"/>
              </a:rPr>
              <a:t>Non-Resident Alien Payments</a:t>
            </a:r>
          </a:p>
          <a:p>
            <a:r>
              <a:rPr lang="en-US" sz="1600" b="1" dirty="0">
                <a:ln w="0"/>
                <a:latin typeface="+mj-lt"/>
              </a:rPr>
              <a:t>“Other ” Payments Training </a:t>
            </a:r>
          </a:p>
          <a:p>
            <a:r>
              <a:rPr lang="en-US" sz="1600" b="1" dirty="0">
                <a:ln w="0"/>
                <a:latin typeface="+mj-lt"/>
              </a:rPr>
              <a:t>Prizes and Awards </a:t>
            </a:r>
          </a:p>
          <a:p>
            <a:r>
              <a:rPr lang="en-US" sz="1600" b="1" dirty="0">
                <a:ln w="0"/>
                <a:latin typeface="+mj-lt"/>
              </a:rPr>
              <a:t>Non-Employee / Employee Reimbursements </a:t>
            </a:r>
          </a:p>
          <a:p>
            <a:r>
              <a:rPr lang="en-US" sz="1600" b="1" dirty="0">
                <a:ln w="0"/>
                <a:latin typeface="+mj-lt"/>
              </a:rPr>
              <a:t>Cash Advances </a:t>
            </a:r>
          </a:p>
          <a:p>
            <a:pPr marL="0" indent="0">
              <a:buNone/>
            </a:pPr>
            <a:endParaRPr lang="en-US" sz="1800" dirty="0">
              <a:ln w="0"/>
              <a:effectLst>
                <a:outerShdw blurRad="38100" dist="19050" dir="2700000" algn="tl" rotWithShape="0">
                  <a:schemeClr val="dk1">
                    <a:alpha val="40000"/>
                  </a:schemeClr>
                </a:outerShdw>
              </a:effectLst>
              <a:latin typeface="+mj-lt"/>
            </a:endParaRP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36</a:t>
            </a:fld>
            <a:endParaRPr lang="en-US" sz="1200" dirty="0">
              <a:solidFill>
                <a:schemeClr val="tx1"/>
              </a:solidFill>
            </a:endParaRPr>
          </a:p>
        </p:txBody>
      </p:sp>
    </p:spTree>
    <p:extLst>
      <p:ext uri="{BB962C8B-B14F-4D97-AF65-F5344CB8AC3E}">
        <p14:creationId xmlns:p14="http://schemas.microsoft.com/office/powerpoint/2010/main" val="238175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897"/>
            <a:ext cx="10515600" cy="746983"/>
          </a:xfrm>
        </p:spPr>
        <p:txBody>
          <a:bodyPr/>
          <a:lstStyle/>
          <a:p>
            <a:pPr algn="ctr"/>
            <a:r>
              <a:rPr lang="en-US" sz="2600" dirty="0">
                <a:ea typeface="Calibri" panose="020F0502020204030204" pitchFamily="34" charset="0"/>
                <a:cs typeface="Times New Roman" panose="02020603050405020304" pitchFamily="18" charset="0"/>
              </a:rPr>
              <a:t>Non-Resident Alien Payments</a:t>
            </a:r>
            <a:endParaRPr lang="en-US" sz="2600" dirty="0"/>
          </a:p>
        </p:txBody>
      </p:sp>
      <p:sp>
        <p:nvSpPr>
          <p:cNvPr id="3" name="Content Placeholder 2"/>
          <p:cNvSpPr>
            <a:spLocks noGrp="1"/>
          </p:cNvSpPr>
          <p:nvPr>
            <p:ph idx="1"/>
          </p:nvPr>
        </p:nvSpPr>
        <p:spPr>
          <a:xfrm>
            <a:off x="838200" y="1825624"/>
            <a:ext cx="10515600" cy="4509187"/>
          </a:xfrm>
        </p:spPr>
        <p:txBody>
          <a:bodyPr/>
          <a:lstStyle/>
          <a:p>
            <a:pPr>
              <a:lnSpc>
                <a:spcPct val="107000"/>
              </a:lnSpc>
              <a:spcBef>
                <a:spcPts val="1200"/>
              </a:spcBef>
              <a:spcAft>
                <a:spcPts val="0"/>
              </a:spcAft>
            </a:pPr>
            <a:r>
              <a:rPr lang="en-US" sz="2000" dirty="0">
                <a:solidFill>
                  <a:srgbClr val="000000"/>
                </a:solidFill>
                <a:latin typeface="+mj-lt"/>
                <a:ea typeface="Calibri" panose="020F0502020204030204" pitchFamily="34" charset="0"/>
                <a:cs typeface="Calibri Light" panose="020F0302020204030204" pitchFamily="34" charset="0"/>
              </a:rPr>
              <a:t>Non-residents must complete a Glacier packet for payment to be received.  For a non-resident to access the Glacier software, a link is sent, via email, by a Glacier administrator.</a:t>
            </a:r>
          </a:p>
          <a:p>
            <a:pPr>
              <a:lnSpc>
                <a:spcPct val="107000"/>
              </a:lnSpc>
              <a:spcBef>
                <a:spcPts val="1200"/>
              </a:spcBef>
              <a:spcAft>
                <a:spcPts val="0"/>
              </a:spcAft>
            </a:pPr>
            <a:r>
              <a:rPr lang="en-US" sz="2000" b="1" dirty="0">
                <a:solidFill>
                  <a:srgbClr val="000000"/>
                </a:solidFill>
                <a:latin typeface="+mj-lt"/>
                <a:ea typeface="Calibri" panose="020F0502020204030204" pitchFamily="34" charset="0"/>
                <a:cs typeface="Calibri Light" panose="020F0302020204030204" pitchFamily="34" charset="0"/>
              </a:rPr>
              <a:t>Each payment request must have a </a:t>
            </a:r>
            <a:r>
              <a:rPr lang="en-US" sz="2000" b="1" u="sng" dirty="0">
                <a:solidFill>
                  <a:srgbClr val="000000"/>
                </a:solidFill>
                <a:latin typeface="+mj-lt"/>
                <a:ea typeface="Calibri" panose="020F0502020204030204" pitchFamily="34" charset="0"/>
                <a:cs typeface="Calibri Light" panose="020F0302020204030204" pitchFamily="34" charset="0"/>
              </a:rPr>
              <a:t>Tax Summary Report </a:t>
            </a:r>
            <a:r>
              <a:rPr lang="en-US" sz="2000" b="1" dirty="0">
                <a:solidFill>
                  <a:srgbClr val="000000"/>
                </a:solidFill>
                <a:latin typeface="+mj-lt"/>
                <a:ea typeface="Calibri" panose="020F0502020204030204" pitchFamily="34" charset="0"/>
                <a:cs typeface="Calibri Light" panose="020F0302020204030204" pitchFamily="34" charset="0"/>
              </a:rPr>
              <a:t>attached and all the pertinent documents as listed on the Summary in the lower section. </a:t>
            </a:r>
            <a:r>
              <a:rPr lang="en-US" sz="1400" dirty="0">
                <a:solidFill>
                  <a:srgbClr val="000000"/>
                </a:solidFill>
                <a:latin typeface="+mj-lt"/>
                <a:ea typeface="Calibri" panose="020F0502020204030204" pitchFamily="34" charset="0"/>
                <a:cs typeface="Calibri Light" panose="020F0302020204030204" pitchFamily="34" charset="0"/>
              </a:rPr>
              <a:t>(See slide 38)</a:t>
            </a:r>
            <a:r>
              <a:rPr lang="en-US" sz="1400" dirty="0">
                <a:solidFill>
                  <a:schemeClr val="bg1"/>
                </a:solidFill>
                <a:latin typeface="+mj-lt"/>
                <a:ea typeface="Calibri" panose="020F0502020204030204" pitchFamily="34" charset="0"/>
                <a:cs typeface="Calibri Light" panose="020F0302020204030204" pitchFamily="34" charset="0"/>
              </a:rPr>
              <a:t>(((</a:t>
            </a:r>
            <a:r>
              <a:rPr lang="en-US" sz="2000" dirty="0">
                <a:solidFill>
                  <a:schemeClr val="bg1"/>
                </a:solidFill>
                <a:latin typeface="+mj-lt"/>
                <a:ea typeface="Calibri" panose="020F0502020204030204" pitchFamily="34" charset="0"/>
                <a:cs typeface="Calibri Light" panose="020F0302020204030204" pitchFamily="34" charset="0"/>
              </a:rPr>
              <a:t>see </a:t>
            </a:r>
          </a:p>
          <a:p>
            <a:r>
              <a:rPr lang="en-US" sz="2000" dirty="0">
                <a:solidFill>
                  <a:srgbClr val="000000"/>
                </a:solidFill>
                <a:latin typeface="+mj-lt"/>
              </a:rPr>
              <a:t>All international employees must have a Glacier account and must receive an access email link from a payroll or employment center staff person to create an account. </a:t>
            </a:r>
          </a:p>
          <a:p>
            <a:r>
              <a:rPr lang="en-US" sz="2000" dirty="0">
                <a:solidFill>
                  <a:srgbClr val="000000"/>
                </a:solidFill>
                <a:latin typeface="+mj-lt"/>
              </a:rPr>
              <a:t>Please contact </a:t>
            </a:r>
            <a:r>
              <a:rPr lang="en-US" sz="2000" b="1" dirty="0">
                <a:solidFill>
                  <a:srgbClr val="000000"/>
                </a:solidFill>
                <a:latin typeface="+mj-lt"/>
              </a:rPr>
              <a:t>Jane Coleman</a:t>
            </a:r>
            <a:r>
              <a:rPr lang="en-US" sz="2000" dirty="0">
                <a:solidFill>
                  <a:srgbClr val="000000"/>
                </a:solidFill>
                <a:latin typeface="+mj-lt"/>
              </a:rPr>
              <a:t>, colema33@purdue.edu</a:t>
            </a:r>
            <a:r>
              <a:rPr lang="en-US" sz="2000" b="1" dirty="0">
                <a:solidFill>
                  <a:srgbClr val="000000"/>
                </a:solidFill>
                <a:latin typeface="+mj-lt"/>
              </a:rPr>
              <a:t> with any Glacier related questions.</a:t>
            </a:r>
          </a:p>
          <a:p>
            <a:r>
              <a:rPr lang="en-US" sz="2000" dirty="0">
                <a:solidFill>
                  <a:schemeClr val="accent4">
                    <a:lumMod val="50000"/>
                  </a:schemeClr>
                </a:solidFill>
                <a:latin typeface="+mj-lt"/>
                <a:hlinkClick r:id="rId2">
                  <a:extLst>
                    <a:ext uri="{A12FA001-AC4F-418D-AE19-62706E023703}">
                      <ahyp:hlinkClr xmlns:ahyp="http://schemas.microsoft.com/office/drawing/2018/hyperlinkcolor" val="tx"/>
                    </a:ext>
                  </a:extLst>
                </a:hlinkClick>
              </a:rPr>
              <a:t>Glacier Software Link</a:t>
            </a:r>
          </a:p>
          <a:p>
            <a:pPr>
              <a:lnSpc>
                <a:spcPct val="107000"/>
              </a:lnSpc>
              <a:spcBef>
                <a:spcPts val="1200"/>
              </a:spcBef>
              <a:spcAft>
                <a:spcPts val="0"/>
              </a:spcAft>
            </a:pPr>
            <a:r>
              <a:rPr lang="en-US" sz="2000" b="1" dirty="0">
                <a:latin typeface="+mj-lt"/>
                <a:ea typeface="Calibri" panose="020F0502020204030204" pitchFamily="34" charset="0"/>
                <a:cs typeface="Calibri Light" panose="020F0302020204030204" pitchFamily="34" charset="0"/>
              </a:rPr>
              <a:t>PLEASE NOTE: </a:t>
            </a:r>
            <a:r>
              <a:rPr lang="en-US" sz="2000" dirty="0">
                <a:latin typeface="+mj-lt"/>
                <a:ea typeface="Calibri" panose="020F0502020204030204" pitchFamily="34" charset="0"/>
                <a:cs typeface="Calibri Light" panose="020F0302020204030204" pitchFamily="34" charset="0"/>
              </a:rPr>
              <a:t>For a Prospective Employee Non-Resident Alien which is considered a ONE-TIME VENDOR by Accounts Payable, a Glacier packet is not required. </a:t>
            </a:r>
          </a:p>
          <a:p>
            <a:pPr marL="0" indent="0">
              <a:buNone/>
            </a:pPr>
            <a:endParaRPr lang="en-US" sz="20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37</a:t>
            </a:fld>
            <a:endParaRPr lang="en-US" sz="1200" dirty="0">
              <a:solidFill>
                <a:schemeClr val="tx1"/>
              </a:solidFill>
            </a:endParaRPr>
          </a:p>
        </p:txBody>
      </p:sp>
    </p:spTree>
    <p:extLst>
      <p:ext uri="{BB962C8B-B14F-4D97-AF65-F5344CB8AC3E}">
        <p14:creationId xmlns:p14="http://schemas.microsoft.com/office/powerpoint/2010/main" val="1709840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CEB9-4246-B926-8F39-84068917F238}"/>
              </a:ext>
            </a:extLst>
          </p:cNvPr>
          <p:cNvSpPr>
            <a:spLocks noGrp="1"/>
          </p:cNvSpPr>
          <p:nvPr>
            <p:ph type="title"/>
          </p:nvPr>
        </p:nvSpPr>
        <p:spPr>
          <a:xfrm>
            <a:off x="5820311" y="1170039"/>
            <a:ext cx="3853858" cy="894735"/>
          </a:xfrm>
        </p:spPr>
        <p:txBody>
          <a:bodyPr/>
          <a:lstStyle/>
          <a:p>
            <a:pPr algn="ctr"/>
            <a:r>
              <a:rPr lang="en-US" sz="2800" dirty="0">
                <a:latin typeface="+mn-lt"/>
              </a:rPr>
              <a:t>              </a:t>
            </a:r>
            <a:r>
              <a:rPr lang="en-US" sz="2400" dirty="0"/>
              <a:t>Tax Summary Report</a:t>
            </a:r>
          </a:p>
        </p:txBody>
      </p:sp>
      <p:pic>
        <p:nvPicPr>
          <p:cNvPr id="10" name="Picture Placeholder 9" descr="Tax Summary Report in Glacier screenshot">
            <a:extLst>
              <a:ext uri="{FF2B5EF4-FFF2-40B4-BE49-F238E27FC236}">
                <a16:creationId xmlns:a16="http://schemas.microsoft.com/office/drawing/2014/main" id="{A6D92757-249B-47B2-FFBE-FDCDA36033AB}"/>
              </a:ext>
            </a:extLst>
          </p:cNvPr>
          <p:cNvPicPr>
            <a:picLocks noGrp="1" noChangeAspect="1"/>
          </p:cNvPicPr>
          <p:nvPr>
            <p:ph sz="half" idx="1"/>
          </p:nvPr>
        </p:nvPicPr>
        <p:blipFill>
          <a:blip r:embed="rId2"/>
          <a:stretch/>
        </p:blipFill>
        <p:spPr>
          <a:xfrm>
            <a:off x="294968" y="0"/>
            <a:ext cx="5525343" cy="6361471"/>
          </a:xfrm>
        </p:spPr>
      </p:pic>
      <p:sp>
        <p:nvSpPr>
          <p:cNvPr id="3" name="Text Placeholder 2">
            <a:extLst>
              <a:ext uri="{FF2B5EF4-FFF2-40B4-BE49-F238E27FC236}">
                <a16:creationId xmlns:a16="http://schemas.microsoft.com/office/drawing/2014/main" id="{EB52CF0C-D41C-053C-40A5-E99799A3D92B}"/>
              </a:ext>
            </a:extLst>
          </p:cNvPr>
          <p:cNvSpPr>
            <a:spLocks noGrp="1"/>
          </p:cNvSpPr>
          <p:nvPr>
            <p:ph sz="half" idx="2"/>
          </p:nvPr>
        </p:nvSpPr>
        <p:spPr>
          <a:xfrm>
            <a:off x="6567948" y="1868127"/>
            <a:ext cx="4031224" cy="2600285"/>
          </a:xfrm>
        </p:spPr>
        <p:txBody>
          <a:bodyPr/>
          <a:lstStyle/>
          <a:p>
            <a:pPr marL="0" indent="0">
              <a:buNone/>
            </a:pPr>
            <a:endParaRPr lang="en-US" sz="1800" dirty="0">
              <a:latin typeface="+mj-lt"/>
            </a:endParaRPr>
          </a:p>
          <a:p>
            <a:pPr marL="0" indent="0">
              <a:buNone/>
            </a:pPr>
            <a:endParaRPr lang="en-US" sz="1800" dirty="0">
              <a:latin typeface="+mj-lt"/>
            </a:endParaRPr>
          </a:p>
          <a:p>
            <a:pPr marL="0" indent="0">
              <a:buNone/>
            </a:pPr>
            <a:r>
              <a:rPr lang="en-US" sz="1800" dirty="0">
                <a:latin typeface="+mj-lt"/>
              </a:rPr>
              <a:t>This is an example of the Tax Summary Report; the highlighted areas are what will be required by the vendor to provide. Any questions need to be directed to your Glacier Administrator</a:t>
            </a:r>
            <a:r>
              <a:rPr lang="en-US" sz="1600" dirty="0">
                <a:latin typeface="+mj-lt"/>
              </a:rPr>
              <a:t>. </a:t>
            </a:r>
          </a:p>
          <a:p>
            <a:pPr marL="0" indent="0">
              <a:buNone/>
            </a:pPr>
            <a:r>
              <a:rPr lang="en-US" sz="1600" b="1" dirty="0"/>
              <a:t>Jane Coleman at colema33@purdue.edu. </a:t>
            </a:r>
            <a:endParaRPr lang="en-US" sz="1800" dirty="0"/>
          </a:p>
        </p:txBody>
      </p:sp>
      <p:sp>
        <p:nvSpPr>
          <p:cNvPr id="4" name="Arrow: Down 3" descr="Left Pointing Arrow to Tax Summary report">
            <a:extLst>
              <a:ext uri="{FF2B5EF4-FFF2-40B4-BE49-F238E27FC236}">
                <a16:creationId xmlns:a16="http://schemas.microsoft.com/office/drawing/2014/main" id="{FFE087B2-2D60-6D50-6E95-50A6DC623D96}"/>
              </a:ext>
            </a:extLst>
          </p:cNvPr>
          <p:cNvSpPr/>
          <p:nvPr/>
        </p:nvSpPr>
        <p:spPr>
          <a:xfrm rot="5400000">
            <a:off x="6109323" y="4418171"/>
            <a:ext cx="484632" cy="978408"/>
          </a:xfrm>
          <a:prstGeom prst="downArrow">
            <a:avLst/>
          </a:prstGeom>
          <a:solidFill>
            <a:srgbClr val="BF9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88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806794"/>
            <a:ext cx="10515600" cy="746983"/>
          </a:xfrm>
        </p:spPr>
        <p:txBody>
          <a:bodyPr/>
          <a:lstStyle/>
          <a:p>
            <a:pPr algn="ctr"/>
            <a:r>
              <a:rPr lang="en-US" sz="2600" dirty="0">
                <a:ea typeface="Calibri" panose="020F0502020204030204" pitchFamily="34" charset="0"/>
                <a:cs typeface="Times New Roman" panose="02020603050405020304" pitchFamily="18" charset="0"/>
              </a:rPr>
              <a:t>“Other” Payments Training</a:t>
            </a:r>
            <a:endParaRPr lang="en-US" sz="2600" dirty="0"/>
          </a:p>
        </p:txBody>
      </p:sp>
      <p:sp>
        <p:nvSpPr>
          <p:cNvPr id="3" name="Content Placeholder 2"/>
          <p:cNvSpPr>
            <a:spLocks noGrp="1"/>
          </p:cNvSpPr>
          <p:nvPr>
            <p:ph idx="1"/>
          </p:nvPr>
        </p:nvSpPr>
        <p:spPr>
          <a:xfrm>
            <a:off x="706395" y="1553776"/>
            <a:ext cx="10515600" cy="4746439"/>
          </a:xfrm>
        </p:spPr>
        <p:txBody>
          <a:bodyPr/>
          <a:lstStyle/>
          <a:p>
            <a:pPr marL="0" indent="0">
              <a:spcBef>
                <a:spcPts val="1778"/>
              </a:spcBef>
              <a:buNone/>
            </a:pPr>
            <a:endParaRPr lang="en-US" sz="1400" dirty="0">
              <a:latin typeface="+mj-lt"/>
              <a:ea typeface="Calibri" panose="020F0502020204030204" pitchFamily="34" charset="0"/>
            </a:endParaRPr>
          </a:p>
          <a:p>
            <a:r>
              <a:rPr lang="en-US" sz="1400" b="1" dirty="0">
                <a:latin typeface="+mj-lt"/>
                <a:ea typeface="Calibri" panose="020F0502020204030204" pitchFamily="34" charset="0"/>
              </a:rPr>
              <a:t>Alcoholic Beverages </a:t>
            </a:r>
            <a:r>
              <a:rPr lang="en-US" sz="1400" dirty="0">
                <a:latin typeface="+mj-lt"/>
                <a:ea typeface="Calibri" panose="020F0502020204030204" pitchFamily="34" charset="0"/>
              </a:rPr>
              <a:t>for University guests and the staff or faculty who host them at University functions MUST go through PRF and not through Accounts Payable. </a:t>
            </a:r>
          </a:p>
          <a:p>
            <a:r>
              <a:rPr lang="en-US" sz="1400" dirty="0"/>
              <a:t>Employees must go through Concur for Cash Advances. </a:t>
            </a:r>
            <a:r>
              <a:rPr lang="en-US" sz="1050" dirty="0">
                <a:hlinkClick r:id="rId2"/>
              </a:rPr>
              <a:t>https://www.purdue.edu/procurement/travel/regulations/cash-advances.php</a:t>
            </a:r>
            <a:endParaRPr lang="en-US" sz="1400" dirty="0">
              <a:latin typeface="+mj-lt"/>
              <a:ea typeface="Calibri" panose="020F0502020204030204" pitchFamily="34" charset="0"/>
            </a:endParaRPr>
          </a:p>
          <a:p>
            <a:r>
              <a:rPr lang="en-US" sz="1400" b="1" dirty="0">
                <a:latin typeface="+mj-lt"/>
                <a:ea typeface="Calibri" panose="020F0502020204030204" pitchFamily="34" charset="0"/>
              </a:rPr>
              <a:t>Table Sponsorship</a:t>
            </a:r>
            <a:r>
              <a:rPr lang="en-US" sz="1400" dirty="0">
                <a:latin typeface="+mj-lt"/>
                <a:ea typeface="Calibri" panose="020F0502020204030204" pitchFamily="34" charset="0"/>
              </a:rPr>
              <a:t> – Example: Sponsoring a table for 10 to attend a dinner function…..this may be questioned by Accounts Payable to see if it will most likely go through PRF. Please check with your Business Manager before submitting your </a:t>
            </a:r>
            <a:r>
              <a:rPr lang="en-US" sz="1400" dirty="0" err="1">
                <a:latin typeface="+mj-lt"/>
                <a:ea typeface="Calibri" panose="020F0502020204030204" pitchFamily="34" charset="0"/>
              </a:rPr>
              <a:t>Docusign</a:t>
            </a:r>
            <a:r>
              <a:rPr lang="en-US" sz="1400" dirty="0">
                <a:latin typeface="+mj-lt"/>
                <a:ea typeface="Calibri" panose="020F0502020204030204" pitchFamily="34" charset="0"/>
              </a:rPr>
              <a:t>. </a:t>
            </a:r>
          </a:p>
          <a:p>
            <a:pPr>
              <a:spcBef>
                <a:spcPts val="0"/>
              </a:spcBef>
              <a:spcAft>
                <a:spcPts val="0"/>
              </a:spcAft>
              <a:tabLst>
                <a:tab pos="457200" algn="l"/>
              </a:tabLst>
            </a:pPr>
            <a:endParaRPr lang="en-US" sz="1400" b="1" dirty="0">
              <a:solidFill>
                <a:srgbClr val="000000"/>
              </a:solidFill>
              <a:effectLst/>
              <a:latin typeface="+mj-lt"/>
              <a:ea typeface="Calibri" panose="020F0502020204030204" pitchFamily="34" charset="0"/>
              <a:cs typeface="Calibri" panose="020F0502020204030204" pitchFamily="34" charset="0"/>
            </a:endParaRPr>
          </a:p>
          <a:p>
            <a:pPr>
              <a:spcBef>
                <a:spcPts val="0"/>
              </a:spcBef>
              <a:spcAft>
                <a:spcPts val="0"/>
              </a:spcAft>
              <a:tabLst>
                <a:tab pos="457200" algn="l"/>
              </a:tabLst>
            </a:pPr>
            <a:r>
              <a:rPr lang="en-US" sz="1400" b="1" dirty="0">
                <a:solidFill>
                  <a:srgbClr val="000000"/>
                </a:solidFill>
                <a:effectLst/>
                <a:latin typeface="+mj-lt"/>
                <a:ea typeface="Times New Roman" panose="02020603050405020304" pitchFamily="18" charset="0"/>
                <a:cs typeface="Calibri" panose="020F0502020204030204" pitchFamily="34" charset="0"/>
              </a:rPr>
              <a:t>Foreign Vendors – </a:t>
            </a:r>
            <a:r>
              <a:rPr lang="en-US" sz="1400" dirty="0">
                <a:solidFill>
                  <a:srgbClr val="000000"/>
                </a:solidFill>
                <a:latin typeface="+mj-lt"/>
                <a:ea typeface="Times New Roman" panose="02020603050405020304" pitchFamily="18" charset="0"/>
                <a:cs typeface="Calibri" panose="020F0502020204030204" pitchFamily="34" charset="0"/>
              </a:rPr>
              <a:t>I</a:t>
            </a:r>
            <a:r>
              <a:rPr lang="en-US" sz="1400" dirty="0">
                <a:solidFill>
                  <a:srgbClr val="000000"/>
                </a:solidFill>
                <a:effectLst/>
                <a:latin typeface="+mj-lt"/>
                <a:ea typeface="Times New Roman" panose="02020603050405020304" pitchFamily="18" charset="0"/>
                <a:cs typeface="Calibri" panose="020F0502020204030204" pitchFamily="34" charset="0"/>
              </a:rPr>
              <a:t>f your department uses a foreign country for software purchases, software licensing, or services/work done in the US, the vendor should be prepared to pay </a:t>
            </a:r>
            <a:r>
              <a:rPr lang="en-US" sz="1400" b="1" dirty="0">
                <a:solidFill>
                  <a:srgbClr val="000000"/>
                </a:solidFill>
                <a:effectLst/>
                <a:latin typeface="+mj-lt"/>
                <a:ea typeface="Times New Roman" panose="02020603050405020304" pitchFamily="18" charset="0"/>
                <a:cs typeface="Calibri" panose="020F0502020204030204" pitchFamily="34" charset="0"/>
              </a:rPr>
              <a:t>as much as </a:t>
            </a:r>
            <a:r>
              <a:rPr lang="en-US" sz="1400" dirty="0">
                <a:solidFill>
                  <a:srgbClr val="000000"/>
                </a:solidFill>
                <a:effectLst/>
                <a:latin typeface="+mj-lt"/>
                <a:ea typeface="Times New Roman" panose="02020603050405020304" pitchFamily="18" charset="0"/>
                <a:cs typeface="Calibri" panose="020F0502020204030204" pitchFamily="34" charset="0"/>
              </a:rPr>
              <a:t>a 30% tax upfront. </a:t>
            </a:r>
            <a:r>
              <a:rPr lang="en-US" sz="1400" dirty="0">
                <a:effectLst/>
                <a:latin typeface="+mj-lt"/>
                <a:ea typeface="Times New Roman" panose="02020603050405020304" pitchFamily="18" charset="0"/>
                <a:cs typeface="Calibri" panose="020F0502020204030204" pitchFamily="34" charset="0"/>
              </a:rPr>
              <a:t>Please work with your </a:t>
            </a:r>
            <a:r>
              <a:rPr lang="en-US" sz="1400" dirty="0">
                <a:solidFill>
                  <a:srgbClr val="000000"/>
                </a:solidFill>
                <a:effectLst/>
                <a:latin typeface="+mj-lt"/>
                <a:ea typeface="Times New Roman" panose="02020603050405020304" pitchFamily="18" charset="0"/>
                <a:cs typeface="Calibri" panose="020F0502020204030204" pitchFamily="34" charset="0"/>
              </a:rPr>
              <a:t>Business Manager PRIOR to submitting your payment through </a:t>
            </a:r>
            <a:r>
              <a:rPr lang="en-US" sz="1400" dirty="0" err="1">
                <a:solidFill>
                  <a:srgbClr val="000000"/>
                </a:solidFill>
                <a:effectLst/>
                <a:latin typeface="+mj-lt"/>
                <a:ea typeface="Times New Roman" panose="02020603050405020304" pitchFamily="18" charset="0"/>
                <a:cs typeface="Calibri" panose="020F0502020204030204" pitchFamily="34" charset="0"/>
              </a:rPr>
              <a:t>Docusign</a:t>
            </a:r>
            <a:r>
              <a:rPr lang="en-US" sz="1400" dirty="0">
                <a:solidFill>
                  <a:srgbClr val="000000"/>
                </a:solidFill>
                <a:effectLst/>
                <a:latin typeface="+mj-lt"/>
                <a:ea typeface="Times New Roman" panose="02020603050405020304" pitchFamily="18" charset="0"/>
                <a:cs typeface="Calibri" panose="020F0502020204030204" pitchFamily="34" charset="0"/>
              </a:rPr>
              <a:t> to determine, with the help of the TAX Dept in WL, whether-or-not there will be a tax, and if so, how much money needs to be withheld upfront. </a:t>
            </a:r>
            <a:r>
              <a:rPr lang="en-US" sz="1400" dirty="0">
                <a:effectLst/>
                <a:latin typeface="+mj-lt"/>
                <a:ea typeface="Times New Roman" panose="02020603050405020304" pitchFamily="18" charset="0"/>
                <a:cs typeface="Calibri" panose="020F0502020204030204" pitchFamily="34" charset="0"/>
              </a:rPr>
              <a:t>You are then </a:t>
            </a:r>
            <a:r>
              <a:rPr lang="en-US" sz="1400" dirty="0">
                <a:solidFill>
                  <a:srgbClr val="000000"/>
                </a:solidFill>
                <a:effectLst/>
                <a:latin typeface="+mj-lt"/>
                <a:ea typeface="Times New Roman" panose="02020603050405020304" pitchFamily="18" charset="0"/>
                <a:cs typeface="Calibri" panose="020F0502020204030204" pitchFamily="34" charset="0"/>
              </a:rPr>
              <a:t>able to consult with your vendor PRIOR to the sale in order to allow everyone to be aware of how much the vendor will receive, and if you want to proceed with the transaction. Please remember that Purdue is obligated by federal law to withhold that tax upfront. You and your vendor need to preplan for these types of scenarios.</a:t>
            </a:r>
            <a:endParaRPr lang="en-US" sz="1100" dirty="0">
              <a:solidFill>
                <a:srgbClr val="000000"/>
              </a:solidFill>
              <a:highlight>
                <a:srgbClr val="FFFF00"/>
              </a:highlight>
              <a:latin typeface="Verdana" panose="020B0604030504040204" pitchFamily="34" charset="0"/>
              <a:ea typeface="Calibri" panose="020F0502020204030204" pitchFamily="34" charset="0"/>
              <a:cs typeface="Calibri" panose="020F0502020204030204" pitchFamily="34" charset="0"/>
            </a:endParaRPr>
          </a:p>
          <a:p>
            <a:r>
              <a:rPr lang="en-US" sz="1400" dirty="0">
                <a:latin typeface="+mj-lt"/>
                <a:ea typeface="Calibri" panose="020F0502020204030204" pitchFamily="34" charset="0"/>
              </a:rPr>
              <a:t>Please be aware that using a P-card to try to avoid the Foreign Vendor Tax scenario will not work. The same rules apply to using your own credit card. </a:t>
            </a:r>
          </a:p>
          <a:p>
            <a:pPr marL="0" indent="0">
              <a:buNone/>
            </a:pPr>
            <a:r>
              <a:rPr lang="en-US" sz="1400" b="1" dirty="0">
                <a:solidFill>
                  <a:srgbClr val="000000"/>
                </a:solidFill>
                <a:effectLst/>
                <a:latin typeface="+mj-lt"/>
                <a:ea typeface="Times New Roman" panose="02020603050405020304" pitchFamily="18" charset="0"/>
                <a:cs typeface="Calibri" panose="020F0502020204030204" pitchFamily="34" charset="0"/>
              </a:rPr>
              <a:t>Contact:  Jane Coleman at </a:t>
            </a:r>
            <a:r>
              <a:rPr lang="en-US" sz="1400" b="1" u="sng" dirty="0">
                <a:solidFill>
                  <a:srgbClr val="000000"/>
                </a:solidFill>
                <a:effectLst/>
                <a:latin typeface="+mj-lt"/>
                <a:ea typeface="Times New Roman" panose="02020603050405020304" pitchFamily="18" charset="0"/>
                <a:cs typeface="Calibri" panose="020F0502020204030204" pitchFamily="34" charset="0"/>
                <a:hlinkClick r:id="rId3"/>
              </a:rPr>
              <a:t>colema33@purdue.edu</a:t>
            </a:r>
            <a:r>
              <a:rPr lang="en-US" sz="1400" b="1" dirty="0">
                <a:solidFill>
                  <a:srgbClr val="000000"/>
                </a:solidFill>
                <a:effectLst/>
                <a:latin typeface="+mj-lt"/>
                <a:ea typeface="Times New Roman" panose="02020603050405020304" pitchFamily="18" charset="0"/>
                <a:cs typeface="Calibri" panose="020F0502020204030204" pitchFamily="34" charset="0"/>
              </a:rPr>
              <a:t> for all foreign vendor questions and concerns. She is the expert and can assist with all foreign vendor advice and protocol. </a:t>
            </a:r>
            <a:endParaRPr lang="en-US" sz="1400" dirty="0">
              <a:latin typeface="+mj-lt"/>
              <a:ea typeface="Calibri" panose="020F0502020204030204" pitchFamily="34" charset="0"/>
            </a:endParaRPr>
          </a:p>
          <a:p>
            <a:pPr marL="0" indent="0">
              <a:buNone/>
            </a:pPr>
            <a:endParaRPr lang="en-US" sz="1400" dirty="0">
              <a:latin typeface="+mj-lt"/>
              <a:ea typeface="Calibri" panose="020F0502020204030204" pitchFamily="34" charset="0"/>
            </a:endParaRPr>
          </a:p>
          <a:p>
            <a:pPr marL="0" indent="0">
              <a:buNone/>
            </a:pPr>
            <a:endParaRPr lang="en-US" sz="14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39</a:t>
            </a:fld>
            <a:endParaRPr lang="en-US" sz="1200" dirty="0">
              <a:solidFill>
                <a:schemeClr val="tx1"/>
              </a:solidFill>
            </a:endParaRPr>
          </a:p>
        </p:txBody>
      </p:sp>
    </p:spTree>
    <p:extLst>
      <p:ext uri="{BB962C8B-B14F-4D97-AF65-F5344CB8AC3E}">
        <p14:creationId xmlns:p14="http://schemas.microsoft.com/office/powerpoint/2010/main" val="354913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55243"/>
            <a:ext cx="10515600" cy="738745"/>
          </a:xfrm>
        </p:spPr>
        <p:txBody>
          <a:bodyPr/>
          <a:lstStyle/>
          <a:p>
            <a:r>
              <a:rPr lang="en-US" sz="3000" dirty="0"/>
              <a:t>Section One-Expectations &amp; Responsibilities </a:t>
            </a:r>
          </a:p>
        </p:txBody>
      </p:sp>
      <p:sp>
        <p:nvSpPr>
          <p:cNvPr id="6" name="Content Placeholder 5"/>
          <p:cNvSpPr>
            <a:spLocks noGrp="1"/>
          </p:cNvSpPr>
          <p:nvPr>
            <p:ph idx="1"/>
          </p:nvPr>
        </p:nvSpPr>
        <p:spPr>
          <a:xfrm>
            <a:off x="838200" y="1340528"/>
            <a:ext cx="10515600" cy="4836435"/>
          </a:xfrm>
        </p:spPr>
        <p:txBody>
          <a:bodyPr/>
          <a:lstStyle/>
          <a:p>
            <a:endParaRPr lang="en-US" sz="1600" b="1" dirty="0">
              <a:latin typeface="+mj-lt"/>
            </a:endParaRPr>
          </a:p>
          <a:p>
            <a:r>
              <a:rPr lang="en-US" sz="2000" b="1" dirty="0">
                <a:latin typeface="+mj-lt"/>
              </a:rPr>
              <a:t>Programs and Procedures</a:t>
            </a:r>
          </a:p>
          <a:p>
            <a:r>
              <a:rPr lang="en-US" sz="2000" b="1" dirty="0">
                <a:latin typeface="+mj-lt"/>
              </a:rPr>
              <a:t>Return Checks/VOIDED									</a:t>
            </a:r>
          </a:p>
          <a:p>
            <a:r>
              <a:rPr lang="en-US" sz="2000" b="1" dirty="0">
                <a:latin typeface="+mj-lt"/>
              </a:rPr>
              <a:t>Provide Standard Expectations								</a:t>
            </a:r>
          </a:p>
          <a:p>
            <a:r>
              <a:rPr lang="en-US" sz="2000" b="1" dirty="0">
                <a:latin typeface="+mj-lt"/>
              </a:rPr>
              <a:t>Identify Potential Errors								</a:t>
            </a:r>
          </a:p>
          <a:p>
            <a:r>
              <a:rPr lang="en-US" sz="2000" b="1" dirty="0">
                <a:latin typeface="+mj-lt"/>
              </a:rPr>
              <a:t>Minimize Fraud										</a:t>
            </a:r>
          </a:p>
          <a:p>
            <a:r>
              <a:rPr lang="en-US" sz="2000" b="1" dirty="0">
                <a:latin typeface="+mj-lt"/>
              </a:rPr>
              <a:t>Payment Responsibilities									</a:t>
            </a:r>
          </a:p>
          <a:p>
            <a:r>
              <a:rPr lang="en-US" sz="2400" b="1" dirty="0">
                <a:solidFill>
                  <a:schemeClr val="accent4">
                    <a:lumMod val="50000"/>
                  </a:schemeClr>
                </a:solidFill>
                <a:latin typeface="+mj-lt"/>
              </a:rPr>
              <a:t>Changes!!!!!!!!!!!!</a:t>
            </a:r>
          </a:p>
          <a:p>
            <a:pPr marL="0" indent="0">
              <a:buNone/>
            </a:pPr>
            <a:endParaRPr lang="en-US" sz="1600" b="1" dirty="0">
              <a:latin typeface="+mj-lt"/>
            </a:endParaRP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4</a:t>
            </a:fld>
            <a:endParaRPr lang="en-US" dirty="0">
              <a:solidFill>
                <a:schemeClr val="tx1"/>
              </a:solidFill>
            </a:endParaRPr>
          </a:p>
        </p:txBody>
      </p:sp>
    </p:spTree>
    <p:extLst>
      <p:ext uri="{BB962C8B-B14F-4D97-AF65-F5344CB8AC3E}">
        <p14:creationId xmlns:p14="http://schemas.microsoft.com/office/powerpoint/2010/main" val="74495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94" y="809002"/>
            <a:ext cx="10515600" cy="586818"/>
          </a:xfrm>
        </p:spPr>
        <p:txBody>
          <a:bodyPr/>
          <a:lstStyle/>
          <a:p>
            <a:pPr algn="ctr"/>
            <a:r>
              <a:rPr lang="en-US" sz="2600" dirty="0">
                <a:ea typeface="Calibri" panose="020F0502020204030204" pitchFamily="34" charset="0"/>
                <a:cs typeface="Times New Roman" panose="02020603050405020304" pitchFamily="18" charset="0"/>
              </a:rPr>
              <a:t>Prizes and Awards</a:t>
            </a:r>
            <a:endParaRPr lang="en-US" sz="2600" dirty="0"/>
          </a:p>
        </p:txBody>
      </p:sp>
      <p:sp>
        <p:nvSpPr>
          <p:cNvPr id="3" name="Content Placeholder 2"/>
          <p:cNvSpPr>
            <a:spLocks noGrp="1"/>
          </p:cNvSpPr>
          <p:nvPr>
            <p:ph idx="1"/>
          </p:nvPr>
        </p:nvSpPr>
        <p:spPr>
          <a:xfrm>
            <a:off x="838200" y="1644392"/>
            <a:ext cx="10515600" cy="4351338"/>
          </a:xfrm>
        </p:spPr>
        <p:txBody>
          <a:bodyPr/>
          <a:lstStyle/>
          <a:p>
            <a:r>
              <a:rPr lang="en-US" sz="1600" dirty="0">
                <a:solidFill>
                  <a:srgbClr val="000000"/>
                </a:solidFill>
                <a:latin typeface="+mj-lt"/>
              </a:rPr>
              <a:t>For non-employee individuals who receive an award or prize and are U.S. citizens, Resident Aliens, or Permanent Residents, payment is made via the DIV-DocuSign Process, and a Payee Certification Form would be required. If it is a new vendor/payee, the Payment Works links will be emailed to the vendor.   </a:t>
            </a:r>
          </a:p>
          <a:p>
            <a:r>
              <a:rPr lang="en-US" sz="1600" dirty="0">
                <a:solidFill>
                  <a:srgbClr val="000000"/>
                </a:solidFill>
                <a:latin typeface="+mj-lt"/>
              </a:rPr>
              <a:t>If non-employee international individuals receive a prize or award, payment would be made via the DocuSign process, and Glacier documentation would have to be attached.</a:t>
            </a:r>
          </a:p>
          <a:p>
            <a:endParaRPr lang="en-US" sz="1600" dirty="0">
              <a:solidFill>
                <a:srgbClr val="000000"/>
              </a:solidFill>
              <a:latin typeface="+mj-lt"/>
            </a:endParaRPr>
          </a:p>
          <a:p>
            <a:r>
              <a:rPr lang="en-US" sz="1600" dirty="0">
                <a:solidFill>
                  <a:srgbClr val="000000"/>
                </a:solidFill>
                <a:latin typeface="+mj-lt"/>
              </a:rPr>
              <a:t>The Tax Department will determine the tax coding.</a:t>
            </a:r>
          </a:p>
          <a:p>
            <a:pPr marL="0" indent="0">
              <a:buNone/>
            </a:pPr>
            <a:endParaRPr lang="en-US" sz="1600" dirty="0">
              <a:solidFill>
                <a:srgbClr val="000000"/>
              </a:solidFill>
              <a:latin typeface="+mj-lt"/>
            </a:endParaRPr>
          </a:p>
          <a:p>
            <a:pPr marL="0" indent="0" algn="ctr">
              <a:buNone/>
            </a:pPr>
            <a:r>
              <a:rPr lang="en-US" sz="1600" b="1" dirty="0">
                <a:solidFill>
                  <a:srgbClr val="000000"/>
                </a:solidFill>
                <a:latin typeface="+mj-lt"/>
              </a:rPr>
              <a:t>HONORARIUMS for EMPLOYEES RELATED TO WORKSHOPS </a:t>
            </a:r>
          </a:p>
          <a:p>
            <a:r>
              <a:rPr lang="en-US" sz="1600" dirty="0">
                <a:latin typeface="+mj-lt"/>
              </a:rPr>
              <a:t> If the </a:t>
            </a:r>
            <a:r>
              <a:rPr lang="en-US" sz="1600" b="1" dirty="0">
                <a:latin typeface="+mj-lt"/>
              </a:rPr>
              <a:t>EMPLOYEE</a:t>
            </a:r>
            <a:r>
              <a:rPr lang="en-US" sz="1600" dirty="0">
                <a:latin typeface="+mj-lt"/>
              </a:rPr>
              <a:t> is </a:t>
            </a:r>
            <a:r>
              <a:rPr lang="en-US" sz="1600" b="1" dirty="0">
                <a:latin typeface="+mj-lt"/>
              </a:rPr>
              <a:t>performing the duties related </a:t>
            </a:r>
            <a:r>
              <a:rPr lang="en-US" sz="1600" dirty="0">
                <a:latin typeface="+mj-lt"/>
              </a:rPr>
              <a:t>to</a:t>
            </a:r>
            <a:r>
              <a:rPr lang="en-US" sz="1600" b="1" dirty="0">
                <a:latin typeface="+mj-lt"/>
              </a:rPr>
              <a:t> instruction </a:t>
            </a:r>
            <a:r>
              <a:rPr lang="en-US" sz="1600" dirty="0">
                <a:latin typeface="+mj-lt"/>
              </a:rPr>
              <a:t>or </a:t>
            </a:r>
            <a:r>
              <a:rPr lang="en-US" sz="1600" b="1" dirty="0">
                <a:latin typeface="+mj-lt"/>
              </a:rPr>
              <a:t>participating in instructing </a:t>
            </a:r>
            <a:r>
              <a:rPr lang="en-US" sz="1600" dirty="0">
                <a:latin typeface="+mj-lt"/>
              </a:rPr>
              <a:t>the workshop, etc., this payment would be paid through </a:t>
            </a:r>
            <a:r>
              <a:rPr lang="en-US" sz="1600" b="1" dirty="0">
                <a:latin typeface="+mj-lt"/>
              </a:rPr>
              <a:t>PAYROLL</a:t>
            </a:r>
            <a:r>
              <a:rPr lang="en-US" sz="1600" dirty="0">
                <a:latin typeface="+mj-lt"/>
              </a:rPr>
              <a:t>.  If the </a:t>
            </a:r>
            <a:r>
              <a:rPr lang="en-US" sz="1600" b="1" dirty="0">
                <a:latin typeface="+mj-lt"/>
              </a:rPr>
              <a:t>EMPLOYEE</a:t>
            </a:r>
            <a:r>
              <a:rPr lang="en-US" sz="1600" dirty="0">
                <a:latin typeface="+mj-lt"/>
              </a:rPr>
              <a:t> was one of the teachers/instructors invited to </a:t>
            </a:r>
            <a:r>
              <a:rPr lang="en-US" sz="1600" b="1" dirty="0">
                <a:latin typeface="+mj-lt"/>
              </a:rPr>
              <a:t>attend</a:t>
            </a:r>
            <a:r>
              <a:rPr lang="en-US" sz="1600" dirty="0">
                <a:latin typeface="+mj-lt"/>
              </a:rPr>
              <a:t> and </a:t>
            </a:r>
            <a:r>
              <a:rPr lang="en-US" sz="1600" b="1" dirty="0">
                <a:latin typeface="+mj-lt"/>
              </a:rPr>
              <a:t>receive</a:t>
            </a:r>
            <a:r>
              <a:rPr lang="en-US" sz="1600" dirty="0">
                <a:latin typeface="+mj-lt"/>
              </a:rPr>
              <a:t> the </a:t>
            </a:r>
            <a:r>
              <a:rPr lang="en-US" sz="1600" b="1" dirty="0">
                <a:latin typeface="+mj-lt"/>
              </a:rPr>
              <a:t>instruction</a:t>
            </a:r>
            <a:r>
              <a:rPr lang="en-US" sz="1600" dirty="0">
                <a:latin typeface="+mj-lt"/>
              </a:rPr>
              <a:t>, this payment would pay out through </a:t>
            </a:r>
            <a:r>
              <a:rPr lang="en-US" sz="1600" b="1" dirty="0">
                <a:latin typeface="+mj-lt"/>
              </a:rPr>
              <a:t>ACCOUNTS PAYABLE</a:t>
            </a:r>
            <a:r>
              <a:rPr lang="en-US" sz="1600" dirty="0">
                <a:latin typeface="+mj-lt"/>
              </a:rPr>
              <a:t>. </a:t>
            </a:r>
          </a:p>
          <a:p>
            <a:endParaRPr lang="en-US" sz="1600" dirty="0">
              <a:solidFill>
                <a:srgbClr val="000000"/>
              </a:solidFill>
              <a:latin typeface="+mj-lt"/>
            </a:endParaRPr>
          </a:p>
          <a:p>
            <a:endParaRPr lang="en-US" sz="1600" dirty="0">
              <a:solidFill>
                <a:srgbClr val="000000"/>
              </a:solidFill>
              <a:latin typeface="+mj-lt"/>
            </a:endParaRP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40</a:t>
            </a:fld>
            <a:endParaRPr lang="en-US" sz="1200" dirty="0">
              <a:solidFill>
                <a:schemeClr val="tx1"/>
              </a:solidFill>
            </a:endParaRPr>
          </a:p>
        </p:txBody>
      </p:sp>
    </p:spTree>
    <p:extLst>
      <p:ext uri="{BB962C8B-B14F-4D97-AF65-F5344CB8AC3E}">
        <p14:creationId xmlns:p14="http://schemas.microsoft.com/office/powerpoint/2010/main" val="1022222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7680" y="228075"/>
            <a:ext cx="5872740" cy="211524"/>
          </a:xfrm>
        </p:spPr>
        <p:txBody>
          <a:bodyPr/>
          <a:lstStyle/>
          <a:p>
            <a:pPr algn="ctr"/>
            <a:r>
              <a:rPr lang="en-US" sz="2800" dirty="0"/>
              <a:t> Reimbursements</a:t>
            </a:r>
          </a:p>
        </p:txBody>
      </p:sp>
      <p:sp>
        <p:nvSpPr>
          <p:cNvPr id="6" name="Text Placeholder 5"/>
          <p:cNvSpPr>
            <a:spLocks noGrp="1"/>
          </p:cNvSpPr>
          <p:nvPr>
            <p:ph type="body" idx="1"/>
          </p:nvPr>
        </p:nvSpPr>
        <p:spPr>
          <a:xfrm>
            <a:off x="213712" y="164694"/>
            <a:ext cx="4201769" cy="823912"/>
          </a:xfrm>
        </p:spPr>
        <p:txBody>
          <a:bodyPr/>
          <a:lstStyle/>
          <a:p>
            <a:r>
              <a:rPr lang="en-US" b="0" dirty="0">
                <a:latin typeface="+mj-lt"/>
                <a:ea typeface="Calibri" panose="020F0502020204030204" pitchFamily="34" charset="0"/>
                <a:cs typeface="Times New Roman" panose="02020603050405020304" pitchFamily="18" charset="0"/>
              </a:rPr>
              <a:t>Non-Employee Reimbursements </a:t>
            </a:r>
            <a:endParaRPr lang="en-US" b="0" dirty="0">
              <a:latin typeface="+mj-lt"/>
            </a:endParaRPr>
          </a:p>
        </p:txBody>
      </p:sp>
      <p:sp>
        <p:nvSpPr>
          <p:cNvPr id="7" name="Content Placeholder 6"/>
          <p:cNvSpPr>
            <a:spLocks noGrp="1"/>
          </p:cNvSpPr>
          <p:nvPr>
            <p:ph sz="half" idx="2"/>
          </p:nvPr>
        </p:nvSpPr>
        <p:spPr>
          <a:xfrm>
            <a:off x="149992" y="1193404"/>
            <a:ext cx="4744737" cy="4965653"/>
          </a:xfrm>
        </p:spPr>
        <p:txBody>
          <a:bodyPr/>
          <a:lstStyle/>
          <a:p>
            <a:pPr marL="285750" indent="-285750"/>
            <a:r>
              <a:rPr lang="en-US" sz="1400" dirty="0">
                <a:latin typeface="+mj-lt"/>
              </a:rPr>
              <a:t>If a non-employee is being reimbursed, original receipts (if possible) should be submitted. A Payee Certification Form will need to be attached, and a clear explanation of the business purpose for this expense should be provided. (If this Payee is not currently in the AP system, the Payee will be sent the Payment Works Link.)</a:t>
            </a:r>
          </a:p>
          <a:p>
            <a:pPr marL="285750" indent="-285750"/>
            <a:r>
              <a:rPr lang="en-US" sz="1400" dirty="0">
                <a:latin typeface="+mj-lt"/>
              </a:rPr>
              <a:t>If the non-employee is international, a Payee Certification Form would need to be provided along with the appropriate Glacier documentation. Original receipts (if possible) should be provided. </a:t>
            </a:r>
            <a:r>
              <a:rPr lang="en-US" sz="1400" b="1" dirty="0">
                <a:latin typeface="+mj-lt"/>
              </a:rPr>
              <a:t>If foreign currency is used, a currency conversion chart must be attached. For mileage, a route map displaying miles traveled must be attached. </a:t>
            </a:r>
            <a:r>
              <a:rPr lang="en-US" sz="1400" dirty="0">
                <a:latin typeface="+mj-lt"/>
              </a:rPr>
              <a:t>(If the Payee is not currently in the AP system, the Payee will be sent the Payment Works link.) Please remember to attach the contracts, etc., so that the TAX Dept in WL can view the legitimacy of the expense and not question whether it is a maverick spending situation.</a:t>
            </a:r>
          </a:p>
          <a:p>
            <a:pPr marL="285750" indent="-285750"/>
            <a:r>
              <a:rPr lang="en-US" sz="1400" dirty="0">
                <a:latin typeface="+mj-lt"/>
              </a:rPr>
              <a:t>Please </a:t>
            </a:r>
            <a:r>
              <a:rPr lang="en-US" sz="1400" dirty="0">
                <a:solidFill>
                  <a:schemeClr val="accent4">
                    <a:lumMod val="50000"/>
                  </a:schemeClr>
                </a:solidFill>
                <a:latin typeface="+mj-lt"/>
              </a:rPr>
              <a:t>DO NOT attach photos, blank pages, unrelated documents, and AD copies </a:t>
            </a:r>
            <a:r>
              <a:rPr lang="en-US" sz="1400" dirty="0">
                <a:latin typeface="+mj-lt"/>
              </a:rPr>
              <a:t>to your </a:t>
            </a:r>
            <a:r>
              <a:rPr lang="en-US" sz="1400" dirty="0" err="1">
                <a:latin typeface="+mj-lt"/>
              </a:rPr>
              <a:t>Docusigns</a:t>
            </a:r>
            <a:r>
              <a:rPr lang="en-US" sz="1400" dirty="0">
                <a:latin typeface="+mj-lt"/>
              </a:rPr>
              <a:t>! These unnecessary documents take up too much space in our secure BOX folder. If your department needs to see them to approve the expense, please make this arrangement prior to going through </a:t>
            </a:r>
            <a:r>
              <a:rPr lang="en-US" sz="1400" dirty="0" err="1">
                <a:latin typeface="+mj-lt"/>
              </a:rPr>
              <a:t>Docusign</a:t>
            </a:r>
            <a:r>
              <a:rPr lang="en-US" sz="1400" dirty="0">
                <a:latin typeface="+mj-lt"/>
              </a:rPr>
              <a:t>, if possible.</a:t>
            </a:r>
          </a:p>
          <a:p>
            <a:pPr marL="0" indent="0">
              <a:buNone/>
            </a:pPr>
            <a:endParaRPr lang="en-US" sz="1400" dirty="0">
              <a:latin typeface="+mj-lt"/>
            </a:endParaRPr>
          </a:p>
          <a:p>
            <a:pPr marL="0" indent="0">
              <a:buNone/>
            </a:pPr>
            <a:endParaRPr lang="en-US" sz="1400" dirty="0">
              <a:latin typeface="+mj-lt"/>
            </a:endParaRPr>
          </a:p>
        </p:txBody>
      </p:sp>
      <p:sp>
        <p:nvSpPr>
          <p:cNvPr id="8" name="Text Placeholder 7"/>
          <p:cNvSpPr>
            <a:spLocks noGrp="1"/>
          </p:cNvSpPr>
          <p:nvPr>
            <p:ph type="body" sz="quarter" idx="3"/>
          </p:nvPr>
        </p:nvSpPr>
        <p:spPr>
          <a:xfrm>
            <a:off x="5488459" y="164694"/>
            <a:ext cx="5183188" cy="823912"/>
          </a:xfrm>
        </p:spPr>
        <p:txBody>
          <a:bodyPr/>
          <a:lstStyle/>
          <a:p>
            <a:r>
              <a:rPr lang="en-US" b="0" dirty="0">
                <a:latin typeface="+mj-lt"/>
                <a:cs typeface="Calibri Light" panose="020F0302020204030204" pitchFamily="34" charset="0"/>
              </a:rPr>
              <a:t>Employee Reimbursements</a:t>
            </a:r>
          </a:p>
        </p:txBody>
      </p:sp>
      <p:sp>
        <p:nvSpPr>
          <p:cNvPr id="9" name="Content Placeholder 8"/>
          <p:cNvSpPr>
            <a:spLocks noGrp="1"/>
          </p:cNvSpPr>
          <p:nvPr>
            <p:ph sz="quarter" idx="4"/>
          </p:nvPr>
        </p:nvSpPr>
        <p:spPr>
          <a:xfrm>
            <a:off x="5159027" y="988606"/>
            <a:ext cx="5302786" cy="5857895"/>
          </a:xfrm>
        </p:spPr>
        <p:txBody>
          <a:bodyPr/>
          <a:lstStyle/>
          <a:p>
            <a:pPr>
              <a:spcBef>
                <a:spcPts val="0"/>
              </a:spcBef>
              <a:spcAft>
                <a:spcPts val="0"/>
              </a:spcAft>
            </a:pPr>
            <a:r>
              <a:rPr lang="en-US" sz="1100" dirty="0">
                <a:latin typeface="+mj-lt"/>
              </a:rPr>
              <a:t>Employee expense reimbursements do not require a Payee Certification Form. </a:t>
            </a:r>
            <a:r>
              <a:rPr lang="en-US" sz="1100" b="1" dirty="0">
                <a:solidFill>
                  <a:srgbClr val="000000"/>
                </a:solidFill>
                <a:effectLst/>
                <a:latin typeface="Aptos" panose="020B0004020202020204" pitchFamily="34" charset="0"/>
                <a:ea typeface="Times New Roman" panose="02020603050405020304" pitchFamily="18" charset="0"/>
              </a:rPr>
              <a:t>(Except when the employee is performing a service not related to their current job with Purdue.)</a:t>
            </a:r>
            <a:r>
              <a:rPr lang="en-US" sz="1100" b="1" dirty="0">
                <a:solidFill>
                  <a:srgbClr val="000000"/>
                </a:solidFill>
                <a:effectLst/>
                <a:latin typeface="Aptos" panose="020B0004020202020204" pitchFamily="34" charset="0"/>
                <a:ea typeface="Aptos" panose="020B0004020202020204" pitchFamily="34" charset="0"/>
              </a:rPr>
              <a:t> </a:t>
            </a:r>
            <a:endParaRPr lang="en-US" sz="1100" b="1" dirty="0">
              <a:solidFill>
                <a:srgbClr val="000000"/>
              </a:solidFill>
              <a:effectLst/>
              <a:latin typeface="Arial" panose="020B0604020202020204" pitchFamily="34" charset="0"/>
              <a:ea typeface="Aptos" panose="020B0004020202020204" pitchFamily="34" charset="0"/>
            </a:endParaRPr>
          </a:p>
          <a:p>
            <a:pPr marL="171450" indent="-171450"/>
            <a:r>
              <a:rPr lang="en-US" sz="1100" dirty="0">
                <a:latin typeface="+mj-lt"/>
              </a:rPr>
              <a:t>Original receipts are required. If an original receipt is not possible, a Certification for a Missing Receipt should be completed. </a:t>
            </a:r>
            <a:r>
              <a:rPr lang="en-US" sz="1100" dirty="0">
                <a:solidFill>
                  <a:schemeClr val="accent4">
                    <a:lumMod val="50000"/>
                  </a:schemeClr>
                </a:solidFill>
                <a:latin typeface="+mj-lt"/>
                <a:hlinkClick r:id="rId3">
                  <a:extLst>
                    <a:ext uri="{A12FA001-AC4F-418D-AE19-62706E023703}">
                      <ahyp:hlinkClr xmlns:ahyp="http://schemas.microsoft.com/office/drawing/2018/hyperlinkcolor" val="tx"/>
                    </a:ext>
                  </a:extLst>
                </a:hlinkClick>
              </a:rPr>
              <a:t>Missing Receipts</a:t>
            </a:r>
            <a:endParaRPr lang="en-US" sz="1100" dirty="0">
              <a:solidFill>
                <a:schemeClr val="accent4">
                  <a:lumMod val="50000"/>
                </a:schemeClr>
              </a:solidFill>
              <a:latin typeface="+mj-lt"/>
            </a:endParaRPr>
          </a:p>
          <a:p>
            <a:pPr marL="171450" indent="-171450"/>
            <a:r>
              <a:rPr lang="en-US" sz="1100" dirty="0">
                <a:latin typeface="+mj-lt"/>
              </a:rPr>
              <a:t> A PNW business purpose needs to be clearly stated that explains the reason for the expenditure.</a:t>
            </a:r>
          </a:p>
          <a:p>
            <a:pPr marL="171450" indent="-171450"/>
            <a:r>
              <a:rPr lang="en-US" sz="1100" dirty="0">
                <a:latin typeface="+mj-lt"/>
              </a:rPr>
              <a:t>If business travel expenses are being reimbursed, CONCUR should be utilized.  </a:t>
            </a:r>
          </a:p>
          <a:p>
            <a:pPr marL="171450" indent="-171450"/>
            <a:r>
              <a:rPr lang="en-US" sz="1100" dirty="0">
                <a:solidFill>
                  <a:srgbClr val="000000"/>
                </a:solidFill>
                <a:latin typeface="+mj-lt"/>
              </a:rPr>
              <a:t>This includes </a:t>
            </a:r>
            <a:r>
              <a:rPr lang="en-US" sz="1100" b="1" dirty="0">
                <a:solidFill>
                  <a:srgbClr val="000000"/>
                </a:solidFill>
                <a:latin typeface="+mj-lt"/>
              </a:rPr>
              <a:t>Virtual Registrations as well as in-person</a:t>
            </a:r>
            <a:r>
              <a:rPr lang="en-US" sz="1100" dirty="0">
                <a:solidFill>
                  <a:srgbClr val="000000"/>
                </a:solidFill>
                <a:latin typeface="+mj-lt"/>
              </a:rPr>
              <a:t>, mileage, etc…</a:t>
            </a:r>
            <a:r>
              <a:rPr lang="en-US" sz="1100" b="1" dirty="0">
                <a:solidFill>
                  <a:schemeClr val="bg1"/>
                </a:solidFill>
                <a:latin typeface="+mj-lt"/>
              </a:rPr>
              <a:t>(</a:t>
            </a:r>
            <a:r>
              <a:rPr lang="en-US" sz="1100" dirty="0">
                <a:solidFill>
                  <a:srgbClr val="000000"/>
                </a:solidFill>
                <a:latin typeface="+mj-lt"/>
              </a:rPr>
              <a:t>This includes regular employees, grad student employees and active under-grad student employees.</a:t>
            </a:r>
            <a:endParaRPr lang="en-US" sz="1100" dirty="0">
              <a:solidFill>
                <a:srgbClr val="000000"/>
              </a:solidFill>
              <a:highlight>
                <a:srgbClr val="FFFF00"/>
              </a:highlight>
              <a:latin typeface="+mj-lt"/>
            </a:endParaRPr>
          </a:p>
          <a:p>
            <a:pPr marL="171450" indent="-171450"/>
            <a:r>
              <a:rPr lang="en-US" sz="1100" b="1" dirty="0">
                <a:latin typeface="+mj-lt"/>
              </a:rPr>
              <a:t>Concur</a:t>
            </a:r>
            <a:r>
              <a:rPr lang="en-US" sz="1100" dirty="0">
                <a:latin typeface="+mj-lt"/>
              </a:rPr>
              <a:t>-Employees and Departments can contact West Lafayette Travel if they need assistance creating a travel expense report. </a:t>
            </a:r>
            <a:r>
              <a:rPr lang="en-US" sz="1100" dirty="0">
                <a:solidFill>
                  <a:schemeClr val="accent4">
                    <a:lumMod val="50000"/>
                  </a:schemeClr>
                </a:solidFill>
                <a:latin typeface="+mj-lt"/>
                <a:hlinkClick r:id="rId4">
                  <a:extLst>
                    <a:ext uri="{A12FA001-AC4F-418D-AE19-62706E023703}">
                      <ahyp:hlinkClr xmlns:ahyp="http://schemas.microsoft.com/office/drawing/2018/hyperlinkcolor" val="tx"/>
                    </a:ext>
                  </a:extLst>
                </a:hlinkClick>
              </a:rPr>
              <a:t>purduetravel@purdue.edu</a:t>
            </a:r>
            <a:endParaRPr lang="en-US" sz="1100" dirty="0">
              <a:solidFill>
                <a:schemeClr val="accent4">
                  <a:lumMod val="50000"/>
                </a:schemeClr>
              </a:solidFill>
              <a:latin typeface="+mj-lt"/>
            </a:endParaRPr>
          </a:p>
          <a:p>
            <a:pPr marL="171450" indent="-171450"/>
            <a:r>
              <a:rPr lang="en-US" sz="1100" dirty="0">
                <a:latin typeface="+mj-lt"/>
              </a:rPr>
              <a:t>Please remember to </a:t>
            </a:r>
            <a:r>
              <a:rPr lang="en-US" sz="1100" b="1" dirty="0">
                <a:latin typeface="+mj-lt"/>
              </a:rPr>
              <a:t>list all attendee/participant names and the business purpose for the dinner receipt reimbursements</a:t>
            </a:r>
            <a:r>
              <a:rPr lang="en-US" sz="1100" dirty="0">
                <a:latin typeface="+mj-lt"/>
              </a:rPr>
              <a:t>. (Example: Chairperson takes candidate and three additional faculty out to dinner for business purpose.)</a:t>
            </a:r>
          </a:p>
          <a:p>
            <a:pPr marL="171450" indent="-171450"/>
            <a:r>
              <a:rPr lang="en-US" sz="1100" dirty="0">
                <a:latin typeface="+mj-lt"/>
              </a:rPr>
              <a:t>Please also remember the importance of anonymity on behalf of our students per FERPA regulations. As is the case with Restricted data, we also hold our students’ privacy to these same high standards. Please do not identify an attendee/participant as a student. </a:t>
            </a:r>
          </a:p>
          <a:p>
            <a:pPr marL="171450" indent="-171450"/>
            <a:r>
              <a:rPr lang="en-US" sz="1100" dirty="0">
                <a:latin typeface="+mj-lt"/>
              </a:rPr>
              <a:t>This same anonymity standard should be in effect for DIVS containing personal medical testing information for employees due to HIPPA regulations.</a:t>
            </a:r>
          </a:p>
          <a:p>
            <a:pPr marL="171450" indent="-171450"/>
            <a:r>
              <a:rPr lang="en-US" sz="1100" dirty="0">
                <a:latin typeface="+mj-lt"/>
              </a:rPr>
              <a:t>Please make sure that you have indicated on your </a:t>
            </a:r>
            <a:r>
              <a:rPr lang="en-US" sz="1100" b="1" dirty="0">
                <a:latin typeface="+mj-lt"/>
              </a:rPr>
              <a:t>DIV</a:t>
            </a:r>
            <a:r>
              <a:rPr lang="en-US" sz="1100" dirty="0">
                <a:latin typeface="+mj-lt"/>
              </a:rPr>
              <a:t> within the </a:t>
            </a:r>
            <a:r>
              <a:rPr lang="en-US" sz="1100" b="1" dirty="0">
                <a:latin typeface="+mj-lt"/>
              </a:rPr>
              <a:t>Description</a:t>
            </a:r>
            <a:r>
              <a:rPr lang="en-US" sz="1100" dirty="0">
                <a:latin typeface="+mj-lt"/>
              </a:rPr>
              <a:t> </a:t>
            </a:r>
            <a:r>
              <a:rPr lang="en-US" sz="1100" b="1" dirty="0">
                <a:latin typeface="+mj-lt"/>
              </a:rPr>
              <a:t>area</a:t>
            </a:r>
            <a:r>
              <a:rPr lang="en-US" sz="1100" dirty="0">
                <a:latin typeface="+mj-lt"/>
              </a:rPr>
              <a:t> that the individual is an </a:t>
            </a:r>
            <a:r>
              <a:rPr lang="en-US" sz="1100" b="1" dirty="0">
                <a:latin typeface="+mj-lt"/>
              </a:rPr>
              <a:t>EMPLOYEE</a:t>
            </a:r>
            <a:r>
              <a:rPr lang="en-US" sz="1100" dirty="0">
                <a:latin typeface="+mj-lt"/>
              </a:rPr>
              <a:t>.</a:t>
            </a:r>
          </a:p>
          <a:p>
            <a:pPr marL="171450" indent="-171450"/>
            <a:r>
              <a:rPr lang="en-US" sz="1100" dirty="0">
                <a:latin typeface="+mj-lt"/>
              </a:rPr>
              <a:t>Future employees who have accepted a job offer may receive reimbursement through the DocuSign process if the payment is issued more than 30 days before their hire date. An offer letter must be attached. If it is </a:t>
            </a:r>
            <a:r>
              <a:rPr lang="en-US" sz="1100" b="1" dirty="0">
                <a:latin typeface="+mj-lt"/>
              </a:rPr>
              <a:t>less than 30 days </a:t>
            </a:r>
            <a:r>
              <a:rPr lang="en-US" sz="1100" dirty="0">
                <a:latin typeface="+mj-lt"/>
              </a:rPr>
              <a:t>before the employee’s hire date, the allowance/reimbursement is paid through Payroll. </a:t>
            </a:r>
          </a:p>
          <a:p>
            <a:pPr marL="0" indent="0">
              <a:buNone/>
            </a:pPr>
            <a:r>
              <a:rPr lang="en-US" sz="1100" b="1" dirty="0">
                <a:latin typeface="+mj-lt"/>
              </a:rPr>
              <a:t>       Please contact Human Resources for further details – PRIOR to submitting your DIV.</a:t>
            </a:r>
          </a:p>
          <a:p>
            <a:pPr marL="171450" indent="-171450"/>
            <a:endParaRPr lang="en-US" sz="1200" dirty="0">
              <a:highlight>
                <a:srgbClr val="FFFF00"/>
              </a:highlight>
              <a:latin typeface="+mj-lt"/>
            </a:endParaRPr>
          </a:p>
          <a:p>
            <a:endParaRPr lang="en-US" sz="1200" dirty="0">
              <a:latin typeface="+mj-lt"/>
            </a:endParaRPr>
          </a:p>
          <a:p>
            <a:pPr marL="0" indent="0">
              <a:buNone/>
            </a:pPr>
            <a:endParaRPr lang="en-US" sz="12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41</a:t>
            </a:fld>
            <a:endParaRPr lang="en-US" sz="1200" dirty="0">
              <a:solidFill>
                <a:schemeClr val="tx1"/>
              </a:solidFill>
            </a:endParaRPr>
          </a:p>
        </p:txBody>
      </p:sp>
    </p:spTree>
    <p:extLst>
      <p:ext uri="{BB962C8B-B14F-4D97-AF65-F5344CB8AC3E}">
        <p14:creationId xmlns:p14="http://schemas.microsoft.com/office/powerpoint/2010/main" val="1825743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108" y="1428206"/>
            <a:ext cx="10515600" cy="3460012"/>
          </a:xfrm>
        </p:spPr>
        <p:txBody>
          <a:bodyPr/>
          <a:lstStyle/>
          <a:p>
            <a:pPr marL="0" indent="0"/>
            <a:r>
              <a:rPr lang="en-US" sz="3600" dirty="0"/>
              <a:t>SECTION - FIVE CHARTS</a:t>
            </a:r>
            <a:br>
              <a:rPr lang="en-US" sz="3600" dirty="0"/>
            </a:br>
            <a:br>
              <a:rPr lang="en-US" sz="3600" dirty="0"/>
            </a:br>
            <a:r>
              <a:rPr lang="en-US" sz="2000" dirty="0">
                <a:latin typeface="+mn-lt"/>
              </a:rPr>
              <a:t>PLEASE NOTE: </a:t>
            </a:r>
            <a:br>
              <a:rPr lang="en-US" sz="2000" dirty="0">
                <a:latin typeface="+mn-lt"/>
              </a:rPr>
            </a:br>
            <a:br>
              <a:rPr lang="en-US" sz="2000" dirty="0">
                <a:latin typeface="+mn-lt"/>
              </a:rPr>
            </a:br>
            <a:r>
              <a:rPr lang="en-US" sz="2000" b="1" dirty="0">
                <a:latin typeface="+mn-lt"/>
              </a:rPr>
              <a:t>DUE TO THE IMPLEMENTATION OF THE VENDOR “PAYMENT WORKS” PORTAL, THE VENDOR IS RESPONSIBLE FOR THEIR OWN DATA.</a:t>
            </a:r>
            <a:br>
              <a:rPr lang="en-US" sz="2000" b="1" dirty="0">
                <a:latin typeface="+mn-lt"/>
              </a:rPr>
            </a:br>
            <a:br>
              <a:rPr lang="en-US" b="1" dirty="0"/>
            </a:br>
            <a:endParaRPr lang="en-US" b="1"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42</a:t>
            </a:fld>
            <a:endParaRPr lang="en-US" sz="1200" dirty="0">
              <a:solidFill>
                <a:schemeClr val="tx1"/>
              </a:solidFill>
            </a:endParaRPr>
          </a:p>
        </p:txBody>
      </p:sp>
    </p:spTree>
    <p:extLst>
      <p:ext uri="{BB962C8B-B14F-4D97-AF65-F5344CB8AC3E}">
        <p14:creationId xmlns:p14="http://schemas.microsoft.com/office/powerpoint/2010/main" val="484171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419471" cy="372294"/>
          </a:xfrm>
        </p:spPr>
        <p:txBody>
          <a:bodyPr/>
          <a:lstStyle/>
          <a:p>
            <a:r>
              <a:rPr lang="en-US" sz="2000" b="1" dirty="0"/>
              <a:t>Chart 1</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43</a:t>
            </a:fld>
            <a:endParaRPr lang="en-US" sz="1200" dirty="0">
              <a:solidFill>
                <a:schemeClr val="tx1"/>
              </a:solidFill>
            </a:endParaRPr>
          </a:p>
        </p:txBody>
      </p:sp>
      <p:pic>
        <p:nvPicPr>
          <p:cNvPr id="4" name="Picture 3" descr="Individual, Sole Proprietor, Single Member flow diagram">
            <a:extLst>
              <a:ext uri="{FF2B5EF4-FFF2-40B4-BE49-F238E27FC236}">
                <a16:creationId xmlns:a16="http://schemas.microsoft.com/office/drawing/2014/main" id="{E729B43C-C772-7C86-054D-3DB680E3284B}"/>
              </a:ext>
            </a:extLst>
          </p:cNvPr>
          <p:cNvPicPr>
            <a:picLocks noChangeAspect="1"/>
          </p:cNvPicPr>
          <p:nvPr/>
        </p:nvPicPr>
        <p:blipFill>
          <a:blip r:embed="rId2"/>
          <a:stretch>
            <a:fillRect/>
          </a:stretch>
        </p:blipFill>
        <p:spPr>
          <a:xfrm>
            <a:off x="0" y="0"/>
            <a:ext cx="12192000" cy="6815137"/>
          </a:xfrm>
          <a:prstGeom prst="rect">
            <a:avLst/>
          </a:prstGeom>
        </p:spPr>
      </p:pic>
    </p:spTree>
    <p:extLst>
      <p:ext uri="{BB962C8B-B14F-4D97-AF65-F5344CB8AC3E}">
        <p14:creationId xmlns:p14="http://schemas.microsoft.com/office/powerpoint/2010/main" val="1786208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329"/>
            <a:ext cx="10515600" cy="580821"/>
          </a:xfrm>
        </p:spPr>
        <p:txBody>
          <a:bodyPr/>
          <a:lstStyle/>
          <a:p>
            <a:r>
              <a:rPr lang="en-US" sz="2000" b="1" dirty="0"/>
              <a:t>Chart 2</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44</a:t>
            </a:fld>
            <a:endParaRPr lang="en-US" sz="1200" dirty="0">
              <a:solidFill>
                <a:schemeClr val="tx1"/>
              </a:solidFill>
            </a:endParaRPr>
          </a:p>
        </p:txBody>
      </p:sp>
      <p:pic>
        <p:nvPicPr>
          <p:cNvPr id="4" name="Picture 3" descr="Corporation, Partnership LLC, trust/estate flow diagram">
            <a:extLst>
              <a:ext uri="{FF2B5EF4-FFF2-40B4-BE49-F238E27FC236}">
                <a16:creationId xmlns:a16="http://schemas.microsoft.com/office/drawing/2014/main" id="{D39F67E8-79F0-BCF1-26E5-75FA6AF9E77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2733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title="Accounts Payable in Search Bar">
            <a:extLst>
              <a:ext uri="{FF2B5EF4-FFF2-40B4-BE49-F238E27FC236}">
                <a16:creationId xmlns:a16="http://schemas.microsoft.com/office/drawing/2014/main" id="{1E7A7C3A-A378-EDF8-EEF6-E39A4EFEF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0" y="1066800"/>
            <a:ext cx="8806649"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title="Accounting and Budget Services Link">
            <a:extLst>
              <a:ext uri="{FF2B5EF4-FFF2-40B4-BE49-F238E27FC236}">
                <a16:creationId xmlns:a16="http://schemas.microsoft.com/office/drawing/2014/main" id="{E0C929C0-32EE-76A7-B058-2D6A983C5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0" y="2952750"/>
            <a:ext cx="8886549"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title="Accounting and Budget Services Headline">
            <a:extLst>
              <a:ext uri="{FF2B5EF4-FFF2-40B4-BE49-F238E27FC236}">
                <a16:creationId xmlns:a16="http://schemas.microsoft.com/office/drawing/2014/main" id="{EE8FB0B2-9161-9729-450D-80A92F6CD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9" y="4714875"/>
            <a:ext cx="8886549" cy="13049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99160" y="761048"/>
            <a:ext cx="10515600" cy="473075"/>
          </a:xfrm>
        </p:spPr>
        <p:txBody>
          <a:bodyPr/>
          <a:lstStyle/>
          <a:p>
            <a:pPr lvl="0" algn="ctr" eaLnBrk="0" hangingPunct="0">
              <a:lnSpc>
                <a:spcPct val="100000"/>
              </a:lnSpc>
            </a:pPr>
            <a:r>
              <a:rPr lang="en-US" altLang="en-US" sz="2800" dirty="0">
                <a:ea typeface="Calibri" panose="020F0502020204030204" pitchFamily="34" charset="0"/>
                <a:cs typeface="Times New Roman" panose="02020603050405020304" pitchFamily="18" charset="0"/>
              </a:rPr>
              <a:t>NAVIGATING THE PNW ACCOUNTS PAYABLE WEBSITE!</a:t>
            </a:r>
            <a:br>
              <a:rPr lang="en-US" altLang="en-US" sz="2800" dirty="0"/>
            </a:br>
            <a:br>
              <a:rPr lang="en-US" altLang="en-US" sz="2800" dirty="0">
                <a:latin typeface="Arial" panose="020B0604020202020204" pitchFamily="34" charset="0"/>
              </a:rPr>
            </a:br>
            <a:endParaRPr lang="en-US" sz="2800" dirty="0"/>
          </a:p>
        </p:txBody>
      </p:sp>
    </p:spTree>
    <p:extLst>
      <p:ext uri="{BB962C8B-B14F-4D97-AF65-F5344CB8AC3E}">
        <p14:creationId xmlns:p14="http://schemas.microsoft.com/office/powerpoint/2010/main" val="451626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counts Payable Website screenshot">
            <a:extLst>
              <a:ext uri="{FF2B5EF4-FFF2-40B4-BE49-F238E27FC236}">
                <a16:creationId xmlns:a16="http://schemas.microsoft.com/office/drawing/2014/main" id="{2BF16BD1-0699-8C0B-CA38-78E6C4CC9AEB}"/>
              </a:ext>
            </a:extLst>
          </p:cNvPr>
          <p:cNvPicPr>
            <a:picLocks noChangeAspect="1"/>
          </p:cNvPicPr>
          <p:nvPr/>
        </p:nvPicPr>
        <p:blipFill>
          <a:blip r:embed="rId2"/>
          <a:stretch>
            <a:fillRect/>
          </a:stretch>
        </p:blipFill>
        <p:spPr>
          <a:xfrm>
            <a:off x="0" y="0"/>
            <a:ext cx="5100034" cy="6286089"/>
          </a:xfrm>
          <a:prstGeom prst="rect">
            <a:avLst/>
          </a:prstGeom>
        </p:spPr>
      </p:pic>
      <p:pic>
        <p:nvPicPr>
          <p:cNvPr id="5" name="Picture 4" descr="Accounts Payable Website  FAQ screenshot">
            <a:extLst>
              <a:ext uri="{FF2B5EF4-FFF2-40B4-BE49-F238E27FC236}">
                <a16:creationId xmlns:a16="http://schemas.microsoft.com/office/drawing/2014/main" id="{E2820EEE-9C00-2473-D565-CAF63620D4EF}"/>
              </a:ext>
            </a:extLst>
          </p:cNvPr>
          <p:cNvPicPr>
            <a:picLocks noChangeAspect="1"/>
          </p:cNvPicPr>
          <p:nvPr/>
        </p:nvPicPr>
        <p:blipFill>
          <a:blip r:embed="rId3"/>
          <a:stretch>
            <a:fillRect/>
          </a:stretch>
        </p:blipFill>
        <p:spPr>
          <a:xfrm>
            <a:off x="5267459" y="746976"/>
            <a:ext cx="4548713" cy="5629266"/>
          </a:xfrm>
          <a:prstGeom prst="rect">
            <a:avLst/>
          </a:prstGeom>
        </p:spPr>
      </p:pic>
      <p:sp>
        <p:nvSpPr>
          <p:cNvPr id="2" name="Title 1">
            <a:extLst>
              <a:ext uri="{FF2B5EF4-FFF2-40B4-BE49-F238E27FC236}">
                <a16:creationId xmlns:a16="http://schemas.microsoft.com/office/drawing/2014/main" id="{1EF51D78-D605-DE78-3664-D4A55153D60C}"/>
              </a:ext>
            </a:extLst>
          </p:cNvPr>
          <p:cNvSpPr>
            <a:spLocks noGrp="1"/>
          </p:cNvSpPr>
          <p:nvPr>
            <p:ph type="title" idx="4294967295"/>
          </p:nvPr>
        </p:nvSpPr>
        <p:spPr>
          <a:xfrm>
            <a:off x="5185064" y="365126"/>
            <a:ext cx="3657600" cy="237548"/>
          </a:xfrm>
        </p:spPr>
        <p:txBody>
          <a:bodyPr/>
          <a:lstStyle/>
          <a:p>
            <a:r>
              <a:rPr lang="en-US" sz="3200" dirty="0"/>
              <a:t>Navigation-Cont.</a:t>
            </a:r>
          </a:p>
        </p:txBody>
      </p:sp>
    </p:spTree>
    <p:extLst>
      <p:ext uri="{BB962C8B-B14F-4D97-AF65-F5344CB8AC3E}">
        <p14:creationId xmlns:p14="http://schemas.microsoft.com/office/powerpoint/2010/main" val="494788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2" y="730295"/>
            <a:ext cx="10515600" cy="610739"/>
          </a:xfrm>
        </p:spPr>
        <p:txBody>
          <a:bodyPr/>
          <a:lstStyle/>
          <a:p>
            <a:pPr algn="ctr"/>
            <a:r>
              <a:rPr lang="en-US" sz="2800" dirty="0"/>
              <a:t> Things to Remember</a:t>
            </a:r>
            <a:br>
              <a:rPr lang="en-US" sz="2800" dirty="0"/>
            </a:br>
            <a:endParaRPr lang="en-US" sz="2800" dirty="0"/>
          </a:p>
        </p:txBody>
      </p:sp>
      <p:graphicFrame>
        <p:nvGraphicFramePr>
          <p:cNvPr id="5" name="Content Placeholder 4" title="Things to Remember &amp; Special Thanks To"/>
          <p:cNvGraphicFramePr>
            <a:graphicFrameLocks noGrp="1"/>
          </p:cNvGraphicFramePr>
          <p:nvPr>
            <p:ph idx="1"/>
            <p:extLst>
              <p:ext uri="{D42A27DB-BD31-4B8C-83A1-F6EECF244321}">
                <p14:modId xmlns:p14="http://schemas.microsoft.com/office/powerpoint/2010/main" val="428357542"/>
              </p:ext>
            </p:extLst>
          </p:nvPr>
        </p:nvGraphicFramePr>
        <p:xfrm>
          <a:off x="265472" y="1481647"/>
          <a:ext cx="10515600" cy="261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47</a:t>
            </a:fld>
            <a:endParaRPr lang="en-US" sz="1200" dirty="0">
              <a:solidFill>
                <a:schemeClr val="tx1"/>
              </a:solidFill>
            </a:endParaRPr>
          </a:p>
        </p:txBody>
      </p:sp>
      <p:sp>
        <p:nvSpPr>
          <p:cNvPr id="6" name="Rectangle 5"/>
          <p:cNvSpPr/>
          <p:nvPr/>
        </p:nvSpPr>
        <p:spPr>
          <a:xfrm>
            <a:off x="838200" y="1582390"/>
            <a:ext cx="9579289" cy="2616101"/>
          </a:xfrm>
          <a:prstGeom prst="rect">
            <a:avLst/>
          </a:prstGeom>
        </p:spPr>
        <p:txBody>
          <a:bodyPr wrap="square">
            <a:spAutoFit/>
          </a:bodyPr>
          <a:lstStyle/>
          <a:p>
            <a:pPr marL="285750" lvl="0" indent="-285750">
              <a:buFont typeface="Arial" panose="020B0604020202020204" pitchFamily="34" charset="0"/>
              <a:buChar char="•"/>
            </a:pPr>
            <a:r>
              <a:rPr lang="en-US" sz="1600" dirty="0"/>
              <a:t>All</a:t>
            </a:r>
            <a:r>
              <a:rPr lang="en-US" sz="1600" b="1" dirty="0"/>
              <a:t> </a:t>
            </a:r>
            <a:r>
              <a:rPr lang="en-US" sz="1600" dirty="0"/>
              <a:t>inquiries related to </a:t>
            </a:r>
            <a:r>
              <a:rPr lang="en-US" sz="1600" b="1" dirty="0"/>
              <a:t>P-Cards </a:t>
            </a:r>
            <a:r>
              <a:rPr lang="en-US" sz="1600" dirty="0"/>
              <a:t>should be directed to your specific </a:t>
            </a:r>
            <a:r>
              <a:rPr lang="en-US" sz="1600" b="1" dirty="0"/>
              <a:t>Account Coordinator who is located within the Managerial Accounting Department.</a:t>
            </a:r>
            <a:endParaRPr lang="en-US" sz="1600" dirty="0"/>
          </a:p>
          <a:p>
            <a:pPr marL="285750" lvl="0" indent="-285750">
              <a:buFont typeface="Arial" panose="020B0604020202020204" pitchFamily="34" charset="0"/>
              <a:buChar char="•"/>
            </a:pPr>
            <a:r>
              <a:rPr lang="en-US" sz="1600" b="1" dirty="0"/>
              <a:t>Accounts Payable is located within the Financial Accounting Department. </a:t>
            </a:r>
            <a:endParaRPr lang="en-US" sz="1600" dirty="0"/>
          </a:p>
          <a:p>
            <a:pPr marL="285750" lvl="0" indent="-285750">
              <a:buFont typeface="Arial" panose="020B0604020202020204" pitchFamily="34" charset="0"/>
              <a:buChar char="•"/>
            </a:pPr>
            <a:r>
              <a:rPr lang="en-US" sz="1600" b="1" dirty="0"/>
              <a:t>Accounts Payable </a:t>
            </a:r>
            <a:r>
              <a:rPr lang="en-US" sz="1600" dirty="0"/>
              <a:t>offers semester trainings as well quarterly “topic specific” half hour mini-sessions. </a:t>
            </a:r>
          </a:p>
          <a:p>
            <a:pPr marL="285750" lvl="0" indent="-285750">
              <a:buFont typeface="Arial" panose="020B0604020202020204" pitchFamily="34" charset="0"/>
              <a:buChar char="•"/>
            </a:pPr>
            <a:r>
              <a:rPr lang="en-US" sz="1600" dirty="0"/>
              <a:t>Our next mini-session will be focusing on Payee Certifications/Personal Payments. Be sure to watch your email for upcoming announcements and don’t miss this opportunity to cover the topic with step-by-step instructions.</a:t>
            </a:r>
          </a:p>
          <a:p>
            <a:pPr marL="285750" lvl="0" indent="-285750">
              <a:buFont typeface="Arial" panose="020B0604020202020204" pitchFamily="34" charset="0"/>
              <a:buChar char="•"/>
            </a:pPr>
            <a:r>
              <a:rPr lang="en-US" sz="1600" dirty="0"/>
              <a:t>Have AP inquiries? Please reach out to us at: </a:t>
            </a:r>
            <a:r>
              <a:rPr lang="en-US" sz="2000" dirty="0">
                <a:solidFill>
                  <a:schemeClr val="accent4">
                    <a:lumMod val="50000"/>
                  </a:schemeClr>
                </a:solidFill>
                <a:hlinkClick r:id="rId7">
                  <a:extLst>
                    <a:ext uri="{A12FA001-AC4F-418D-AE19-62706E023703}">
                      <ahyp:hlinkClr xmlns:ahyp="http://schemas.microsoft.com/office/drawing/2018/hyperlinkcolor" val="tx"/>
                    </a:ext>
                  </a:extLst>
                </a:hlinkClick>
              </a:rPr>
              <a:t>pnwpayables@pnw.edu</a:t>
            </a:r>
            <a:r>
              <a:rPr lang="en-US" sz="2000" dirty="0">
                <a:solidFill>
                  <a:schemeClr val="accent4">
                    <a:lumMod val="50000"/>
                  </a:schemeClr>
                </a:solidFill>
              </a:rPr>
              <a:t>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695E1BDC-7915-D76E-2BC2-199B70F58ABF}"/>
              </a:ext>
            </a:extLst>
          </p:cNvPr>
          <p:cNvSpPr txBox="1"/>
          <p:nvPr/>
        </p:nvSpPr>
        <p:spPr>
          <a:xfrm>
            <a:off x="838200" y="4238361"/>
            <a:ext cx="10117183" cy="2123658"/>
          </a:xfrm>
          <a:prstGeom prst="rect">
            <a:avLst/>
          </a:prstGeom>
          <a:noFill/>
        </p:spPr>
        <p:txBody>
          <a:bodyPr wrap="square" rtlCol="0">
            <a:spAutoFit/>
          </a:bodyPr>
          <a:lstStyle/>
          <a:p>
            <a:r>
              <a:rPr lang="en-US" dirty="0"/>
              <a:t>Reminder: Please always refer to the webpage for the most recent Accounts Payable Forms! </a:t>
            </a:r>
          </a:p>
          <a:p>
            <a:r>
              <a:rPr lang="en-US" dirty="0"/>
              <a:t>Please Remember: Entering outdated forms into </a:t>
            </a:r>
            <a:r>
              <a:rPr lang="en-US" dirty="0" err="1"/>
              <a:t>Docusign</a:t>
            </a:r>
            <a:r>
              <a:rPr lang="en-US" dirty="0"/>
              <a:t> will require you to </a:t>
            </a:r>
            <a:r>
              <a:rPr lang="en-US" b="1" dirty="0"/>
              <a:t>REMOVE</a:t>
            </a:r>
            <a:r>
              <a:rPr lang="en-US" dirty="0"/>
              <a:t> your </a:t>
            </a:r>
            <a:r>
              <a:rPr lang="en-US" dirty="0" err="1"/>
              <a:t>Docusign</a:t>
            </a:r>
            <a:r>
              <a:rPr lang="en-US" dirty="0"/>
              <a:t>.</a:t>
            </a:r>
          </a:p>
          <a:p>
            <a:endParaRPr lang="en-US" dirty="0"/>
          </a:p>
          <a:p>
            <a:r>
              <a:rPr lang="en-US" dirty="0"/>
              <a:t>  </a:t>
            </a:r>
            <a:r>
              <a:rPr lang="en-US" sz="1800" b="1" dirty="0">
                <a:solidFill>
                  <a:srgbClr val="CC9900"/>
                </a:solidFill>
                <a:latin typeface="72 Black" panose="020B0A04030603020204" pitchFamily="34" charset="0"/>
                <a:cs typeface="72 Black" panose="020B0A04030603020204" pitchFamily="34" charset="0"/>
                <a:hlinkClick r:id="rId8"/>
              </a:rPr>
              <a:t>Accounting &amp; Budget Services</a:t>
            </a:r>
            <a:endParaRPr lang="en-US" sz="1800" b="1" dirty="0">
              <a:solidFill>
                <a:srgbClr val="CC9900"/>
              </a:solidFill>
              <a:latin typeface="72 Black" panose="020B0A04030603020204" pitchFamily="34" charset="0"/>
              <a:cs typeface="72 Black" panose="020B0A04030603020204" pitchFamily="34" charset="0"/>
            </a:endParaRPr>
          </a:p>
          <a:p>
            <a:endParaRPr lang="en-US" b="1" dirty="0">
              <a:solidFill>
                <a:srgbClr val="CC9900"/>
              </a:solidFill>
              <a:latin typeface="72 Black" panose="020B0A04030603020204" pitchFamily="34" charset="0"/>
              <a:cs typeface="72 Black" panose="020B0A04030603020204" pitchFamily="34" charset="0"/>
            </a:endParaRPr>
          </a:p>
          <a:p>
            <a:pPr algn="ctr"/>
            <a:r>
              <a:rPr lang="en-US" sz="2400" b="1" dirty="0">
                <a:latin typeface="72 Black" panose="020B0A04030603020204" pitchFamily="34" charset="0"/>
                <a:cs typeface="72 Black" panose="020B0A04030603020204" pitchFamily="34" charset="0"/>
              </a:rPr>
              <a:t>THANK YOU FOR JOINING US TODAY!</a:t>
            </a:r>
            <a:endParaRPr lang="en-US" sz="2400" dirty="0">
              <a:latin typeface="72 Black" panose="020B0A04030603020204" pitchFamily="34" charset="0"/>
              <a:cs typeface="72 Black" panose="020B0A04030603020204" pitchFamily="34" charset="0"/>
            </a:endParaRPr>
          </a:p>
          <a:p>
            <a:endParaRPr lang="en-US" dirty="0"/>
          </a:p>
        </p:txBody>
      </p:sp>
    </p:spTree>
    <p:extLst>
      <p:ext uri="{BB962C8B-B14F-4D97-AF65-F5344CB8AC3E}">
        <p14:creationId xmlns:p14="http://schemas.microsoft.com/office/powerpoint/2010/main" val="257739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34497"/>
            <a:ext cx="10515600" cy="738745"/>
          </a:xfrm>
        </p:spPr>
        <p:txBody>
          <a:bodyPr/>
          <a:lstStyle/>
          <a:p>
            <a:r>
              <a:rPr lang="en-US" sz="2800" dirty="0"/>
              <a:t>Familiarize yourself with the following programs and procedures</a:t>
            </a:r>
          </a:p>
        </p:txBody>
      </p:sp>
      <p:sp>
        <p:nvSpPr>
          <p:cNvPr id="6" name="Content Placeholder 5"/>
          <p:cNvSpPr>
            <a:spLocks noGrp="1"/>
          </p:cNvSpPr>
          <p:nvPr>
            <p:ph idx="1"/>
          </p:nvPr>
        </p:nvSpPr>
        <p:spPr>
          <a:xfrm>
            <a:off x="838200" y="1674739"/>
            <a:ext cx="10605940" cy="4524463"/>
          </a:xfrm>
        </p:spPr>
        <p:txBody>
          <a:bodyPr/>
          <a:lstStyle/>
          <a:p>
            <a:r>
              <a:rPr lang="en-US" sz="1800" b="1" dirty="0">
                <a:solidFill>
                  <a:schemeClr val="accent4">
                    <a:lumMod val="50000"/>
                  </a:schemeClr>
                </a:solidFill>
                <a:latin typeface="+mj-lt"/>
                <a:hlinkClick r:id="rId3">
                  <a:extLst>
                    <a:ext uri="{A12FA001-AC4F-418D-AE19-62706E023703}">
                      <ahyp:hlinkClr xmlns:ahyp="http://schemas.microsoft.com/office/drawing/2018/hyperlinkcolor" val="tx"/>
                    </a:ext>
                  </a:extLst>
                </a:hlinkClick>
              </a:rPr>
              <a:t>DocuSign</a:t>
            </a:r>
            <a:r>
              <a:rPr lang="en-US" sz="1800" b="1" dirty="0">
                <a:solidFill>
                  <a:srgbClr val="954F72"/>
                </a:solidFill>
                <a:latin typeface="+mj-lt"/>
                <a:hlinkClick r:id="rId3">
                  <a:extLst>
                    <a:ext uri="{A12FA001-AC4F-418D-AE19-62706E023703}">
                      <ahyp:hlinkClr xmlns:ahyp="http://schemas.microsoft.com/office/drawing/2018/hyperlinkcolor" val="tx"/>
                    </a:ext>
                  </a:extLst>
                </a:hlinkClick>
              </a:rPr>
              <a:t> </a:t>
            </a:r>
            <a:r>
              <a:rPr lang="en-US" sz="1800" b="1" dirty="0">
                <a:latin typeface="+mj-lt"/>
              </a:rPr>
              <a:t>– </a:t>
            </a:r>
            <a:r>
              <a:rPr lang="en-US" sz="1800" b="1" dirty="0" err="1">
                <a:latin typeface="+mj-lt"/>
              </a:rPr>
              <a:t>Docusign</a:t>
            </a:r>
            <a:r>
              <a:rPr lang="en-US" sz="1800" b="1" dirty="0">
                <a:latin typeface="+mj-lt"/>
              </a:rPr>
              <a:t> has many features for payment processes and necessary forms and functions. Please familiarize yourself with navigating </a:t>
            </a:r>
            <a:r>
              <a:rPr lang="en-US" sz="1800" b="1" dirty="0" err="1">
                <a:latin typeface="+mj-lt"/>
              </a:rPr>
              <a:t>Docusign</a:t>
            </a:r>
            <a:r>
              <a:rPr lang="en-US" sz="1800" b="1" dirty="0">
                <a:latin typeface="+mj-lt"/>
              </a:rPr>
              <a:t>, especially the area of DIV entry, removal, etc. </a:t>
            </a:r>
            <a:r>
              <a:rPr lang="en-US" sz="1800" b="1" dirty="0">
                <a:solidFill>
                  <a:srgbClr val="FF0000"/>
                </a:solidFill>
              </a:rPr>
              <a:t>Reminder:</a:t>
            </a:r>
            <a:r>
              <a:rPr lang="en-US" sz="1800" dirty="0">
                <a:solidFill>
                  <a:srgbClr val="FF0000"/>
                </a:solidFill>
              </a:rPr>
              <a:t> Do not send documents to Accounts Payable for review before submission into DocuSign.</a:t>
            </a:r>
            <a:r>
              <a:rPr lang="en-US" sz="1800" b="1" dirty="0">
                <a:solidFill>
                  <a:srgbClr val="FF0000"/>
                </a:solidFill>
                <a:latin typeface="+mj-lt"/>
              </a:rPr>
              <a:t> </a:t>
            </a:r>
            <a:br>
              <a:rPr lang="en-US" sz="1800" b="1" dirty="0">
                <a:solidFill>
                  <a:srgbClr val="FF0000"/>
                </a:solidFill>
                <a:latin typeface="+mj-lt"/>
              </a:rPr>
            </a:br>
            <a:r>
              <a:rPr lang="en-US" sz="1800" b="1" dirty="0">
                <a:latin typeface="+mj-lt"/>
              </a:rPr>
              <a:t>										</a:t>
            </a:r>
          </a:p>
          <a:p>
            <a:r>
              <a:rPr lang="en-US" sz="1800" b="1" u="sng" dirty="0">
                <a:solidFill>
                  <a:schemeClr val="accent4">
                    <a:lumMod val="50000"/>
                  </a:schemeClr>
                </a:solidFill>
                <a:latin typeface="+mj-lt"/>
                <a:hlinkClick r:id="rId4">
                  <a:extLst>
                    <a:ext uri="{A12FA001-AC4F-418D-AE19-62706E023703}">
                      <ahyp:hlinkClr xmlns:ahyp="http://schemas.microsoft.com/office/drawing/2018/hyperlinkcolor" val="tx"/>
                    </a:ext>
                  </a:extLst>
                </a:hlinkClick>
              </a:rPr>
              <a:t>Filelocker</a:t>
            </a:r>
            <a:r>
              <a:rPr lang="en-US" sz="1800" b="1" dirty="0">
                <a:latin typeface="+mj-lt"/>
              </a:rPr>
              <a:t> – Email is not an encrypted secure method of sharing a vendor’s personal information. Tax Documents containing names accompanied by addresses, social security numbers (considered RESTRICTED data), bank account numbers, etc. should NOT be sent through your PNW email account to </a:t>
            </a:r>
            <a:r>
              <a:rPr lang="en-US" sz="1800" b="1" i="1" dirty="0">
                <a:latin typeface="+mj-lt"/>
              </a:rPr>
              <a:t>anyone</a:t>
            </a:r>
            <a:r>
              <a:rPr lang="en-US" sz="1800" b="1" dirty="0">
                <a:latin typeface="+mj-lt"/>
              </a:rPr>
              <a:t> </a:t>
            </a:r>
            <a:r>
              <a:rPr lang="en-US" sz="1800" b="1" i="1" dirty="0">
                <a:latin typeface="+mj-lt"/>
              </a:rPr>
              <a:t>including Accounts Payable.</a:t>
            </a:r>
          </a:p>
          <a:p>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Purdue IT Services</a:t>
            </a:r>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800" dirty="0">
                <a:effectLst/>
                <a:latin typeface="Aptos" panose="020B0004020202020204" pitchFamily="34" charset="0"/>
                <a:ea typeface="Calibri" panose="020F0502020204030204" pitchFamily="34" charset="0"/>
                <a:cs typeface="Calibri" panose="020F0502020204030204" pitchFamily="34" charset="0"/>
              </a:rPr>
              <a:t>–</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This link will provide you with useful information</a:t>
            </a:r>
            <a:r>
              <a:rPr lang="en-US" sz="1800" b="1"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for all </a:t>
            </a:r>
            <a:r>
              <a:rPr lang="en-US" sz="1800" b="1" dirty="0">
                <a:latin typeface="Calibri Light" panose="020F0302020204030204" pitchFamily="34" charset="0"/>
                <a:ea typeface="Calibri Light" panose="020F0302020204030204" pitchFamily="34" charset="0"/>
                <a:cs typeface="Calibri Light" panose="020F0302020204030204" pitchFamily="34" charset="0"/>
              </a:rPr>
              <a:t>of Purdue’s popular services</a:t>
            </a:r>
            <a:r>
              <a:rPr lang="en-US" sz="1800" b="1" dirty="0">
                <a:solidFill>
                  <a:srgbClr val="467886"/>
                </a:solidFill>
                <a:latin typeface="Aptos" panose="020B0004020202020204" pitchFamily="34" charset="0"/>
                <a:ea typeface="Calibri" panose="020F0502020204030204" pitchFamily="34" charset="0"/>
                <a:cs typeface="Calibri" panose="020F0502020204030204" pitchFamily="34" charset="0"/>
              </a:rPr>
              <a:t>.  </a:t>
            </a:r>
            <a:r>
              <a:rPr lang="en-US" sz="1800"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latin typeface="+mj-lt"/>
              </a:rPr>
              <a:t>										</a:t>
            </a:r>
          </a:p>
          <a:p>
            <a:r>
              <a:rPr lang="en-US" sz="1800" b="1" u="sng" dirty="0">
                <a:solidFill>
                  <a:schemeClr val="accent4">
                    <a:lumMod val="50000"/>
                  </a:schemeClr>
                </a:solidFill>
                <a:latin typeface="+mj-lt"/>
              </a:rPr>
              <a:t>Microsoft Teams </a:t>
            </a:r>
            <a:r>
              <a:rPr lang="en-US" sz="1800" b="1" dirty="0">
                <a:latin typeface="+mj-lt"/>
              </a:rPr>
              <a:t>– This is AP’s most efficient and effective tool of choice for training. You should familiarize yourself with this program to enable future training and assistance.									</a:t>
            </a:r>
          </a:p>
          <a:p>
            <a:r>
              <a:rPr lang="en-US" sz="1800" b="1" u="sng" dirty="0">
                <a:solidFill>
                  <a:schemeClr val="accent4">
                    <a:lumMod val="50000"/>
                  </a:schemeClr>
                </a:solidFill>
                <a:latin typeface="+mj-lt"/>
                <a:hlinkClick r:id="rId6">
                  <a:extLst>
                    <a:ext uri="{A12FA001-AC4F-418D-AE19-62706E023703}">
                      <ahyp:hlinkClr xmlns:ahyp="http://schemas.microsoft.com/office/drawing/2018/hyperlinkcolor" val="tx"/>
                    </a:ext>
                  </a:extLst>
                </a:hlinkClick>
              </a:rPr>
              <a:t>Payee Certification Power Form</a:t>
            </a:r>
            <a:r>
              <a:rPr lang="en-US" sz="1800" b="1" dirty="0">
                <a:latin typeface="+mj-lt"/>
              </a:rPr>
              <a:t>– This form is done through our website and is not trackable until it appears back in your queue. Please familiarize yourself with this process. Please note the process: </a:t>
            </a:r>
          </a:p>
          <a:p>
            <a:r>
              <a:rPr lang="en-US" sz="1400" b="1" dirty="0">
                <a:latin typeface="+mj-lt"/>
              </a:rPr>
              <a:t>Initiator (Department Rep. )           Consultant (Vendor)             Supervisor (Department Head )              Initiator (Department Rep. </a:t>
            </a:r>
            <a:r>
              <a:rPr lang="en-US" sz="1800" b="1" dirty="0">
                <a:latin typeface="+mj-lt"/>
              </a:rPr>
              <a:t>)					</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5</a:t>
            </a:fld>
            <a:endParaRPr lang="en-US" dirty="0">
              <a:solidFill>
                <a:schemeClr val="tx1"/>
              </a:solidFill>
            </a:endParaRPr>
          </a:p>
        </p:txBody>
      </p:sp>
      <p:sp>
        <p:nvSpPr>
          <p:cNvPr id="2" name="Arrow: Right 1" descr="Arrow">
            <a:extLst>
              <a:ext uri="{FF2B5EF4-FFF2-40B4-BE49-F238E27FC236}">
                <a16:creationId xmlns:a16="http://schemas.microsoft.com/office/drawing/2014/main" id="{38792F92-A506-5BD9-A094-D633BFCE49D7}"/>
              </a:ext>
            </a:extLst>
          </p:cNvPr>
          <p:cNvSpPr/>
          <p:nvPr/>
        </p:nvSpPr>
        <p:spPr>
          <a:xfrm>
            <a:off x="3144809" y="6049094"/>
            <a:ext cx="292231" cy="197963"/>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 name="Arrow: Right 2" descr="Arrow">
            <a:extLst>
              <a:ext uri="{FF2B5EF4-FFF2-40B4-BE49-F238E27FC236}">
                <a16:creationId xmlns:a16="http://schemas.microsoft.com/office/drawing/2014/main" id="{F6DBE58E-62FF-CACB-2589-318EA3C16576}"/>
              </a:ext>
            </a:extLst>
          </p:cNvPr>
          <p:cNvSpPr/>
          <p:nvPr/>
        </p:nvSpPr>
        <p:spPr>
          <a:xfrm>
            <a:off x="7775177" y="6088149"/>
            <a:ext cx="292231" cy="171926"/>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descr="Arrow">
            <a:extLst>
              <a:ext uri="{FF2B5EF4-FFF2-40B4-BE49-F238E27FC236}">
                <a16:creationId xmlns:a16="http://schemas.microsoft.com/office/drawing/2014/main" id="{E6C277E2-B621-7E14-002E-1DFA94635C56}"/>
              </a:ext>
            </a:extLst>
          </p:cNvPr>
          <p:cNvSpPr/>
          <p:nvPr/>
        </p:nvSpPr>
        <p:spPr>
          <a:xfrm>
            <a:off x="5102886" y="6091541"/>
            <a:ext cx="292231" cy="215322"/>
          </a:xfrm>
          <a:prstGeom prst="rightArrow">
            <a:avLst>
              <a:gd name="adj1" fmla="val 50000"/>
              <a:gd name="adj2" fmla="val 53068"/>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18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27092"/>
            <a:ext cx="1499755" cy="438304"/>
          </a:xfrm>
        </p:spPr>
        <p:txBody>
          <a:bodyPr/>
          <a:lstStyle/>
          <a:p>
            <a:r>
              <a:rPr lang="en-US" sz="2400" dirty="0"/>
              <a:t> Address</a:t>
            </a:r>
          </a:p>
        </p:txBody>
      </p:sp>
      <p:sp>
        <p:nvSpPr>
          <p:cNvPr id="4" name="TextBox 3">
            <a:extLst>
              <a:ext uri="{FF2B5EF4-FFF2-40B4-BE49-F238E27FC236}">
                <a16:creationId xmlns:a16="http://schemas.microsoft.com/office/drawing/2014/main" id="{F66C0C73-FD38-4415-AA11-20CA628F45FB}"/>
              </a:ext>
            </a:extLst>
          </p:cNvPr>
          <p:cNvSpPr txBox="1"/>
          <p:nvPr/>
        </p:nvSpPr>
        <p:spPr>
          <a:xfrm>
            <a:off x="5755203" y="1334573"/>
            <a:ext cx="5308848" cy="5199534"/>
          </a:xfrm>
          <a:prstGeom prst="rect">
            <a:avLst/>
          </a:prstGeom>
        </p:spPr>
        <p:txBody>
          <a:bodyPr vert="horz" lIns="91440" tIns="45720" rIns="91440" bIns="45720" rtlCol="0" anchor="t">
            <a:normAutofit fontScale="77500" lnSpcReduction="20000"/>
          </a:bodyPr>
          <a:lstStyle/>
          <a:p>
            <a:pPr defTabSz="914400">
              <a:lnSpc>
                <a:spcPct val="90000"/>
              </a:lnSpc>
              <a:spcAft>
                <a:spcPts val="600"/>
              </a:spcAft>
            </a:pPr>
            <a:r>
              <a:rPr lang="en-US" sz="3100" dirty="0">
                <a:latin typeface="+mj-lt"/>
              </a:rPr>
              <a:t>RETURN/VOIDED/CREDITS                  </a:t>
            </a:r>
          </a:p>
          <a:p>
            <a:pPr defTabSz="914400">
              <a:lnSpc>
                <a:spcPct val="90000"/>
              </a:lnSpc>
              <a:spcAft>
                <a:spcPts val="600"/>
              </a:spcAft>
            </a:pPr>
            <a:r>
              <a:rPr lang="en-US" sz="3100" dirty="0">
                <a:latin typeface="+mj-lt"/>
              </a:rPr>
              <a:t>SEND CHECKS TO: </a:t>
            </a:r>
          </a:p>
          <a:p>
            <a:pPr defTabSz="914400">
              <a:lnSpc>
                <a:spcPct val="90000"/>
              </a:lnSpc>
              <a:spcAft>
                <a:spcPts val="600"/>
              </a:spcAft>
            </a:pPr>
            <a:r>
              <a:rPr lang="en-US" sz="2500" dirty="0">
                <a:latin typeface="+mj-lt"/>
              </a:rPr>
              <a:t>The address listed on the left of the screen.</a:t>
            </a:r>
          </a:p>
          <a:p>
            <a:pPr defTabSz="914400">
              <a:lnSpc>
                <a:spcPct val="90000"/>
              </a:lnSpc>
              <a:spcAft>
                <a:spcPts val="600"/>
              </a:spcAft>
            </a:pPr>
            <a:endParaRPr lang="en-US" sz="2500" dirty="0">
              <a:latin typeface="+mj-lt"/>
            </a:endParaRPr>
          </a:p>
          <a:p>
            <a:pPr defTabSz="914400">
              <a:lnSpc>
                <a:spcPct val="90000"/>
              </a:lnSpc>
              <a:spcAft>
                <a:spcPts val="600"/>
              </a:spcAft>
            </a:pPr>
            <a:r>
              <a:rPr lang="en-US" sz="2500" dirty="0">
                <a:latin typeface="+mj-lt"/>
              </a:rPr>
              <a:t>Make sure that the </a:t>
            </a:r>
            <a:r>
              <a:rPr lang="en-US" sz="2500" b="1" dirty="0">
                <a:latin typeface="+mj-lt"/>
              </a:rPr>
              <a:t>account and GL number </a:t>
            </a:r>
            <a:r>
              <a:rPr lang="en-US" sz="2500" dirty="0">
                <a:latin typeface="+mj-lt"/>
              </a:rPr>
              <a:t>are indicated on a post-it note when sending, so that the check can be returned to the correct account.  </a:t>
            </a:r>
          </a:p>
          <a:p>
            <a:pPr defTabSz="914400">
              <a:lnSpc>
                <a:spcPct val="90000"/>
              </a:lnSpc>
              <a:spcAft>
                <a:spcPts val="600"/>
              </a:spcAft>
            </a:pPr>
            <a:r>
              <a:rPr lang="en-US" sz="2000" b="1" dirty="0">
                <a:latin typeface="+mj-lt"/>
              </a:rPr>
              <a:t>___________________________________________________</a:t>
            </a:r>
          </a:p>
          <a:p>
            <a:pPr defTabSz="914400">
              <a:lnSpc>
                <a:spcPct val="90000"/>
              </a:lnSpc>
              <a:spcAft>
                <a:spcPts val="600"/>
              </a:spcAft>
            </a:pPr>
            <a:endParaRPr lang="en-US" sz="2100" b="1" dirty="0">
              <a:highlight>
                <a:srgbClr val="FFFF00"/>
              </a:highlight>
              <a:latin typeface="+mj-lt"/>
            </a:endParaRPr>
          </a:p>
          <a:p>
            <a:pPr defTabSz="914400">
              <a:lnSpc>
                <a:spcPct val="90000"/>
              </a:lnSpc>
              <a:spcAft>
                <a:spcPts val="600"/>
              </a:spcAft>
            </a:pPr>
            <a:r>
              <a:rPr lang="en-US" sz="2100" b="1" dirty="0">
                <a:latin typeface="+mj-lt"/>
              </a:rPr>
              <a:t>*Question: </a:t>
            </a:r>
            <a:r>
              <a:rPr lang="en-US" sz="2100" dirty="0">
                <a:latin typeface="+mj-lt"/>
              </a:rPr>
              <a:t>What should I do if my vendor says they didn’t receive a check? </a:t>
            </a:r>
          </a:p>
          <a:p>
            <a:pPr defTabSz="914400">
              <a:lnSpc>
                <a:spcPct val="90000"/>
              </a:lnSpc>
              <a:spcAft>
                <a:spcPts val="600"/>
              </a:spcAft>
            </a:pPr>
            <a:endParaRPr lang="en-US" sz="2100" dirty="0">
              <a:latin typeface="+mj-lt"/>
            </a:endParaRPr>
          </a:p>
          <a:p>
            <a:pPr defTabSz="914400">
              <a:lnSpc>
                <a:spcPct val="90000"/>
              </a:lnSpc>
              <a:spcAft>
                <a:spcPts val="600"/>
              </a:spcAft>
            </a:pPr>
            <a:r>
              <a:rPr lang="en-US" sz="2100" b="1" dirty="0">
                <a:latin typeface="+mj-lt"/>
              </a:rPr>
              <a:t>*Answer:  – Check the Due Date on the invoice </a:t>
            </a:r>
            <a:r>
              <a:rPr lang="en-US" sz="2100" dirty="0">
                <a:latin typeface="+mj-lt"/>
              </a:rPr>
              <a:t>to see if the payment is overdue. Then, send an </a:t>
            </a:r>
            <a:r>
              <a:rPr lang="en-US" sz="2100" b="1" dirty="0">
                <a:latin typeface="+mj-lt"/>
              </a:rPr>
              <a:t>email</a:t>
            </a:r>
            <a:r>
              <a:rPr lang="en-US" sz="2100" dirty="0">
                <a:latin typeface="+mj-lt"/>
              </a:rPr>
              <a:t> to  </a:t>
            </a:r>
            <a:r>
              <a:rPr lang="en-US" sz="2100" dirty="0">
                <a:latin typeface="+mj-lt"/>
                <a:hlinkClick r:id="rId3"/>
              </a:rPr>
              <a:t>PNWpayables@pnw.edu</a:t>
            </a:r>
            <a:r>
              <a:rPr lang="en-US" sz="2100" dirty="0">
                <a:latin typeface="+mj-lt"/>
              </a:rPr>
              <a:t> with the </a:t>
            </a:r>
            <a:r>
              <a:rPr lang="en-US" sz="2100" b="1" dirty="0">
                <a:latin typeface="+mj-lt"/>
              </a:rPr>
              <a:t>VENDOR’S NAME,INVOICE NUMBER</a:t>
            </a:r>
            <a:r>
              <a:rPr lang="en-US" sz="2100" dirty="0">
                <a:latin typeface="+mj-lt"/>
              </a:rPr>
              <a:t>, copy of the </a:t>
            </a:r>
            <a:r>
              <a:rPr lang="en-US" sz="2100" b="1" dirty="0">
                <a:latin typeface="+mj-lt"/>
              </a:rPr>
              <a:t>DOCUSIGN HEADER </a:t>
            </a:r>
            <a:r>
              <a:rPr lang="en-US" sz="2100" dirty="0">
                <a:latin typeface="+mj-lt"/>
              </a:rPr>
              <a:t>from the originator, and </a:t>
            </a:r>
            <a:r>
              <a:rPr lang="en-US" sz="2100" b="1" dirty="0">
                <a:latin typeface="+mj-lt"/>
              </a:rPr>
              <a:t>AMOUNT</a:t>
            </a:r>
            <a:r>
              <a:rPr lang="en-US" sz="2100" dirty="0">
                <a:latin typeface="+mj-lt"/>
              </a:rPr>
              <a:t>. We will then let you know if your vendor should have received the check by now or if they should be expecting it soon. </a:t>
            </a:r>
          </a:p>
          <a:p>
            <a:pPr defTabSz="914400">
              <a:lnSpc>
                <a:spcPct val="90000"/>
              </a:lnSpc>
              <a:spcAft>
                <a:spcPts val="600"/>
              </a:spcAft>
            </a:pPr>
            <a:r>
              <a:rPr lang="en-US" sz="2100" dirty="0">
                <a:latin typeface="+mj-lt"/>
              </a:rPr>
              <a:t>If we determine the check to be overdue, we will initiate a </a:t>
            </a:r>
            <a:r>
              <a:rPr lang="en-US" sz="2100" b="1" dirty="0">
                <a:latin typeface="+mj-lt"/>
              </a:rPr>
              <a:t>stop/payment/rewrite process </a:t>
            </a:r>
            <a:r>
              <a:rPr lang="en-US" sz="2100" dirty="0">
                <a:latin typeface="+mj-lt"/>
              </a:rPr>
              <a:t>on the vendor’s behalf. </a:t>
            </a:r>
          </a:p>
        </p:txBody>
      </p:sp>
      <p:sp>
        <p:nvSpPr>
          <p:cNvPr id="5" name="TextBox 4">
            <a:extLst>
              <a:ext uri="{FF2B5EF4-FFF2-40B4-BE49-F238E27FC236}">
                <a16:creationId xmlns:a16="http://schemas.microsoft.com/office/drawing/2014/main" id="{2B04CBF2-AF46-41D5-B987-ACA42D265213}"/>
              </a:ext>
            </a:extLst>
          </p:cNvPr>
          <p:cNvSpPr txBox="1"/>
          <p:nvPr/>
        </p:nvSpPr>
        <p:spPr>
          <a:xfrm>
            <a:off x="257882" y="2093438"/>
            <a:ext cx="4873603" cy="2831544"/>
          </a:xfrm>
          <a:prstGeom prst="rect">
            <a:avLst/>
          </a:prstGeom>
          <a:noFill/>
        </p:spPr>
        <p:txBody>
          <a:bodyPr wrap="square">
            <a:spAutoFit/>
          </a:bodyPr>
          <a:lstStyle/>
          <a:p>
            <a:pPr defTabSz="406908" fontAlgn="base">
              <a:spcAft>
                <a:spcPts val="600"/>
              </a:spcAft>
            </a:pPr>
            <a:r>
              <a:rPr lang="en-US" sz="2800" b="1" kern="1200" dirty="0">
                <a:solidFill>
                  <a:srgbClr val="000000"/>
                </a:solidFill>
                <a:latin typeface="acumin-pro"/>
                <a:ea typeface="+mn-ea"/>
                <a:cs typeface="+mn-cs"/>
              </a:rPr>
              <a:t>Purdue University </a:t>
            </a:r>
          </a:p>
          <a:p>
            <a:pPr defTabSz="406908" fontAlgn="base">
              <a:spcAft>
                <a:spcPts val="600"/>
              </a:spcAft>
            </a:pPr>
            <a:r>
              <a:rPr lang="en-US" sz="2800" b="1" kern="1200" dirty="0">
                <a:solidFill>
                  <a:srgbClr val="000000"/>
                </a:solidFill>
                <a:latin typeface="acumin-pro"/>
                <a:ea typeface="+mn-ea"/>
                <a:cs typeface="+mn-cs"/>
              </a:rPr>
              <a:t>Accounts Payable</a:t>
            </a:r>
          </a:p>
          <a:p>
            <a:pPr defTabSz="406908" fontAlgn="base">
              <a:spcAft>
                <a:spcPts val="600"/>
              </a:spcAft>
            </a:pPr>
            <a:r>
              <a:rPr lang="en-US" sz="2800" kern="1200" dirty="0">
                <a:solidFill>
                  <a:srgbClr val="333333"/>
                </a:solidFill>
                <a:latin typeface="acumin-pro"/>
                <a:ea typeface="+mn-ea"/>
                <a:cs typeface="+mn-cs"/>
              </a:rPr>
              <a:t>2550 Northwestern Avenue, Suite 1100</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West Lafayette, IN 47906</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United States</a:t>
            </a:r>
            <a:endParaRPr lang="en-US" sz="2800" b="0" i="0" dirty="0">
              <a:solidFill>
                <a:srgbClr val="333333"/>
              </a:solidFill>
              <a:effectLst/>
              <a:latin typeface="acumin-pro"/>
            </a:endParaRPr>
          </a:p>
        </p:txBody>
      </p:sp>
      <p:sp>
        <p:nvSpPr>
          <p:cNvPr id="6" name="Arrow: Down 5" descr="Pointing to Purdue Address" title="Down Arrow">
            <a:extLst>
              <a:ext uri="{FF2B5EF4-FFF2-40B4-BE49-F238E27FC236}">
                <a16:creationId xmlns:a16="http://schemas.microsoft.com/office/drawing/2014/main" id="{D9A34A43-5849-48F4-8A1B-8D8DD94F9CFC}"/>
              </a:ext>
            </a:extLst>
          </p:cNvPr>
          <p:cNvSpPr/>
          <p:nvPr/>
        </p:nvSpPr>
        <p:spPr>
          <a:xfrm rot="5400000">
            <a:off x="4913879" y="1602206"/>
            <a:ext cx="435209" cy="1047384"/>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pPr algn="r">
                <a:defRPr/>
              </a:pPr>
              <a:t>6</a:t>
            </a:fld>
            <a:endParaRPr lang="en-US" sz="1200" dirty="0"/>
          </a:p>
        </p:txBody>
      </p:sp>
      <p:sp>
        <p:nvSpPr>
          <p:cNvPr id="8" name="Content Placeholder 7">
            <a:extLst>
              <a:ext uri="{FF2B5EF4-FFF2-40B4-BE49-F238E27FC236}">
                <a16:creationId xmlns:a16="http://schemas.microsoft.com/office/drawing/2014/main" id="{CED69330-C2F9-5568-A996-4A06D3BB765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2396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924" y="519954"/>
            <a:ext cx="3235335" cy="1039906"/>
          </a:xfrm>
        </p:spPr>
        <p:txBody>
          <a:bodyPr/>
          <a:lstStyle/>
          <a:p>
            <a:pPr algn="ctr"/>
            <a:br>
              <a:rPr lang="en-US" sz="2400" b="1" u="sng" dirty="0">
                <a:solidFill>
                  <a:srgbClr val="555960"/>
                </a:solidFill>
                <a:cs typeface="72 Black" panose="020B0A04030603020204" pitchFamily="34" charset="0"/>
              </a:rPr>
            </a:br>
            <a:r>
              <a:rPr lang="en-US" sz="1600" dirty="0">
                <a:solidFill>
                  <a:srgbClr val="555960"/>
                </a:solidFill>
                <a:cs typeface="72 Black" panose="020B0A04030603020204" pitchFamily="34" charset="0"/>
              </a:rPr>
              <a:t>Accountability – Ensure Vendor Knows Where to Send Non-PO Invoices</a:t>
            </a:r>
            <a:br>
              <a:rPr lang="en-US" sz="1600" b="1" dirty="0">
                <a:solidFill>
                  <a:srgbClr val="555960"/>
                </a:solidFill>
                <a:cs typeface="72 Black" panose="020B0A04030603020204" pitchFamily="34" charset="0"/>
              </a:rPr>
            </a:br>
            <a:endParaRPr lang="en-US" sz="1600" b="1" dirty="0"/>
          </a:p>
        </p:txBody>
      </p:sp>
      <p:pic>
        <p:nvPicPr>
          <p:cNvPr id="5" name="Picture 4" descr="Image of an Invoice" title="Invoice">
            <a:extLst>
              <a:ext uri="{FF2B5EF4-FFF2-40B4-BE49-F238E27FC236}">
                <a16:creationId xmlns:a16="http://schemas.microsoft.com/office/drawing/2014/main" id="{875C60D4-8E46-4B7B-BD47-B849BC109280}"/>
              </a:ext>
            </a:extLst>
          </p:cNvPr>
          <p:cNvPicPr>
            <a:picLocks noChangeAspect="1"/>
          </p:cNvPicPr>
          <p:nvPr/>
        </p:nvPicPr>
        <p:blipFill>
          <a:blip r:embed="rId2"/>
          <a:stretch>
            <a:fillRect/>
          </a:stretch>
        </p:blipFill>
        <p:spPr>
          <a:xfrm>
            <a:off x="0" y="1"/>
            <a:ext cx="5907792" cy="6194612"/>
          </a:xfrm>
          <a:prstGeom prst="rect">
            <a:avLst/>
          </a:prstGeom>
        </p:spPr>
      </p:pic>
      <p:sp>
        <p:nvSpPr>
          <p:cNvPr id="6" name="Rectangle 5"/>
          <p:cNvSpPr/>
          <p:nvPr/>
        </p:nvSpPr>
        <p:spPr>
          <a:xfrm>
            <a:off x="5979459" y="1743883"/>
            <a:ext cx="5253317" cy="4693593"/>
          </a:xfrm>
          <a:prstGeom prst="rect">
            <a:avLst/>
          </a:prstGeom>
        </p:spPr>
        <p:txBody>
          <a:bodyPr wrap="square">
            <a:spAutoFit/>
          </a:bodyPr>
          <a:lstStyle/>
          <a:p>
            <a:pPr algn="ctr" defTabSz="914400">
              <a:lnSpc>
                <a:spcPct val="90000"/>
              </a:lnSpc>
              <a:spcAft>
                <a:spcPts val="600"/>
              </a:spcAft>
            </a:pPr>
            <a:r>
              <a:rPr lang="en-US" sz="2000" b="1" u="sng" dirty="0">
                <a:latin typeface="+mj-lt"/>
              </a:rPr>
              <a:t>   How departments can help avoid delays in  </a:t>
            </a:r>
          </a:p>
          <a:p>
            <a:pPr algn="ctr" defTabSz="914400">
              <a:lnSpc>
                <a:spcPct val="90000"/>
              </a:lnSpc>
              <a:spcAft>
                <a:spcPts val="600"/>
              </a:spcAft>
            </a:pPr>
            <a:r>
              <a:rPr lang="en-US" sz="2000" b="1" u="sng" dirty="0">
                <a:latin typeface="+mj-lt"/>
              </a:rPr>
              <a:t>processing invoices:</a:t>
            </a:r>
          </a:p>
          <a:p>
            <a:pPr marL="342900" indent="-285750" defTabSz="914400">
              <a:spcAft>
                <a:spcPts val="600"/>
              </a:spcAft>
              <a:buFont typeface="Arial" panose="020B0604020202020204" pitchFamily="34" charset="0"/>
              <a:buChar char="•"/>
            </a:pPr>
            <a:r>
              <a:rPr lang="en-US" sz="1600" b="1" dirty="0">
                <a:solidFill>
                  <a:schemeClr val="tx2"/>
                </a:solidFill>
              </a:rPr>
              <a:t>Provide the vendor </a:t>
            </a:r>
            <a:r>
              <a:rPr lang="en-US" sz="1600" dirty="0">
                <a:solidFill>
                  <a:schemeClr val="tx2"/>
                </a:solidFill>
              </a:rPr>
              <a:t>with the following important information </a:t>
            </a:r>
            <a:r>
              <a:rPr lang="en-US" sz="1600" b="1" dirty="0">
                <a:solidFill>
                  <a:schemeClr val="accent4">
                    <a:lumMod val="50000"/>
                  </a:schemeClr>
                </a:solidFill>
              </a:rPr>
              <a:t>when placing your order</a:t>
            </a:r>
            <a:r>
              <a:rPr lang="en-US" sz="1600" dirty="0">
                <a:solidFill>
                  <a:schemeClr val="accent4">
                    <a:lumMod val="50000"/>
                  </a:schemeClr>
                </a:solidFill>
              </a:rPr>
              <a:t>:</a:t>
            </a:r>
          </a:p>
          <a:p>
            <a:pPr marL="342900" indent="-285750" defTabSz="914400">
              <a:spcAft>
                <a:spcPts val="600"/>
              </a:spcAft>
              <a:buFont typeface="Arial" panose="020B0604020202020204" pitchFamily="34" charset="0"/>
              <a:buChar char="•"/>
            </a:pPr>
            <a:r>
              <a:rPr lang="en-US" sz="1600" dirty="0">
                <a:solidFill>
                  <a:schemeClr val="tx2"/>
                </a:solidFill>
              </a:rPr>
              <a:t>Your </a:t>
            </a:r>
            <a:r>
              <a:rPr lang="en-US" sz="1600" b="1" dirty="0">
                <a:solidFill>
                  <a:schemeClr val="accent4">
                    <a:lumMod val="50000"/>
                  </a:schemeClr>
                </a:solidFill>
              </a:rPr>
              <a:t>Department Name</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Person Name </a:t>
            </a:r>
            <a:r>
              <a:rPr lang="en-US" sz="1600" dirty="0">
                <a:solidFill>
                  <a:schemeClr val="tx2"/>
                </a:solidFill>
              </a:rPr>
              <a:t>(Who placed the order?, Who should receive the invoice?)</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Address </a:t>
            </a:r>
            <a:r>
              <a:rPr lang="en-US" sz="1600" dirty="0">
                <a:solidFill>
                  <a:schemeClr val="tx2"/>
                </a:solidFill>
              </a:rPr>
              <a:t>(PNW address, Your Building/Room location)</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Phone Number </a:t>
            </a:r>
            <a:r>
              <a:rPr lang="en-US" sz="1600" dirty="0">
                <a:solidFill>
                  <a:schemeClr val="tx2"/>
                </a:solidFill>
              </a:rPr>
              <a:t>(Your Phone Number, not the number for AP)</a:t>
            </a:r>
          </a:p>
          <a:p>
            <a:pPr marL="342900" indent="-285750" defTabSz="914400">
              <a:spcAft>
                <a:spcPts val="600"/>
              </a:spcAft>
              <a:buFont typeface="Arial" panose="020B0604020202020204" pitchFamily="34" charset="0"/>
              <a:buChar char="•"/>
            </a:pPr>
            <a:r>
              <a:rPr lang="en-US" sz="1400" b="1" dirty="0">
                <a:solidFill>
                  <a:schemeClr val="tx2"/>
                </a:solidFill>
                <a:cs typeface="72 Black" panose="020B0A04030603020204" pitchFamily="34" charset="0"/>
              </a:rPr>
              <a:t>If you have placed your order through ARIBA and it has an ARIBA PO # 45XXXXXXXX on the invoice and Procurement has informed you to pay it through AP instead, </a:t>
            </a:r>
            <a:r>
              <a:rPr lang="en-US" sz="1400" b="1" u="sng" dirty="0">
                <a:solidFill>
                  <a:schemeClr val="tx2"/>
                </a:solidFill>
                <a:cs typeface="72 Black" panose="020B0A04030603020204" pitchFamily="34" charset="0"/>
              </a:rPr>
              <a:t>the reason for the exception must be indicated on the DIV prior to sending it through the approval process.</a:t>
            </a:r>
            <a:r>
              <a:rPr lang="en-US" sz="1400" b="1" dirty="0">
                <a:solidFill>
                  <a:schemeClr val="tx2"/>
                </a:solidFill>
                <a:cs typeface="72 Black" panose="020B0A04030603020204" pitchFamily="34" charset="0"/>
              </a:rPr>
              <a:t> This allows AP to know it is not a double payment.</a:t>
            </a:r>
          </a:p>
        </p:txBody>
      </p:sp>
      <p:sp>
        <p:nvSpPr>
          <p:cNvPr id="10"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7</a:t>
            </a:fld>
            <a:endParaRPr lang="en-US" sz="1200" dirty="0">
              <a:solidFill>
                <a:schemeClr val="tx1"/>
              </a:solidFill>
            </a:endParaRPr>
          </a:p>
        </p:txBody>
      </p:sp>
    </p:spTree>
    <p:extLst>
      <p:ext uri="{BB962C8B-B14F-4D97-AF65-F5344CB8AC3E}">
        <p14:creationId xmlns:p14="http://schemas.microsoft.com/office/powerpoint/2010/main" val="3886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74171"/>
            <a:ext cx="8079377" cy="522515"/>
          </a:xfrm>
        </p:spPr>
        <p:txBody>
          <a:bodyPr/>
          <a:lstStyle/>
          <a:p>
            <a:pPr algn="ctr"/>
            <a:r>
              <a:rPr lang="en-US" sz="2800" kern="0" dirty="0"/>
              <a:t>Payment</a:t>
            </a:r>
            <a:r>
              <a:rPr lang="en-US" sz="2800" b="1" kern="0" dirty="0"/>
              <a:t> </a:t>
            </a:r>
            <a:r>
              <a:rPr lang="en-US" sz="2800" kern="0" dirty="0"/>
              <a:t>Responsibilities</a:t>
            </a:r>
            <a:endParaRPr lang="en-US" sz="2800" dirty="0"/>
          </a:p>
        </p:txBody>
      </p:sp>
      <p:sp>
        <p:nvSpPr>
          <p:cNvPr id="4" name="Content Placeholder 3"/>
          <p:cNvSpPr>
            <a:spLocks noGrp="1"/>
          </p:cNvSpPr>
          <p:nvPr>
            <p:ph idx="1"/>
          </p:nvPr>
        </p:nvSpPr>
        <p:spPr>
          <a:xfrm>
            <a:off x="566352" y="856736"/>
            <a:ext cx="8487032" cy="5544064"/>
          </a:xfrm>
        </p:spPr>
        <p:txBody>
          <a:bodyPr/>
          <a:lstStyle/>
          <a:p>
            <a:pPr fontAlgn="auto">
              <a:spcAft>
                <a:spcPts val="0"/>
              </a:spcAft>
              <a:buClr>
                <a:srgbClr val="FFFFFF"/>
              </a:buClr>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Invoice/Contract: Ensure Documentation will Support the Payment</a:t>
            </a:r>
          </a:p>
          <a:p>
            <a:pPr fontAlgn="auto">
              <a:spcAft>
                <a:spcPts val="0"/>
              </a:spcAft>
              <a:buClr>
                <a:srgbClr val="FFFFFF"/>
              </a:buClr>
            </a:pPr>
            <a:endParaRPr lang="en-US" sz="1900" b="1" dirty="0">
              <a:solidFill>
                <a:srgbClr val="000000"/>
              </a:solidFill>
            </a:endParaRPr>
          </a:p>
          <a:p>
            <a:pPr fontAlgn="auto">
              <a:spcAft>
                <a:spcPts val="0"/>
              </a:spcAft>
              <a:buClr>
                <a:srgbClr val="FFFFFF"/>
              </a:buClr>
            </a:pPr>
            <a:r>
              <a:rPr lang="en-US" sz="1900" b="1" u="sng" dirty="0">
                <a:solidFill>
                  <a:srgbClr val="000000"/>
                </a:solidFill>
              </a:rPr>
              <a:t>Supporting Documentation </a:t>
            </a:r>
            <a:r>
              <a:rPr lang="en-US" sz="1900" b="1" dirty="0">
                <a:solidFill>
                  <a:srgbClr val="000000"/>
                </a:solidFill>
              </a:rPr>
              <a:t>must be sufficient to </a:t>
            </a:r>
            <a:r>
              <a:rPr lang="en-US" sz="1900" b="1" u="sng" dirty="0">
                <a:solidFill>
                  <a:srgbClr val="000000"/>
                </a:solidFill>
              </a:rPr>
              <a:t>answer the following questions:</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Who</a:t>
            </a:r>
            <a:r>
              <a:rPr lang="en-US" sz="1800" b="1" dirty="0">
                <a:solidFill>
                  <a:srgbClr val="000000"/>
                </a:solidFill>
              </a:rPr>
              <a:t> </a:t>
            </a:r>
            <a:r>
              <a:rPr lang="en-US" sz="1800" dirty="0">
                <a:solidFill>
                  <a:srgbClr val="000000"/>
                </a:solidFill>
              </a:rPr>
              <a:t>is the payment for? </a:t>
            </a:r>
            <a:r>
              <a:rPr lang="en-US" sz="1800" b="1" dirty="0">
                <a:solidFill>
                  <a:schemeClr val="accent4">
                    <a:lumMod val="50000"/>
                  </a:schemeClr>
                </a:solidFill>
              </a:rPr>
              <a:t>Vendor Name?</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What</a:t>
            </a:r>
            <a:r>
              <a:rPr lang="en-US" sz="1800" dirty="0">
                <a:solidFill>
                  <a:schemeClr val="accent4">
                    <a:lumMod val="50000"/>
                  </a:schemeClr>
                </a:solidFill>
              </a:rPr>
              <a:t> </a:t>
            </a:r>
            <a:r>
              <a:rPr lang="en-US" sz="1800" dirty="0">
                <a:solidFill>
                  <a:srgbClr val="000000"/>
                </a:solidFill>
              </a:rPr>
              <a:t>is the payment for? </a:t>
            </a:r>
            <a:r>
              <a:rPr lang="en-US" sz="1800" b="1" dirty="0">
                <a:solidFill>
                  <a:schemeClr val="accent4">
                    <a:lumMod val="50000"/>
                  </a:schemeClr>
                </a:solidFill>
              </a:rPr>
              <a:t>Brief explanation of expense?</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When</a:t>
            </a:r>
            <a:r>
              <a:rPr lang="en-US" sz="1800" b="1" dirty="0">
                <a:solidFill>
                  <a:srgbClr val="000000"/>
                </a:solidFill>
              </a:rPr>
              <a:t> </a:t>
            </a:r>
            <a:r>
              <a:rPr lang="en-US" sz="1800" dirty="0">
                <a:solidFill>
                  <a:srgbClr val="000000"/>
                </a:solidFill>
              </a:rPr>
              <a:t>is the payment </a:t>
            </a:r>
            <a:r>
              <a:rPr lang="en-US" sz="1800" b="1" dirty="0">
                <a:solidFill>
                  <a:schemeClr val="accent4">
                    <a:lumMod val="50000"/>
                  </a:schemeClr>
                </a:solidFill>
              </a:rPr>
              <a:t>due? Actual Due Date? Terms of Payment?</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Where</a:t>
            </a:r>
            <a:r>
              <a:rPr lang="en-US" sz="1800" dirty="0">
                <a:solidFill>
                  <a:srgbClr val="000000"/>
                </a:solidFill>
              </a:rPr>
              <a:t> is the payment </a:t>
            </a:r>
            <a:r>
              <a:rPr lang="en-US" sz="1800" b="1" dirty="0">
                <a:solidFill>
                  <a:schemeClr val="accent4">
                    <a:lumMod val="50000"/>
                  </a:schemeClr>
                </a:solidFill>
              </a:rPr>
              <a:t>going? Remittance Address?</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Why/How </a:t>
            </a:r>
            <a:r>
              <a:rPr lang="en-US" sz="1800" dirty="0">
                <a:solidFill>
                  <a:srgbClr val="000000"/>
                </a:solidFill>
              </a:rPr>
              <a:t>is Purdue </a:t>
            </a:r>
            <a:r>
              <a:rPr lang="en-US" sz="1800" b="1" dirty="0">
                <a:solidFill>
                  <a:schemeClr val="accent4">
                    <a:lumMod val="50000"/>
                  </a:schemeClr>
                </a:solidFill>
              </a:rPr>
              <a:t>responsible </a:t>
            </a:r>
            <a:r>
              <a:rPr lang="en-US" sz="1800" dirty="0">
                <a:solidFill>
                  <a:srgbClr val="000000"/>
                </a:solidFill>
              </a:rPr>
              <a:t>for this payment? </a:t>
            </a:r>
          </a:p>
          <a:p>
            <a:r>
              <a:rPr lang="en-US" sz="1800" dirty="0">
                <a:solidFill>
                  <a:srgbClr val="000000"/>
                </a:solidFill>
              </a:rPr>
              <a:t> </a:t>
            </a:r>
            <a:r>
              <a:rPr lang="en-US" sz="2000" dirty="0"/>
              <a:t>The current due invoice amount MUST match the DIV check amount. </a:t>
            </a:r>
          </a:p>
          <a:p>
            <a:r>
              <a:rPr lang="en-US" sz="2000" dirty="0"/>
              <a:t>Must Substantiate an Audit Review</a:t>
            </a:r>
          </a:p>
          <a:p>
            <a:r>
              <a:rPr lang="en-US" sz="2000" dirty="0"/>
              <a:t> Purdue Does Not Make Payments to Third-Party Vendors. </a:t>
            </a:r>
            <a:endParaRPr lang="en-US" sz="2000" dirty="0">
              <a:highlight>
                <a:srgbClr val="FFFF00"/>
              </a:highlight>
            </a:endParaRPr>
          </a:p>
          <a:p>
            <a:r>
              <a:rPr lang="en-US" sz="2000" dirty="0">
                <a:highlight>
                  <a:srgbClr val="FFFF00"/>
                </a:highlight>
              </a:rPr>
              <a:t>The invoice must be addressed to Purdue and have Purdue as the entity responsible for payment.</a:t>
            </a:r>
          </a:p>
          <a:p>
            <a:pPr marL="342900" indent="-342900" fontAlgn="auto">
              <a:spcAft>
                <a:spcPts val="0"/>
              </a:spcAft>
              <a:buClr>
                <a:srgbClr val="FFFFFF"/>
              </a:buClr>
            </a:pPr>
            <a:endParaRPr lang="en-US" sz="1800" b="1" dirty="0">
              <a:ln w="0"/>
              <a:effectLst>
                <a:outerShdw blurRad="38100" dist="19050" dir="2700000" algn="tl" rotWithShape="0">
                  <a:srgbClr val="000000">
                    <a:alpha val="40000"/>
                  </a:srgbClr>
                </a:outerShdw>
              </a:effectLst>
              <a:highlight>
                <a:srgbClr val="FFFF00"/>
              </a:highlight>
              <a:latin typeface="Acumin Pro" panose="020B0504020202020204"/>
            </a:endParaRPr>
          </a:p>
          <a:p>
            <a:pPr fontAlgn="auto">
              <a:spcAft>
                <a:spcPts val="0"/>
              </a:spcAft>
              <a:buClr>
                <a:srgbClr val="FFFFFF"/>
              </a:buClr>
            </a:pPr>
            <a:endParaRPr lang="en-US" sz="1900" b="1" dirty="0">
              <a:solidFill>
                <a:srgbClr val="000000"/>
              </a:solidFill>
              <a:latin typeface="Acumin Pro" panose="020B0504020202020204"/>
            </a:endParaRPr>
          </a:p>
          <a:p>
            <a:endParaRPr lang="en-US" dirty="0"/>
          </a:p>
        </p:txBody>
      </p:sp>
      <p:sp>
        <p:nvSpPr>
          <p:cNvPr id="5" name="Rectangle 4"/>
          <p:cNvSpPr/>
          <p:nvPr/>
        </p:nvSpPr>
        <p:spPr>
          <a:xfrm>
            <a:off x="9154818" y="1963152"/>
            <a:ext cx="2320491" cy="2862322"/>
          </a:xfrm>
          <a:prstGeom prst="rect">
            <a:avLst/>
          </a:prstGeom>
        </p:spPr>
        <p:txBody>
          <a:bodyPr wrap="square">
            <a:spAutoFit/>
          </a:bodyPr>
          <a:lstStyle/>
          <a:p>
            <a:pPr defTabSz="457200" eaLnBrk="1" fontAlgn="auto" hangingPunct="1">
              <a:spcBef>
                <a:spcPts val="0"/>
              </a:spcBef>
              <a:spcAft>
                <a:spcPts val="0"/>
              </a:spcAft>
            </a:pPr>
            <a:r>
              <a:rPr lang="en-US" b="1" dirty="0">
                <a:ln w="0"/>
                <a:solidFill>
                  <a:srgbClr val="000000"/>
                </a:solidFill>
                <a:latin typeface="Acumin Pro" panose="020B0504020202020204"/>
              </a:rPr>
              <a:t>Examples of supporting documentation when required</a:t>
            </a:r>
            <a:r>
              <a:rPr lang="en-US" dirty="0">
                <a:ln w="0"/>
                <a:solidFill>
                  <a:srgbClr val="000000"/>
                </a:solidFill>
                <a:latin typeface="Acumin Pro" panose="020B0504020202020204"/>
              </a:rPr>
              <a:t>:</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Agreements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Approvals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Contracts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Emails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Invoices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PC Form</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8</a:t>
            </a:fld>
            <a:endParaRPr lang="en-US" sz="1200" dirty="0">
              <a:solidFill>
                <a:schemeClr val="tx1"/>
              </a:solidFill>
            </a:endParaRPr>
          </a:p>
        </p:txBody>
      </p:sp>
    </p:spTree>
    <p:extLst>
      <p:ext uri="{BB962C8B-B14F-4D97-AF65-F5344CB8AC3E}">
        <p14:creationId xmlns:p14="http://schemas.microsoft.com/office/powerpoint/2010/main" val="331148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741277"/>
            <a:ext cx="10515600" cy="400994"/>
          </a:xfrm>
        </p:spPr>
        <p:txBody>
          <a:bodyPr/>
          <a:lstStyle/>
          <a:p>
            <a:pPr algn="ctr"/>
            <a:r>
              <a:rPr lang="en-US" sz="2800" dirty="0">
                <a:cs typeface="72 Black" panose="020B0A04030603020204" pitchFamily="34" charset="0"/>
              </a:rPr>
              <a:t>Payment Responsibilities – Cont.</a:t>
            </a:r>
            <a:endParaRPr lang="en-US" sz="2800" dirty="0"/>
          </a:p>
        </p:txBody>
      </p:sp>
      <p:sp>
        <p:nvSpPr>
          <p:cNvPr id="3" name="Content Placeholder 2"/>
          <p:cNvSpPr>
            <a:spLocks noGrp="1"/>
          </p:cNvSpPr>
          <p:nvPr>
            <p:ph idx="1"/>
          </p:nvPr>
        </p:nvSpPr>
        <p:spPr/>
        <p:txBody>
          <a:bodyPr/>
          <a:lstStyle/>
          <a:p>
            <a:pPr marL="0" indent="0">
              <a:buNone/>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is it an </a:t>
            </a:r>
            <a:r>
              <a:rPr lang="en-US" sz="2000" b="1" u="sng" dirty="0">
                <a:solidFill>
                  <a:srgbClr val="555960"/>
                </a:solidFill>
                <a:latin typeface="Acumin Pro SemiCondensed" panose="020B0506020202020204" pitchFamily="34" charset="77"/>
              </a:rPr>
              <a:t>actual</a:t>
            </a:r>
            <a:r>
              <a:rPr lang="en-US" sz="2000" b="1" dirty="0">
                <a:solidFill>
                  <a:srgbClr val="555960"/>
                </a:solidFill>
                <a:latin typeface="Acumin Pro SemiCondensed" panose="020B0506020202020204" pitchFamily="34" charset="77"/>
              </a:rPr>
              <a:t> Invoice?</a:t>
            </a:r>
          </a:p>
          <a:p>
            <a:pPr defTabSz="288036">
              <a:spcBef>
                <a:spcPts val="630"/>
              </a:spcBef>
              <a:buClr>
                <a:srgbClr val="000000"/>
              </a:buClr>
            </a:pPr>
            <a:r>
              <a:rPr lang="en-US" sz="2000" b="1" dirty="0">
                <a:solidFill>
                  <a:srgbClr val="000000"/>
                </a:solidFill>
              </a:rPr>
              <a:t>Examine documents closely and look for key words: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Quote</a:t>
            </a:r>
            <a:r>
              <a:rPr lang="en-US" sz="2000" dirty="0">
                <a:solidFill>
                  <a:schemeClr val="accent4">
                    <a:lumMod val="50000"/>
                  </a:schemeClr>
                </a:solidFill>
              </a:rPr>
              <a:t>, </a:t>
            </a:r>
            <a:r>
              <a:rPr lang="en-US" sz="2000" b="1" i="1" dirty="0">
                <a:solidFill>
                  <a:schemeClr val="accent4">
                    <a:lumMod val="50000"/>
                  </a:schemeClr>
                </a:solidFill>
              </a:rPr>
              <a:t>Estimate</a:t>
            </a:r>
            <a:r>
              <a:rPr lang="en-US" sz="2000" dirty="0">
                <a:solidFill>
                  <a:schemeClr val="accent4">
                    <a:lumMod val="50000"/>
                  </a:schemeClr>
                </a:solidFill>
              </a:rPr>
              <a:t>, </a:t>
            </a:r>
            <a:r>
              <a:rPr lang="en-US" sz="2000" b="1" i="1" dirty="0">
                <a:solidFill>
                  <a:schemeClr val="accent4">
                    <a:lumMod val="50000"/>
                  </a:schemeClr>
                </a:solidFill>
              </a:rPr>
              <a:t>Pro-forma </a:t>
            </a:r>
            <a:r>
              <a:rPr lang="en-US" sz="2000" i="1" dirty="0">
                <a:solidFill>
                  <a:srgbClr val="000000"/>
                </a:solidFill>
              </a:rPr>
              <a:t>Invoice </a:t>
            </a:r>
            <a:r>
              <a:rPr lang="en-US" sz="2000" dirty="0">
                <a:solidFill>
                  <a:srgbClr val="000000"/>
                </a:solidFill>
              </a:rPr>
              <a:t>- </a:t>
            </a:r>
            <a:r>
              <a:rPr lang="en-US" sz="2000" b="1" dirty="0">
                <a:solidFill>
                  <a:schemeClr val="accent4">
                    <a:lumMod val="50000"/>
                  </a:schemeClr>
                </a:solidFill>
              </a:rPr>
              <a:t>Projection of Costs </a:t>
            </a:r>
            <a:r>
              <a:rPr lang="en-US" sz="2000" dirty="0">
                <a:solidFill>
                  <a:srgbClr val="000000"/>
                </a:solidFill>
              </a:rPr>
              <a:t>for Ordering Purposes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Order Detail</a:t>
            </a:r>
            <a:r>
              <a:rPr lang="en-US" sz="2000" i="1" dirty="0">
                <a:solidFill>
                  <a:schemeClr val="accent4">
                    <a:lumMod val="50000"/>
                  </a:schemeClr>
                </a:solidFill>
              </a:rPr>
              <a:t>, </a:t>
            </a:r>
            <a:r>
              <a:rPr lang="en-US" sz="2000" b="1" i="1" dirty="0">
                <a:solidFill>
                  <a:schemeClr val="accent4">
                    <a:lumMod val="50000"/>
                  </a:schemeClr>
                </a:solidFill>
              </a:rPr>
              <a:t>Summary</a:t>
            </a:r>
            <a:r>
              <a:rPr lang="en-US" sz="2000" i="1" dirty="0">
                <a:solidFill>
                  <a:schemeClr val="accent4">
                    <a:lumMod val="50000"/>
                  </a:schemeClr>
                </a:solidFill>
              </a:rPr>
              <a:t>, </a:t>
            </a:r>
            <a:r>
              <a:rPr lang="en-US" sz="2000" b="1" i="1" dirty="0">
                <a:solidFill>
                  <a:schemeClr val="accent4">
                    <a:lumMod val="50000"/>
                  </a:schemeClr>
                </a:solidFill>
              </a:rPr>
              <a:t>Acknowledgement</a:t>
            </a:r>
            <a:r>
              <a:rPr lang="en-US" sz="2000" i="1" dirty="0">
                <a:solidFill>
                  <a:schemeClr val="accent4">
                    <a:lumMod val="50000"/>
                  </a:schemeClr>
                </a:solidFill>
              </a:rPr>
              <a:t> - </a:t>
            </a:r>
            <a:r>
              <a:rPr lang="en-US" sz="2000" b="1" i="1" dirty="0">
                <a:solidFill>
                  <a:schemeClr val="accent4">
                    <a:lumMod val="50000"/>
                  </a:schemeClr>
                </a:solidFill>
              </a:rPr>
              <a:t>Confirmation of Order/Service </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reflect accurate total</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correct payment terms or remittance instructions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Statements</a:t>
            </a:r>
            <a:r>
              <a:rPr lang="en-US" sz="2000" i="1" dirty="0">
                <a:solidFill>
                  <a:srgbClr val="000000"/>
                </a:solidFill>
              </a:rPr>
              <a:t>  - </a:t>
            </a:r>
            <a:r>
              <a:rPr lang="en-US" sz="2000" dirty="0">
                <a:solidFill>
                  <a:srgbClr val="000000"/>
                </a:solidFill>
              </a:rPr>
              <a:t>Observation of Outstanding Invoices  (example on next slide)</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reflect recent payments </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details of purchase/service</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correct payment terms or remittance instructions</a:t>
            </a:r>
          </a:p>
          <a:p>
            <a:pPr marL="0" indent="0">
              <a:buNone/>
            </a:pPr>
            <a:endParaRPr lang="en-US" dirty="0"/>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9</a:t>
            </a:fld>
            <a:endParaRPr lang="en-US" sz="1200" dirty="0">
              <a:solidFill>
                <a:schemeClr val="tx1"/>
              </a:solidFill>
            </a:endParaRPr>
          </a:p>
        </p:txBody>
      </p:sp>
    </p:spTree>
    <p:extLst>
      <p:ext uri="{BB962C8B-B14F-4D97-AF65-F5344CB8AC3E}">
        <p14:creationId xmlns:p14="http://schemas.microsoft.com/office/powerpoint/2010/main" val="126816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widescreen_template" id="{46507C2E-80AB-8549-8ABD-D54A2273F018}" vid="{B0A16D22-ADB6-1847-B765-7C58EB86DC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PNW_PP_widescreen_template</Template>
  <TotalTime>6479</TotalTime>
  <Words>5658</Words>
  <Application>Microsoft Office PowerPoint</Application>
  <PresentationFormat>Widescreen</PresentationFormat>
  <Paragraphs>435</Paragraphs>
  <Slides>47</Slides>
  <Notes>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4" baseType="lpstr">
      <vt:lpstr>72 Black</vt:lpstr>
      <vt:lpstr>Acumin Pro</vt:lpstr>
      <vt:lpstr>Acumin Pro SemiCondensed</vt:lpstr>
      <vt:lpstr>acumin-pro</vt:lpstr>
      <vt:lpstr>Aptos</vt:lpstr>
      <vt:lpstr>Arial</vt:lpstr>
      <vt:lpstr>Avenir Next LT Pro Demi</vt:lpstr>
      <vt:lpstr>Bahnschrift SemiBold</vt:lpstr>
      <vt:lpstr>Calibri</vt:lpstr>
      <vt:lpstr>Calibri Light</vt:lpstr>
      <vt:lpstr>Courier New</vt:lpstr>
      <vt:lpstr>Dreaming Outloud Script Pro</vt:lpstr>
      <vt:lpstr>Times New Roman</vt:lpstr>
      <vt:lpstr>Verdana</vt:lpstr>
      <vt:lpstr>Wingdings</vt:lpstr>
      <vt:lpstr>Office Theme</vt:lpstr>
      <vt:lpstr>Worksheet</vt:lpstr>
      <vt:lpstr>WELCOME TO accounts payable  TRAINING</vt:lpstr>
      <vt:lpstr>Mission, Goal &amp; Vision</vt:lpstr>
      <vt:lpstr>Agenda</vt:lpstr>
      <vt:lpstr>Section One-Expectations &amp; Responsibilities </vt:lpstr>
      <vt:lpstr>Familiarize yourself with the following programs and procedures</vt:lpstr>
      <vt:lpstr> Address</vt:lpstr>
      <vt:lpstr> Accountability – Ensure Vendor Knows Where to Send Non-PO Invoices </vt:lpstr>
      <vt:lpstr>Payment Responsibilities</vt:lpstr>
      <vt:lpstr>Payment Responsibilities – Cont.</vt:lpstr>
      <vt:lpstr>Payment Responsibilities - Invoice</vt:lpstr>
      <vt:lpstr>REMITTANCE ADDRESS   Please make sure you are using the correct remittance address on your DIV.   This is important for AP to process your payment. Even if it is a direct deposit, the remittance address must match what is in our system.  The Vendor Payment Works Portal enables the vendor to change this information upon invitation from AP staff, however, it is important for the department to notify the vendor that AP will send an invitation to them to change/update their information in the Payment Works Portal.</vt:lpstr>
      <vt:lpstr>Importance of Processes</vt:lpstr>
      <vt:lpstr>Be Aware of Common Cyber Threats</vt:lpstr>
      <vt:lpstr>Data Security</vt:lpstr>
      <vt:lpstr>PURDUE PARTNERS WITH PAYMENT WORKS PORTAL</vt:lpstr>
      <vt:lpstr>Examples of invitation(s) sent to the vendor to complete the Vendor Works portal</vt:lpstr>
      <vt:lpstr>UTILITIES</vt:lpstr>
      <vt:lpstr>Section Two – Forms &amp; More</vt:lpstr>
      <vt:lpstr>Important Key Factors For Updating zEMP Vendors </vt:lpstr>
      <vt:lpstr>Instructions for DIV </vt:lpstr>
      <vt:lpstr>Held Check </vt:lpstr>
      <vt:lpstr>Example of a Credit Memo DIV</vt:lpstr>
      <vt:lpstr>Power Form Format </vt:lpstr>
      <vt:lpstr>Initiator Form Flow ( Department Representative ) </vt:lpstr>
      <vt:lpstr>The Consultant / Vendor view    This is what the consultant/ vendor would receive, they would then complete their areas on the payee cert. form. The consultant/ vendor clicks finish and then it is complete. </vt:lpstr>
      <vt:lpstr>The Final Approver (Department Head/ Supervisor )   Your department head will receive this email to review the document, they sign the payee certificate, and it then is rerouted back to you.   </vt:lpstr>
      <vt:lpstr>                              Final view of the Power Form                      You will receive the email below stating to view the completed document. </vt:lpstr>
      <vt:lpstr>PAYEE CERTIFICATION POWER FORM </vt:lpstr>
      <vt:lpstr>Wire Transfer Form </vt:lpstr>
      <vt:lpstr>Section Three - One-Time Vendor </vt:lpstr>
      <vt:lpstr>Prospective Employee Reimbursement/Form 17C</vt:lpstr>
      <vt:lpstr>One-Time Vendor Documentation </vt:lpstr>
      <vt:lpstr>Substitute  W-9</vt:lpstr>
      <vt:lpstr>Example</vt:lpstr>
      <vt:lpstr>Request Types</vt:lpstr>
      <vt:lpstr>Section Four – “Other ” Payments </vt:lpstr>
      <vt:lpstr>Non-Resident Alien Payments</vt:lpstr>
      <vt:lpstr>              Tax Summary Report</vt:lpstr>
      <vt:lpstr>“Other” Payments Training</vt:lpstr>
      <vt:lpstr>Prizes and Awards</vt:lpstr>
      <vt:lpstr> Reimbursements</vt:lpstr>
      <vt:lpstr>SECTION - FIVE CHARTS  PLEASE NOTE:   DUE TO THE IMPLEMENTATION OF THE VENDOR “PAYMENT WORKS” PORTAL, THE VENDOR IS RESPONSIBLE FOR THEIR OWN DATA.  </vt:lpstr>
      <vt:lpstr>Chart 1</vt:lpstr>
      <vt:lpstr>Chart 2</vt:lpstr>
      <vt:lpstr>NAVIGATING THE PNW ACCOUNTS PAYABLE WEBSITE!  </vt:lpstr>
      <vt:lpstr>Navigation-Cont.</vt:lpstr>
      <vt:lpstr> Things to Remember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accounts payable  TRAINING</dc:title>
  <dc:creator>Ronit Bhardwaj</dc:creator>
  <cp:lastModifiedBy>Ronit Bhardwaj</cp:lastModifiedBy>
  <cp:revision>173</cp:revision>
  <dcterms:created xsi:type="dcterms:W3CDTF">2023-05-16T13:28:32Z</dcterms:created>
  <dcterms:modified xsi:type="dcterms:W3CDTF">2025-09-24T18:52:45Z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2025-09-24T18:52:02Z</vt:lpwstr>
  </property>
  <property fmtid="{D5CDD505-2E9C-101B-9397-08002B2CF9AE}" pid="4" name="MSIP_Label_f7606f69-b0ae-4874-be30-7d43a3c7be10_Method">
    <vt:lpwstr>Privileged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f4cd4e3c-6957-4aa2-b137-3c6fcd95b1f4</vt:lpwstr>
  </property>
  <property fmtid="{D5CDD505-2E9C-101B-9397-08002B2CF9AE}" pid="8" name="MSIP_Label_f7606f69-b0ae-4874-be30-7d43a3c7be10_ContentBits">
    <vt:lpwstr>0</vt:lpwstr>
  </property>
  <property fmtid="{D5CDD505-2E9C-101B-9397-08002B2CF9AE}" pid="9" name="MSIP_Label_f7606f69-b0ae-4874-be30-7d43a3c7be10_Tag">
    <vt:lpwstr>10, 0, 1, 1</vt:lpwstr>
  </property>
</Properties>
</file>