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5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5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8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4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4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3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9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9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FBB1F-6454-4E3B-9D0C-486D762FFA3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3D3FC-D287-4572-9C56-F221AEF38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5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Proposal for Academic Reorganization and</a:t>
            </a:r>
            <a:br>
              <a:rPr lang="en-US" dirty="0" smtClean="0"/>
            </a:br>
            <a:r>
              <a:rPr lang="en-US" dirty="0" smtClean="0"/>
              <a:t>Resource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52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5.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Rectify AD pay</a:t>
            </a:r>
          </a:p>
          <a:p>
            <a:endParaRPr lang="en-US" dirty="0"/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Current compensation is $173,770; average D-II AD salary is $74,149.</a:t>
            </a:r>
          </a:p>
          <a:p>
            <a:pPr lvl="1"/>
            <a:r>
              <a:rPr lang="en-US" dirty="0" smtClean="0"/>
              <a:t>No adequate justification for over-pay has ever been provided.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6. Prohibit </a:t>
            </a:r>
            <a:r>
              <a:rPr lang="en-US" dirty="0"/>
              <a:t>all administrative leaves</a:t>
            </a:r>
          </a:p>
          <a:p>
            <a:endParaRPr lang="en-US" dirty="0"/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No need to provide extra compensation for no work.</a:t>
            </a:r>
          </a:p>
          <a:p>
            <a:pPr lvl="1"/>
            <a:r>
              <a:rPr lang="en-US" dirty="0" smtClean="0"/>
              <a:t>Faculty sabbaticals require a proposal, competition, work to be done, and a report; administrative leaves appear to be money for nothing.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</a:t>
            </a:r>
            <a:r>
              <a:rPr lang="en-US" dirty="0"/>
              <a:t>7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7</a:t>
            </a:r>
            <a:r>
              <a:rPr lang="en-US" dirty="0"/>
              <a:t>. Mandate 1 month unpaid furlough (vacation) for all administrators during summer months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affect all associate VCs, assistant VCs, deans, directors, and department heads (~40).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With banded tuition, campuses are nearly empty in summer; thus, there is little need for full-time administration.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Savings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917619"/>
              </p:ext>
            </p:extLst>
          </p:nvPr>
        </p:nvGraphicFramePr>
        <p:xfrm>
          <a:off x="588554" y="1862666"/>
          <a:ext cx="81280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3137">
                  <a:extLst>
                    <a:ext uri="{9D8B030D-6E8A-4147-A177-3AD203B41FA5}">
                      <a16:colId xmlns:a16="http://schemas.microsoft.com/office/drawing/2014/main" val="1978283669"/>
                    </a:ext>
                  </a:extLst>
                </a:gridCol>
                <a:gridCol w="1714863">
                  <a:extLst>
                    <a:ext uri="{9D8B030D-6E8A-4147-A177-3AD203B41FA5}">
                      <a16:colId xmlns:a16="http://schemas.microsoft.com/office/drawing/2014/main" val="31194797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Estimated Savings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137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Reduce SLT to 3 members (Chancellor, VCAA/Provost, VC F&amp;AS)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474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Re-classify other 3 current VCs to associate VCs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$69,000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28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Re-classify 4 current associate VCs to assistant VCs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$181,500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242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Eliminate 16 current positions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$632,000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9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Rectify AD pay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88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Prohibit all administrative leaves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$300,000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700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7. Mandate 1 month unpaid furlough (vacation) for all administrators during summer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$440,000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897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Total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/>
                        <a:t>$</a:t>
                      </a:r>
                      <a:r>
                        <a:rPr lang="en-US" b="1" smtClean="0"/>
                        <a:t>1,722,500</a:t>
                      </a:r>
                      <a:endParaRPr lang="en-US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2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2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6289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Concerns over budget</a:t>
            </a:r>
          </a:p>
          <a:p>
            <a:r>
              <a:rPr lang="en-US" dirty="0" smtClean="0"/>
              <a:t>Concerns over direction of university</a:t>
            </a:r>
          </a:p>
          <a:p>
            <a:r>
              <a:rPr lang="en-US" dirty="0" smtClean="0"/>
              <a:t>Concerns over resource allocation</a:t>
            </a:r>
          </a:p>
          <a:p>
            <a:r>
              <a:rPr lang="en-US" dirty="0" smtClean="0"/>
              <a:t>Lack of concern in administrative actions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in Senate 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proposal is </a:t>
            </a:r>
            <a:r>
              <a:rPr lang="en-US" dirty="0" smtClean="0"/>
              <a:t>based upon an </a:t>
            </a:r>
            <a:r>
              <a:rPr lang="en-US" dirty="0"/>
              <a:t>advisory power established in the Senate </a:t>
            </a:r>
            <a:r>
              <a:rPr lang="en-US" dirty="0" smtClean="0"/>
              <a:t>Constitution:</a:t>
            </a:r>
          </a:p>
          <a:p>
            <a:pPr lvl="1"/>
            <a:r>
              <a:rPr lang="en-US" dirty="0" smtClean="0"/>
              <a:t>III</a:t>
            </a:r>
            <a:r>
              <a:rPr lang="en-US" dirty="0"/>
              <a:t>. C. “Through the Chancellor, the Faculty may advise the President of the University and The Board of Trustees </a:t>
            </a:r>
            <a:r>
              <a:rPr lang="en-US" dirty="0" smtClean="0"/>
              <a:t>concerning:</a:t>
            </a:r>
          </a:p>
          <a:p>
            <a:pPr lvl="2"/>
            <a:r>
              <a:rPr lang="en-US" dirty="0" smtClean="0"/>
              <a:t>5</a:t>
            </a:r>
            <a:r>
              <a:rPr lang="en-US" dirty="0"/>
              <a:t>. “All proposed changes and procedures concerning the academic organization of Purdue University Northwest” </a:t>
            </a:r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7</a:t>
            </a:r>
            <a:r>
              <a:rPr lang="en-US" dirty="0"/>
              <a:t>. “Resource allocation and budget priorities of Purdue University </a:t>
            </a:r>
            <a:r>
              <a:rPr lang="en-US" dirty="0" smtClean="0"/>
              <a:t>Northwest.”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9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of Specific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focus was squarely on the administrative side, for several reasons, most especially </a:t>
            </a:r>
            <a:r>
              <a:rPr lang="en-US" dirty="0" smtClean="0"/>
              <a:t>that</a:t>
            </a:r>
          </a:p>
          <a:p>
            <a:pPr lvl="1"/>
            <a:r>
              <a:rPr lang="en-US" dirty="0" smtClean="0"/>
              <a:t>(1</a:t>
            </a:r>
            <a:r>
              <a:rPr lang="en-US" dirty="0"/>
              <a:t>) it has grown rather significantly in recent years (e.g., chancellor’s office salaries increased 126% from 2012 to 2018)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(2</a:t>
            </a:r>
            <a:r>
              <a:rPr lang="en-US" dirty="0"/>
              <a:t>) in making cuts, consistent with AAUP principles, </a:t>
            </a:r>
            <a:r>
              <a:rPr lang="en-US" dirty="0" smtClean="0"/>
              <a:t>academic functions </a:t>
            </a:r>
            <a:r>
              <a:rPr lang="en-US" dirty="0"/>
              <a:t>must be protected above administrative support functions.</a:t>
            </a:r>
          </a:p>
        </p:txBody>
      </p:sp>
    </p:spTree>
    <p:extLst>
      <p:ext uri="{BB962C8B-B14F-4D97-AF65-F5344CB8AC3E}">
        <p14:creationId xmlns:p14="http://schemas.microsoft.com/office/powerpoint/2010/main" val="8826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Specific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Reduce SLT to 3 members (Chancellor, VCAA/Provost, VC F&amp;AS)</a:t>
            </a:r>
          </a:p>
          <a:p>
            <a:r>
              <a:rPr lang="en-US" dirty="0" smtClean="0"/>
              <a:t>2. Re-classify other 3 current VCs to associate VCs</a:t>
            </a:r>
          </a:p>
          <a:p>
            <a:r>
              <a:rPr lang="en-US" dirty="0" smtClean="0"/>
              <a:t>3. Re-classify 4 current associate VCs to assistant VCs</a:t>
            </a:r>
          </a:p>
          <a:p>
            <a:r>
              <a:rPr lang="en-US" dirty="0" smtClean="0"/>
              <a:t>4. Eliminate 16 current positions</a:t>
            </a:r>
          </a:p>
          <a:p>
            <a:r>
              <a:rPr lang="en-US" dirty="0" smtClean="0"/>
              <a:t>5. Rectify AD pay</a:t>
            </a:r>
          </a:p>
          <a:p>
            <a:r>
              <a:rPr lang="en-US" dirty="0" smtClean="0"/>
              <a:t>6. Prohibit all administrative leaves</a:t>
            </a:r>
          </a:p>
          <a:p>
            <a:r>
              <a:rPr lang="en-US" dirty="0" smtClean="0"/>
              <a:t>7. Mandate 1 month unpaid furlough (vacation) for all administrators during summer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Reduce SLT to 3 members (Chancellor, VCAA/Provost, VC F&amp;AS)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Puts focus more on academics, instead of academic affairs having only 1 of 6 or 7 votes in SLT.</a:t>
            </a:r>
          </a:p>
          <a:p>
            <a:pPr lvl="1"/>
            <a:r>
              <a:rPr lang="en-US" dirty="0" smtClean="0"/>
              <a:t>Will force more efficiency from administrative support functions, which will be consolidated under one VC.</a:t>
            </a:r>
          </a:p>
        </p:txBody>
      </p:sp>
    </p:spTree>
    <p:extLst>
      <p:ext uri="{BB962C8B-B14F-4D97-AF65-F5344CB8AC3E}">
        <p14:creationId xmlns:p14="http://schemas.microsoft.com/office/powerpoint/2010/main" val="15939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Re-classify 3 other current VCs to associate VCs</a:t>
            </a:r>
          </a:p>
          <a:p>
            <a:endParaRPr lang="en-US" dirty="0"/>
          </a:p>
          <a:p>
            <a:r>
              <a:rPr lang="en-US" dirty="0" smtClean="0"/>
              <a:t>Rationale: </a:t>
            </a:r>
          </a:p>
          <a:p>
            <a:pPr lvl="1"/>
            <a:r>
              <a:rPr lang="en-US" dirty="0" smtClean="0"/>
              <a:t>A. Make direct reports to VC for F&amp;AS.</a:t>
            </a:r>
          </a:p>
          <a:p>
            <a:pPr lvl="1"/>
            <a:r>
              <a:rPr lang="en-US" dirty="0" smtClean="0"/>
              <a:t>B. Focus university on two functions: academics and administrative support.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. Pay for VCs has increased out of proportion to other salaries (average increase from 2012 to 2018 is 33.1%).</a:t>
            </a:r>
          </a:p>
        </p:txBody>
      </p:sp>
    </p:spTree>
    <p:extLst>
      <p:ext uri="{BB962C8B-B14F-4D97-AF65-F5344CB8AC3E}">
        <p14:creationId xmlns:p14="http://schemas.microsoft.com/office/powerpoint/2010/main" val="10608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Re-classify 4 current associate VCs to assistant VCs</a:t>
            </a:r>
          </a:p>
          <a:p>
            <a:endParaRPr lang="en-US" dirty="0"/>
          </a:p>
          <a:p>
            <a:r>
              <a:rPr lang="en-US" dirty="0" smtClean="0"/>
              <a:t>Rationale:</a:t>
            </a:r>
          </a:p>
          <a:p>
            <a:pPr lvl="1"/>
            <a:r>
              <a:rPr lang="en-US" dirty="0" smtClean="0"/>
              <a:t>A. Make direct reports to relevant associate VCs (current VCs).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44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Proposal: 4.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4. Eliminate 16current positions</a:t>
            </a:r>
          </a:p>
          <a:p>
            <a:pPr lvl="1"/>
            <a:r>
              <a:rPr lang="en-US" dirty="0" smtClean="0"/>
              <a:t>Director of NWI Engagement</a:t>
            </a:r>
          </a:p>
          <a:p>
            <a:pPr lvl="1"/>
            <a:r>
              <a:rPr lang="en-US" dirty="0" smtClean="0"/>
              <a:t>Chief of Staff</a:t>
            </a:r>
          </a:p>
          <a:p>
            <a:pPr lvl="1"/>
            <a:r>
              <a:rPr lang="en-US" dirty="0" smtClean="0"/>
              <a:t>Assistant VC for University Arts Collections &amp; Special Projects</a:t>
            </a:r>
          </a:p>
          <a:p>
            <a:pPr lvl="1"/>
            <a:r>
              <a:rPr lang="en-US" dirty="0" smtClean="0"/>
              <a:t>2 Dean positions (consolidate COB, CON, &amp; COT into one college, with 1 dean and 3 school directors)</a:t>
            </a:r>
          </a:p>
          <a:p>
            <a:pPr lvl="1"/>
            <a:r>
              <a:rPr lang="en-US" dirty="0" smtClean="0"/>
              <a:t>All 11 associate deans</a:t>
            </a:r>
          </a:p>
          <a:p>
            <a:endParaRPr lang="en-US" dirty="0"/>
          </a:p>
          <a:p>
            <a:r>
              <a:rPr lang="en-US" dirty="0" smtClean="0"/>
              <a:t>Rationale: All appear unnecessary (some unfilled), or capable of being handled by faculty at lower cost. Dean consolidation is due to low full-time faculty numbers (each under 50) in affected colleges.</a:t>
            </a:r>
          </a:p>
        </p:txBody>
      </p:sp>
    </p:spTree>
    <p:extLst>
      <p:ext uri="{BB962C8B-B14F-4D97-AF65-F5344CB8AC3E}">
        <p14:creationId xmlns:p14="http://schemas.microsoft.com/office/powerpoint/2010/main" val="8961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729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Proposal for Academic Reorganization and Resource Allocation</vt:lpstr>
      <vt:lpstr>Why this proposal?</vt:lpstr>
      <vt:lpstr>Justification in Senate Constitution</vt:lpstr>
      <vt:lpstr>Justification of Specific Proposals</vt:lpstr>
      <vt:lpstr>Summary of Specific Proposals</vt:lpstr>
      <vt:lpstr>Specific Proposal: 1.</vt:lpstr>
      <vt:lpstr>Specific Proposal: 2.</vt:lpstr>
      <vt:lpstr>Specific Proposal: 3.</vt:lpstr>
      <vt:lpstr>Specific Proposal: 4.</vt:lpstr>
      <vt:lpstr>Specific Proposal: 5.</vt:lpstr>
      <vt:lpstr>Specific Proposal: 6.</vt:lpstr>
      <vt:lpstr>Specific Proposal: 7.</vt:lpstr>
      <vt:lpstr>Projected Savings</vt:lpstr>
      <vt:lpstr>Questions?</vt:lpstr>
    </vt:vector>
  </TitlesOfParts>
  <Company>Purdue Northwest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Nalbone</dc:creator>
  <cp:lastModifiedBy>Windows User</cp:lastModifiedBy>
  <cp:revision>11</cp:revision>
  <dcterms:created xsi:type="dcterms:W3CDTF">2019-05-02T18:46:18Z</dcterms:created>
  <dcterms:modified xsi:type="dcterms:W3CDTF">2020-02-14T05:12:40Z</dcterms:modified>
</cp:coreProperties>
</file>