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5" r:id="rId4"/>
    <p:sldId id="259" r:id="rId5"/>
    <p:sldId id="261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A892"/>
    <a:srgbClr val="AD1F65"/>
    <a:srgbClr val="30AF9B"/>
    <a:srgbClr val="CC9900"/>
    <a:srgbClr val="6B4536"/>
    <a:srgbClr val="FF9B1A"/>
    <a:srgbClr val="C3BE0B"/>
    <a:srgbClr val="085C11"/>
    <a:srgbClr val="A3D6D7"/>
    <a:srgbClr val="B181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microsoft.com/office/2007/relationships/hdphoto" Target="../media/hdphoto2.wdp"/><Relationship Id="rId1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microsoft.com/office/2007/relationships/hdphoto" Target="../media/hdphoto2.wdp"/><Relationship Id="rId1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microsoft.com/office/2007/relationships/hdphoto" Target="../media/hdphoto2.wdp"/><Relationship Id="rId1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microsoft.com/office/2007/relationships/hdphoto" Target="../media/hdphoto2.wdp"/><Relationship Id="rId1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B49DCD-30E9-40DB-9563-F541E55AB3FB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4F3249-B991-488F-80B2-9CB13EC8240A}">
      <dgm:prSet phldrT="[Text]"/>
      <dgm:spPr>
        <a:noFill/>
        <a:ln>
          <a:solidFill>
            <a:srgbClr val="CC9900"/>
          </a:solidFill>
        </a:ln>
      </dgm:spPr>
      <dgm:t>
        <a:bodyPr/>
        <a:lstStyle/>
        <a:p>
          <a:r>
            <a:rPr lang="en-US" b="1" dirty="0" smtClean="0">
              <a:solidFill>
                <a:schemeClr val="bg1"/>
              </a:solidFill>
              <a:latin typeface="Impact" panose="020B0806030902050204" pitchFamily="34" charset="0"/>
            </a:rPr>
            <a:t>FALL 2019</a:t>
          </a:r>
          <a:endParaRPr lang="en-US" b="1" dirty="0">
            <a:solidFill>
              <a:schemeClr val="bg1"/>
            </a:solidFill>
            <a:latin typeface="Impact" panose="020B0806030902050204" pitchFamily="34" charset="0"/>
          </a:endParaRPr>
        </a:p>
      </dgm:t>
    </dgm:pt>
    <dgm:pt modelId="{72D6F422-A387-4D83-84EE-44CF6236302B}" type="parTrans" cxnId="{FF2C8896-1C45-4CCE-BC1C-FBC5DE1EAB03}">
      <dgm:prSet/>
      <dgm:spPr/>
      <dgm:t>
        <a:bodyPr/>
        <a:lstStyle/>
        <a:p>
          <a:endParaRPr lang="en-US" b="1"/>
        </a:p>
      </dgm:t>
    </dgm:pt>
    <dgm:pt modelId="{968BD000-13E7-430C-BFE0-C900114D13C0}" type="sibTrans" cxnId="{FF2C8896-1C45-4CCE-BC1C-FBC5DE1EAB03}">
      <dgm:prSet/>
      <dgm:spPr/>
      <dgm:t>
        <a:bodyPr/>
        <a:lstStyle/>
        <a:p>
          <a:endParaRPr lang="en-US" b="1"/>
        </a:p>
      </dgm:t>
    </dgm:pt>
    <dgm:pt modelId="{853DCDF1-C9EF-4864-BF2A-D78E65C9B067}">
      <dgm:prSet phldrT="[Text]" custT="1"/>
      <dgm:spPr>
        <a:blipFill dpi="0" rotWithShape="0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2000" b="1" dirty="0">
            <a:solidFill>
              <a:schemeClr val="bg1"/>
            </a:solidFill>
            <a:latin typeface="Impact" panose="020B0806030902050204" pitchFamily="34" charset="0"/>
          </a:endParaRPr>
        </a:p>
      </dgm:t>
    </dgm:pt>
    <dgm:pt modelId="{6CAD2CBB-0A7F-4204-A712-B37D9411DEBD}" type="parTrans" cxnId="{F3983034-52C3-4DBF-8BDA-F26C2035E603}">
      <dgm:prSet/>
      <dgm:spPr/>
      <dgm:t>
        <a:bodyPr/>
        <a:lstStyle/>
        <a:p>
          <a:endParaRPr lang="en-US" b="1"/>
        </a:p>
      </dgm:t>
    </dgm:pt>
    <dgm:pt modelId="{BCA6F1DE-9BD8-47B5-82D4-9B6557CE1545}" type="sibTrans" cxnId="{F3983034-52C3-4DBF-8BDA-F26C2035E603}">
      <dgm:prSet/>
      <dgm:spPr/>
      <dgm:t>
        <a:bodyPr/>
        <a:lstStyle/>
        <a:p>
          <a:endParaRPr lang="en-US" b="1"/>
        </a:p>
      </dgm:t>
    </dgm:pt>
    <dgm:pt modelId="{4BE3C159-B790-41B3-B205-3731BAF52D19}">
      <dgm:prSet phldrT="[Text]"/>
      <dgm:spPr>
        <a:blipFill dpi="0"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b="1" dirty="0"/>
        </a:p>
      </dgm:t>
    </dgm:pt>
    <dgm:pt modelId="{EA234394-96E7-4D4B-AE8C-90C0A16CA5B9}" type="parTrans" cxnId="{9BF32C25-951E-4556-82A6-369627191159}">
      <dgm:prSet/>
      <dgm:spPr/>
      <dgm:t>
        <a:bodyPr/>
        <a:lstStyle/>
        <a:p>
          <a:endParaRPr lang="en-US" b="1"/>
        </a:p>
      </dgm:t>
    </dgm:pt>
    <dgm:pt modelId="{752EC82C-8E16-4A3F-ABD1-54DBF1CEF3E6}" type="sibTrans" cxnId="{9BF32C25-951E-4556-82A6-369627191159}">
      <dgm:prSet/>
      <dgm:spPr/>
      <dgm:t>
        <a:bodyPr/>
        <a:lstStyle/>
        <a:p>
          <a:endParaRPr lang="en-US" b="1"/>
        </a:p>
      </dgm:t>
    </dgm:pt>
    <dgm:pt modelId="{7B5DCE14-C165-44FA-ADEE-8D6F85B09848}">
      <dgm:prSet phldrT="[Text]"/>
      <dgm:spPr>
        <a:blipFill dpi="0"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b="1" dirty="0"/>
        </a:p>
      </dgm:t>
    </dgm:pt>
    <dgm:pt modelId="{3858F02C-7881-40F6-A3EB-4EC61C046D0D}" type="parTrans" cxnId="{3DFF8CDF-AAA0-4811-BE6F-2265FA539CEF}">
      <dgm:prSet/>
      <dgm:spPr/>
      <dgm:t>
        <a:bodyPr/>
        <a:lstStyle/>
        <a:p>
          <a:endParaRPr lang="en-US" b="1"/>
        </a:p>
      </dgm:t>
    </dgm:pt>
    <dgm:pt modelId="{68BDB850-B9F3-48D9-BD47-1346ABBA2881}" type="sibTrans" cxnId="{3DFF8CDF-AAA0-4811-BE6F-2265FA539CEF}">
      <dgm:prSet/>
      <dgm:spPr/>
      <dgm:t>
        <a:bodyPr/>
        <a:lstStyle/>
        <a:p>
          <a:endParaRPr lang="en-US" b="1"/>
        </a:p>
      </dgm:t>
    </dgm:pt>
    <dgm:pt modelId="{E1862976-6094-47DD-8DDE-D11A603A5166}">
      <dgm:prSet/>
      <dgm:spPr/>
      <dgm:t>
        <a:bodyPr/>
        <a:lstStyle/>
        <a:p>
          <a:endParaRPr lang="en-US"/>
        </a:p>
      </dgm:t>
    </dgm:pt>
    <dgm:pt modelId="{256E2036-4F2E-4EE2-8FDF-6D66795047D3}" type="parTrans" cxnId="{6D19E816-815E-4781-8420-1D8EFA358F8C}">
      <dgm:prSet/>
      <dgm:spPr/>
      <dgm:t>
        <a:bodyPr/>
        <a:lstStyle/>
        <a:p>
          <a:endParaRPr lang="en-US"/>
        </a:p>
      </dgm:t>
    </dgm:pt>
    <dgm:pt modelId="{4FB30005-179C-4911-9E45-B377B049805E}" type="sibTrans" cxnId="{6D19E816-815E-4781-8420-1D8EFA358F8C}">
      <dgm:prSet/>
      <dgm:spPr/>
      <dgm:t>
        <a:bodyPr/>
        <a:lstStyle/>
        <a:p>
          <a:endParaRPr lang="en-US"/>
        </a:p>
      </dgm:t>
    </dgm:pt>
    <dgm:pt modelId="{2701CAAC-1BB3-43AC-B0AD-803A73D43637}" type="pres">
      <dgm:prSet presAssocID="{85B49DCD-30E9-40DB-9563-F541E55AB3F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ABA90B-E0A2-46FF-9B34-34F648D930B8}" type="pres">
      <dgm:prSet presAssocID="{85B49DCD-30E9-40DB-9563-F541E55AB3FB}" presName="radial" presStyleCnt="0">
        <dgm:presLayoutVars>
          <dgm:animLvl val="ctr"/>
        </dgm:presLayoutVars>
      </dgm:prSet>
      <dgm:spPr/>
    </dgm:pt>
    <dgm:pt modelId="{98C1590A-3151-41F2-A6DC-F2B37FE906A1}" type="pres">
      <dgm:prSet presAssocID="{E44F3249-B991-488F-80B2-9CB13EC8240A}" presName="centerShape" presStyleLbl="vennNode1" presStyleIdx="0" presStyleCnt="4"/>
      <dgm:spPr/>
      <dgm:t>
        <a:bodyPr/>
        <a:lstStyle/>
        <a:p>
          <a:endParaRPr lang="en-US"/>
        </a:p>
      </dgm:t>
    </dgm:pt>
    <dgm:pt modelId="{E71BC648-5F88-4F16-8B1C-D2872A049866}" type="pres">
      <dgm:prSet presAssocID="{853DCDF1-C9EF-4864-BF2A-D78E65C9B067}" presName="node" presStyleLbl="vennNode1" presStyleIdx="1" presStyleCnt="4" custScaleX="68340" custScaleY="68821" custRadScaleRad="86021" custRadScaleInc="-923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13C1C-9F6E-4EF7-804F-CDCCD917242E}" type="pres">
      <dgm:prSet presAssocID="{4BE3C159-B790-41B3-B205-3731BAF52D19}" presName="node" presStyleLbl="vennNode1" presStyleIdx="2" presStyleCnt="4" custScaleX="69564" custScaleY="70609" custRadScaleRad="78750" custRadScaleInc="-1022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3D28C0-C264-4AB7-A755-B0C858898C72}" type="pres">
      <dgm:prSet presAssocID="{7B5DCE14-C165-44FA-ADEE-8D6F85B09848}" presName="node" presStyleLbl="vennNode1" presStyleIdx="3" presStyleCnt="4" custScaleX="67650" custScaleY="70161" custRadScaleRad="77458" custRadScaleInc="-1082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F32C25-951E-4556-82A6-369627191159}" srcId="{E44F3249-B991-488F-80B2-9CB13EC8240A}" destId="{4BE3C159-B790-41B3-B205-3731BAF52D19}" srcOrd="1" destOrd="0" parTransId="{EA234394-96E7-4D4B-AE8C-90C0A16CA5B9}" sibTransId="{752EC82C-8E16-4A3F-ABD1-54DBF1CEF3E6}"/>
    <dgm:cxn modelId="{F3983034-52C3-4DBF-8BDA-F26C2035E603}" srcId="{E44F3249-B991-488F-80B2-9CB13EC8240A}" destId="{853DCDF1-C9EF-4864-BF2A-D78E65C9B067}" srcOrd="0" destOrd="0" parTransId="{6CAD2CBB-0A7F-4204-A712-B37D9411DEBD}" sibTransId="{BCA6F1DE-9BD8-47B5-82D4-9B6557CE1545}"/>
    <dgm:cxn modelId="{A6DA1AB4-5D3F-40DE-9D0C-0643EE1B7413}" type="presOf" srcId="{E44F3249-B991-488F-80B2-9CB13EC8240A}" destId="{98C1590A-3151-41F2-A6DC-F2B37FE906A1}" srcOrd="0" destOrd="0" presId="urn:microsoft.com/office/officeart/2005/8/layout/radial3"/>
    <dgm:cxn modelId="{9E06724F-4F3D-4CF9-84ED-54B5360508CB}" type="presOf" srcId="{4BE3C159-B790-41B3-B205-3731BAF52D19}" destId="{E8213C1C-9F6E-4EF7-804F-CDCCD917242E}" srcOrd="0" destOrd="0" presId="urn:microsoft.com/office/officeart/2005/8/layout/radial3"/>
    <dgm:cxn modelId="{3DFF8CDF-AAA0-4811-BE6F-2265FA539CEF}" srcId="{E44F3249-B991-488F-80B2-9CB13EC8240A}" destId="{7B5DCE14-C165-44FA-ADEE-8D6F85B09848}" srcOrd="2" destOrd="0" parTransId="{3858F02C-7881-40F6-A3EB-4EC61C046D0D}" sibTransId="{68BDB850-B9F3-48D9-BD47-1346ABBA2881}"/>
    <dgm:cxn modelId="{6D19E816-815E-4781-8420-1D8EFA358F8C}" srcId="{85B49DCD-30E9-40DB-9563-F541E55AB3FB}" destId="{E1862976-6094-47DD-8DDE-D11A603A5166}" srcOrd="1" destOrd="0" parTransId="{256E2036-4F2E-4EE2-8FDF-6D66795047D3}" sibTransId="{4FB30005-179C-4911-9E45-B377B049805E}"/>
    <dgm:cxn modelId="{FF2C8896-1C45-4CCE-BC1C-FBC5DE1EAB03}" srcId="{85B49DCD-30E9-40DB-9563-F541E55AB3FB}" destId="{E44F3249-B991-488F-80B2-9CB13EC8240A}" srcOrd="0" destOrd="0" parTransId="{72D6F422-A387-4D83-84EE-44CF6236302B}" sibTransId="{968BD000-13E7-430C-BFE0-C900114D13C0}"/>
    <dgm:cxn modelId="{AB218B25-9C19-44A6-8E91-339278039227}" type="presOf" srcId="{7B5DCE14-C165-44FA-ADEE-8D6F85B09848}" destId="{493D28C0-C264-4AB7-A755-B0C858898C72}" srcOrd="0" destOrd="0" presId="urn:microsoft.com/office/officeart/2005/8/layout/radial3"/>
    <dgm:cxn modelId="{04257D4F-B62C-47FF-BCAA-2239CE23248D}" type="presOf" srcId="{85B49DCD-30E9-40DB-9563-F541E55AB3FB}" destId="{2701CAAC-1BB3-43AC-B0AD-803A73D43637}" srcOrd="0" destOrd="0" presId="urn:microsoft.com/office/officeart/2005/8/layout/radial3"/>
    <dgm:cxn modelId="{B470D3DE-DBA2-41F8-B07F-C5E6E7E24F30}" type="presOf" srcId="{853DCDF1-C9EF-4864-BF2A-D78E65C9B067}" destId="{E71BC648-5F88-4F16-8B1C-D2872A049866}" srcOrd="0" destOrd="0" presId="urn:microsoft.com/office/officeart/2005/8/layout/radial3"/>
    <dgm:cxn modelId="{2ABBD809-A2DF-4288-B538-4C60DEC1EAA5}" type="presParOf" srcId="{2701CAAC-1BB3-43AC-B0AD-803A73D43637}" destId="{09ABA90B-E0A2-46FF-9B34-34F648D930B8}" srcOrd="0" destOrd="0" presId="urn:microsoft.com/office/officeart/2005/8/layout/radial3"/>
    <dgm:cxn modelId="{C31D5D15-6422-4455-AE03-778ED52A22C3}" type="presParOf" srcId="{09ABA90B-E0A2-46FF-9B34-34F648D930B8}" destId="{98C1590A-3151-41F2-A6DC-F2B37FE906A1}" srcOrd="0" destOrd="0" presId="urn:microsoft.com/office/officeart/2005/8/layout/radial3"/>
    <dgm:cxn modelId="{74216FA0-9BEE-47E3-A721-6265B47FB5BC}" type="presParOf" srcId="{09ABA90B-E0A2-46FF-9B34-34F648D930B8}" destId="{E71BC648-5F88-4F16-8B1C-D2872A049866}" srcOrd="1" destOrd="0" presId="urn:microsoft.com/office/officeart/2005/8/layout/radial3"/>
    <dgm:cxn modelId="{98880CEE-13ED-4CFC-BDB9-67FEF293B12F}" type="presParOf" srcId="{09ABA90B-E0A2-46FF-9B34-34F648D930B8}" destId="{E8213C1C-9F6E-4EF7-804F-CDCCD917242E}" srcOrd="2" destOrd="0" presId="urn:microsoft.com/office/officeart/2005/8/layout/radial3"/>
    <dgm:cxn modelId="{F21394C6-BE98-43EC-928A-86072F3DE86D}" type="presParOf" srcId="{09ABA90B-E0A2-46FF-9B34-34F648D930B8}" destId="{493D28C0-C264-4AB7-A755-B0C858898C72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B49DCD-30E9-40DB-9563-F541E55AB3FB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4F3249-B991-488F-80B2-9CB13EC8240A}">
      <dgm:prSet phldrT="[Text]"/>
      <dgm:spPr>
        <a:noFill/>
        <a:ln>
          <a:solidFill>
            <a:srgbClr val="CC9900"/>
          </a:solidFill>
        </a:ln>
      </dgm:spPr>
      <dgm:t>
        <a:bodyPr/>
        <a:lstStyle/>
        <a:p>
          <a:r>
            <a:rPr lang="en-US" b="1" dirty="0" smtClean="0">
              <a:solidFill>
                <a:schemeClr val="bg1"/>
              </a:solidFill>
              <a:latin typeface="Impact" panose="020B0806030902050204" pitchFamily="34" charset="0"/>
            </a:rPr>
            <a:t>FALL 2020</a:t>
          </a:r>
          <a:endParaRPr lang="en-US" b="1" dirty="0">
            <a:solidFill>
              <a:schemeClr val="bg1"/>
            </a:solidFill>
            <a:latin typeface="Impact" panose="020B0806030902050204" pitchFamily="34" charset="0"/>
          </a:endParaRPr>
        </a:p>
      </dgm:t>
    </dgm:pt>
    <dgm:pt modelId="{72D6F422-A387-4D83-84EE-44CF6236302B}" type="parTrans" cxnId="{FF2C8896-1C45-4CCE-BC1C-FBC5DE1EAB03}">
      <dgm:prSet/>
      <dgm:spPr/>
      <dgm:t>
        <a:bodyPr/>
        <a:lstStyle/>
        <a:p>
          <a:endParaRPr lang="en-US" b="1"/>
        </a:p>
      </dgm:t>
    </dgm:pt>
    <dgm:pt modelId="{968BD000-13E7-430C-BFE0-C900114D13C0}" type="sibTrans" cxnId="{FF2C8896-1C45-4CCE-BC1C-FBC5DE1EAB03}">
      <dgm:prSet/>
      <dgm:spPr/>
      <dgm:t>
        <a:bodyPr/>
        <a:lstStyle/>
        <a:p>
          <a:endParaRPr lang="en-US" b="1"/>
        </a:p>
      </dgm:t>
    </dgm:pt>
    <dgm:pt modelId="{853DCDF1-C9EF-4864-BF2A-D78E65C9B067}">
      <dgm:prSet phldrT="[Text]" custT="1"/>
      <dgm:spPr>
        <a:blipFill dpi="0" rotWithShape="0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2000" b="1" dirty="0">
            <a:solidFill>
              <a:schemeClr val="bg1"/>
            </a:solidFill>
            <a:latin typeface="Impact" panose="020B0806030902050204" pitchFamily="34" charset="0"/>
          </a:endParaRPr>
        </a:p>
      </dgm:t>
    </dgm:pt>
    <dgm:pt modelId="{6CAD2CBB-0A7F-4204-A712-B37D9411DEBD}" type="parTrans" cxnId="{F3983034-52C3-4DBF-8BDA-F26C2035E603}">
      <dgm:prSet/>
      <dgm:spPr/>
      <dgm:t>
        <a:bodyPr/>
        <a:lstStyle/>
        <a:p>
          <a:endParaRPr lang="en-US" b="1"/>
        </a:p>
      </dgm:t>
    </dgm:pt>
    <dgm:pt modelId="{BCA6F1DE-9BD8-47B5-82D4-9B6557CE1545}" type="sibTrans" cxnId="{F3983034-52C3-4DBF-8BDA-F26C2035E603}">
      <dgm:prSet/>
      <dgm:spPr/>
      <dgm:t>
        <a:bodyPr/>
        <a:lstStyle/>
        <a:p>
          <a:endParaRPr lang="en-US" b="1"/>
        </a:p>
      </dgm:t>
    </dgm:pt>
    <dgm:pt modelId="{4BE3C159-B790-41B3-B205-3731BAF52D19}">
      <dgm:prSet phldrT="[Text]"/>
      <dgm:spPr>
        <a:blipFill dpi="0"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b="1" dirty="0"/>
        </a:p>
      </dgm:t>
    </dgm:pt>
    <dgm:pt modelId="{EA234394-96E7-4D4B-AE8C-90C0A16CA5B9}" type="parTrans" cxnId="{9BF32C25-951E-4556-82A6-369627191159}">
      <dgm:prSet/>
      <dgm:spPr/>
      <dgm:t>
        <a:bodyPr/>
        <a:lstStyle/>
        <a:p>
          <a:endParaRPr lang="en-US" b="1"/>
        </a:p>
      </dgm:t>
    </dgm:pt>
    <dgm:pt modelId="{752EC82C-8E16-4A3F-ABD1-54DBF1CEF3E6}" type="sibTrans" cxnId="{9BF32C25-951E-4556-82A6-369627191159}">
      <dgm:prSet/>
      <dgm:spPr/>
      <dgm:t>
        <a:bodyPr/>
        <a:lstStyle/>
        <a:p>
          <a:endParaRPr lang="en-US" b="1"/>
        </a:p>
      </dgm:t>
    </dgm:pt>
    <dgm:pt modelId="{7B5DCE14-C165-44FA-ADEE-8D6F85B09848}">
      <dgm:prSet phldrT="[Text]"/>
      <dgm:spPr>
        <a:blipFill dpi="0"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b="1" dirty="0"/>
        </a:p>
      </dgm:t>
    </dgm:pt>
    <dgm:pt modelId="{3858F02C-7881-40F6-A3EB-4EC61C046D0D}" type="parTrans" cxnId="{3DFF8CDF-AAA0-4811-BE6F-2265FA539CEF}">
      <dgm:prSet/>
      <dgm:spPr/>
      <dgm:t>
        <a:bodyPr/>
        <a:lstStyle/>
        <a:p>
          <a:endParaRPr lang="en-US" b="1"/>
        </a:p>
      </dgm:t>
    </dgm:pt>
    <dgm:pt modelId="{68BDB850-B9F3-48D9-BD47-1346ABBA2881}" type="sibTrans" cxnId="{3DFF8CDF-AAA0-4811-BE6F-2265FA539CEF}">
      <dgm:prSet/>
      <dgm:spPr/>
      <dgm:t>
        <a:bodyPr/>
        <a:lstStyle/>
        <a:p>
          <a:endParaRPr lang="en-US" b="1"/>
        </a:p>
      </dgm:t>
    </dgm:pt>
    <dgm:pt modelId="{E1862976-6094-47DD-8DDE-D11A603A5166}">
      <dgm:prSet/>
      <dgm:spPr/>
      <dgm:t>
        <a:bodyPr/>
        <a:lstStyle/>
        <a:p>
          <a:endParaRPr lang="en-US"/>
        </a:p>
      </dgm:t>
    </dgm:pt>
    <dgm:pt modelId="{256E2036-4F2E-4EE2-8FDF-6D66795047D3}" type="parTrans" cxnId="{6D19E816-815E-4781-8420-1D8EFA358F8C}">
      <dgm:prSet/>
      <dgm:spPr/>
      <dgm:t>
        <a:bodyPr/>
        <a:lstStyle/>
        <a:p>
          <a:endParaRPr lang="en-US"/>
        </a:p>
      </dgm:t>
    </dgm:pt>
    <dgm:pt modelId="{4FB30005-179C-4911-9E45-B377B049805E}" type="sibTrans" cxnId="{6D19E816-815E-4781-8420-1D8EFA358F8C}">
      <dgm:prSet/>
      <dgm:spPr/>
      <dgm:t>
        <a:bodyPr/>
        <a:lstStyle/>
        <a:p>
          <a:endParaRPr lang="en-US"/>
        </a:p>
      </dgm:t>
    </dgm:pt>
    <dgm:pt modelId="{2701CAAC-1BB3-43AC-B0AD-803A73D43637}" type="pres">
      <dgm:prSet presAssocID="{85B49DCD-30E9-40DB-9563-F541E55AB3F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ABA90B-E0A2-46FF-9B34-34F648D930B8}" type="pres">
      <dgm:prSet presAssocID="{85B49DCD-30E9-40DB-9563-F541E55AB3FB}" presName="radial" presStyleCnt="0">
        <dgm:presLayoutVars>
          <dgm:animLvl val="ctr"/>
        </dgm:presLayoutVars>
      </dgm:prSet>
      <dgm:spPr/>
    </dgm:pt>
    <dgm:pt modelId="{98C1590A-3151-41F2-A6DC-F2B37FE906A1}" type="pres">
      <dgm:prSet presAssocID="{E44F3249-B991-488F-80B2-9CB13EC8240A}" presName="centerShape" presStyleLbl="vennNode1" presStyleIdx="0" presStyleCnt="4"/>
      <dgm:spPr/>
      <dgm:t>
        <a:bodyPr/>
        <a:lstStyle/>
        <a:p>
          <a:endParaRPr lang="en-US"/>
        </a:p>
      </dgm:t>
    </dgm:pt>
    <dgm:pt modelId="{E71BC648-5F88-4F16-8B1C-D2872A049866}" type="pres">
      <dgm:prSet presAssocID="{853DCDF1-C9EF-4864-BF2A-D78E65C9B067}" presName="node" presStyleLbl="vennNode1" presStyleIdx="1" presStyleCnt="4" custScaleX="68340" custScaleY="68821" custRadScaleRad="86021" custRadScaleInc="-923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13C1C-9F6E-4EF7-804F-CDCCD917242E}" type="pres">
      <dgm:prSet presAssocID="{4BE3C159-B790-41B3-B205-3731BAF52D19}" presName="node" presStyleLbl="vennNode1" presStyleIdx="2" presStyleCnt="4" custScaleX="69564" custScaleY="70609" custRadScaleRad="78750" custRadScaleInc="-1022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3D28C0-C264-4AB7-A755-B0C858898C72}" type="pres">
      <dgm:prSet presAssocID="{7B5DCE14-C165-44FA-ADEE-8D6F85B09848}" presName="node" presStyleLbl="vennNode1" presStyleIdx="3" presStyleCnt="4" custScaleX="67650" custScaleY="70161" custRadScaleRad="77458" custRadScaleInc="-1082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F32C25-951E-4556-82A6-369627191159}" srcId="{E44F3249-B991-488F-80B2-9CB13EC8240A}" destId="{4BE3C159-B790-41B3-B205-3731BAF52D19}" srcOrd="1" destOrd="0" parTransId="{EA234394-96E7-4D4B-AE8C-90C0A16CA5B9}" sibTransId="{752EC82C-8E16-4A3F-ABD1-54DBF1CEF3E6}"/>
    <dgm:cxn modelId="{F3983034-52C3-4DBF-8BDA-F26C2035E603}" srcId="{E44F3249-B991-488F-80B2-9CB13EC8240A}" destId="{853DCDF1-C9EF-4864-BF2A-D78E65C9B067}" srcOrd="0" destOrd="0" parTransId="{6CAD2CBB-0A7F-4204-A712-B37D9411DEBD}" sibTransId="{BCA6F1DE-9BD8-47B5-82D4-9B6557CE1545}"/>
    <dgm:cxn modelId="{A6DA1AB4-5D3F-40DE-9D0C-0643EE1B7413}" type="presOf" srcId="{E44F3249-B991-488F-80B2-9CB13EC8240A}" destId="{98C1590A-3151-41F2-A6DC-F2B37FE906A1}" srcOrd="0" destOrd="0" presId="urn:microsoft.com/office/officeart/2005/8/layout/radial3"/>
    <dgm:cxn modelId="{9E06724F-4F3D-4CF9-84ED-54B5360508CB}" type="presOf" srcId="{4BE3C159-B790-41B3-B205-3731BAF52D19}" destId="{E8213C1C-9F6E-4EF7-804F-CDCCD917242E}" srcOrd="0" destOrd="0" presId="urn:microsoft.com/office/officeart/2005/8/layout/radial3"/>
    <dgm:cxn modelId="{3DFF8CDF-AAA0-4811-BE6F-2265FA539CEF}" srcId="{E44F3249-B991-488F-80B2-9CB13EC8240A}" destId="{7B5DCE14-C165-44FA-ADEE-8D6F85B09848}" srcOrd="2" destOrd="0" parTransId="{3858F02C-7881-40F6-A3EB-4EC61C046D0D}" sibTransId="{68BDB850-B9F3-48D9-BD47-1346ABBA2881}"/>
    <dgm:cxn modelId="{6D19E816-815E-4781-8420-1D8EFA358F8C}" srcId="{85B49DCD-30E9-40DB-9563-F541E55AB3FB}" destId="{E1862976-6094-47DD-8DDE-D11A603A5166}" srcOrd="1" destOrd="0" parTransId="{256E2036-4F2E-4EE2-8FDF-6D66795047D3}" sibTransId="{4FB30005-179C-4911-9E45-B377B049805E}"/>
    <dgm:cxn modelId="{FF2C8896-1C45-4CCE-BC1C-FBC5DE1EAB03}" srcId="{85B49DCD-30E9-40DB-9563-F541E55AB3FB}" destId="{E44F3249-B991-488F-80B2-9CB13EC8240A}" srcOrd="0" destOrd="0" parTransId="{72D6F422-A387-4D83-84EE-44CF6236302B}" sibTransId="{968BD000-13E7-430C-BFE0-C900114D13C0}"/>
    <dgm:cxn modelId="{AB218B25-9C19-44A6-8E91-339278039227}" type="presOf" srcId="{7B5DCE14-C165-44FA-ADEE-8D6F85B09848}" destId="{493D28C0-C264-4AB7-A755-B0C858898C72}" srcOrd="0" destOrd="0" presId="urn:microsoft.com/office/officeart/2005/8/layout/radial3"/>
    <dgm:cxn modelId="{04257D4F-B62C-47FF-BCAA-2239CE23248D}" type="presOf" srcId="{85B49DCD-30E9-40DB-9563-F541E55AB3FB}" destId="{2701CAAC-1BB3-43AC-B0AD-803A73D43637}" srcOrd="0" destOrd="0" presId="urn:microsoft.com/office/officeart/2005/8/layout/radial3"/>
    <dgm:cxn modelId="{B470D3DE-DBA2-41F8-B07F-C5E6E7E24F30}" type="presOf" srcId="{853DCDF1-C9EF-4864-BF2A-D78E65C9B067}" destId="{E71BC648-5F88-4F16-8B1C-D2872A049866}" srcOrd="0" destOrd="0" presId="urn:microsoft.com/office/officeart/2005/8/layout/radial3"/>
    <dgm:cxn modelId="{2ABBD809-A2DF-4288-B538-4C60DEC1EAA5}" type="presParOf" srcId="{2701CAAC-1BB3-43AC-B0AD-803A73D43637}" destId="{09ABA90B-E0A2-46FF-9B34-34F648D930B8}" srcOrd="0" destOrd="0" presId="urn:microsoft.com/office/officeart/2005/8/layout/radial3"/>
    <dgm:cxn modelId="{C31D5D15-6422-4455-AE03-778ED52A22C3}" type="presParOf" srcId="{09ABA90B-E0A2-46FF-9B34-34F648D930B8}" destId="{98C1590A-3151-41F2-A6DC-F2B37FE906A1}" srcOrd="0" destOrd="0" presId="urn:microsoft.com/office/officeart/2005/8/layout/radial3"/>
    <dgm:cxn modelId="{74216FA0-9BEE-47E3-A721-6265B47FB5BC}" type="presParOf" srcId="{09ABA90B-E0A2-46FF-9B34-34F648D930B8}" destId="{E71BC648-5F88-4F16-8B1C-D2872A049866}" srcOrd="1" destOrd="0" presId="urn:microsoft.com/office/officeart/2005/8/layout/radial3"/>
    <dgm:cxn modelId="{98880CEE-13ED-4CFC-BDB9-67FEF293B12F}" type="presParOf" srcId="{09ABA90B-E0A2-46FF-9B34-34F648D930B8}" destId="{E8213C1C-9F6E-4EF7-804F-CDCCD917242E}" srcOrd="2" destOrd="0" presId="urn:microsoft.com/office/officeart/2005/8/layout/radial3"/>
    <dgm:cxn modelId="{F21394C6-BE98-43EC-928A-86072F3DE86D}" type="presParOf" srcId="{09ABA90B-E0A2-46FF-9B34-34F648D930B8}" destId="{493D28C0-C264-4AB7-A755-B0C858898C72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C1590A-3151-41F2-A6DC-F2B37FE906A1}">
      <dsp:nvSpPr>
        <dsp:cNvPr id="0" name=""/>
        <dsp:cNvSpPr/>
      </dsp:nvSpPr>
      <dsp:spPr>
        <a:xfrm>
          <a:off x="2340463" y="2007585"/>
          <a:ext cx="4231806" cy="4231806"/>
        </a:xfrm>
        <a:prstGeom prst="ellipse">
          <a:avLst/>
        </a:prstGeom>
        <a:noFill/>
        <a:ln w="12700" cap="flat" cmpd="sng" algn="ctr">
          <a:solidFill>
            <a:srgbClr val="CC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 smtClean="0">
              <a:solidFill>
                <a:schemeClr val="bg1"/>
              </a:solidFill>
              <a:latin typeface="Impact" panose="020B0806030902050204" pitchFamily="34" charset="0"/>
            </a:rPr>
            <a:t>FALL 2019</a:t>
          </a:r>
          <a:endParaRPr lang="en-US" sz="6500" b="1" kern="1200" dirty="0">
            <a:solidFill>
              <a:schemeClr val="bg1"/>
            </a:solidFill>
            <a:latin typeface="Impact" panose="020B0806030902050204" pitchFamily="34" charset="0"/>
          </a:endParaRPr>
        </a:p>
      </dsp:txBody>
      <dsp:txXfrm>
        <a:off x="2960197" y="2627319"/>
        <a:ext cx="2992338" cy="2992338"/>
      </dsp:txXfrm>
    </dsp:sp>
    <dsp:sp modelId="{E71BC648-5F88-4F16-8B1C-D2872A049866}">
      <dsp:nvSpPr>
        <dsp:cNvPr id="0" name=""/>
        <dsp:cNvSpPr/>
      </dsp:nvSpPr>
      <dsp:spPr>
        <a:xfrm>
          <a:off x="1520433" y="4239121"/>
          <a:ext cx="1446008" cy="1456185"/>
        </a:xfrm>
        <a:prstGeom prst="ellipse">
          <a:avLst/>
        </a:prstGeom>
        <a:blipFill dpi="0" rotWithShape="0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>
            <a:solidFill>
              <a:schemeClr val="bg1"/>
            </a:solidFill>
            <a:latin typeface="Impact" panose="020B0806030902050204" pitchFamily="34" charset="0"/>
          </a:endParaRPr>
        </a:p>
      </dsp:txBody>
      <dsp:txXfrm>
        <a:off x="1732196" y="4452374"/>
        <a:ext cx="1022482" cy="1029679"/>
      </dsp:txXfrm>
    </dsp:sp>
    <dsp:sp modelId="{E8213C1C-9F6E-4EF7-804F-CDCCD917242E}">
      <dsp:nvSpPr>
        <dsp:cNvPr id="0" name=""/>
        <dsp:cNvSpPr/>
      </dsp:nvSpPr>
      <dsp:spPr>
        <a:xfrm>
          <a:off x="3616057" y="1210858"/>
          <a:ext cx="1471906" cy="1494018"/>
        </a:xfrm>
        <a:prstGeom prst="ellipse">
          <a:avLst/>
        </a:prstGeom>
        <a:blipFill dpi="0"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400" b="1" kern="1200" dirty="0"/>
        </a:p>
      </dsp:txBody>
      <dsp:txXfrm>
        <a:off x="3831613" y="1429652"/>
        <a:ext cx="1040794" cy="1056430"/>
      </dsp:txXfrm>
    </dsp:sp>
    <dsp:sp modelId="{493D28C0-C264-4AB7-A755-B0C858898C72}">
      <dsp:nvSpPr>
        <dsp:cNvPr id="0" name=""/>
        <dsp:cNvSpPr/>
      </dsp:nvSpPr>
      <dsp:spPr>
        <a:xfrm>
          <a:off x="5742925" y="4115226"/>
          <a:ext cx="1431408" cy="1484538"/>
        </a:xfrm>
        <a:prstGeom prst="ellipse">
          <a:avLst/>
        </a:prstGeom>
        <a:blipFill dpi="0"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300" b="1" kern="1200" dirty="0"/>
        </a:p>
      </dsp:txBody>
      <dsp:txXfrm>
        <a:off x="5952550" y="4332632"/>
        <a:ext cx="1012158" cy="10497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C1590A-3151-41F2-A6DC-F2B37FE906A1}">
      <dsp:nvSpPr>
        <dsp:cNvPr id="0" name=""/>
        <dsp:cNvSpPr/>
      </dsp:nvSpPr>
      <dsp:spPr>
        <a:xfrm>
          <a:off x="2340463" y="2007585"/>
          <a:ext cx="4231806" cy="4231806"/>
        </a:xfrm>
        <a:prstGeom prst="ellipse">
          <a:avLst/>
        </a:prstGeom>
        <a:noFill/>
        <a:ln w="12700" cap="flat" cmpd="sng" algn="ctr">
          <a:solidFill>
            <a:srgbClr val="CC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 smtClean="0">
              <a:solidFill>
                <a:schemeClr val="bg1"/>
              </a:solidFill>
              <a:latin typeface="Impact" panose="020B0806030902050204" pitchFamily="34" charset="0"/>
            </a:rPr>
            <a:t>FALL 2020</a:t>
          </a:r>
          <a:endParaRPr lang="en-US" sz="6500" b="1" kern="1200" dirty="0">
            <a:solidFill>
              <a:schemeClr val="bg1"/>
            </a:solidFill>
            <a:latin typeface="Impact" panose="020B0806030902050204" pitchFamily="34" charset="0"/>
          </a:endParaRPr>
        </a:p>
      </dsp:txBody>
      <dsp:txXfrm>
        <a:off x="2960197" y="2627319"/>
        <a:ext cx="2992338" cy="2992338"/>
      </dsp:txXfrm>
    </dsp:sp>
    <dsp:sp modelId="{E71BC648-5F88-4F16-8B1C-D2872A049866}">
      <dsp:nvSpPr>
        <dsp:cNvPr id="0" name=""/>
        <dsp:cNvSpPr/>
      </dsp:nvSpPr>
      <dsp:spPr>
        <a:xfrm>
          <a:off x="1520433" y="4239121"/>
          <a:ext cx="1446008" cy="1456185"/>
        </a:xfrm>
        <a:prstGeom prst="ellipse">
          <a:avLst/>
        </a:prstGeom>
        <a:blipFill dpi="0" rotWithShape="0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>
            <a:solidFill>
              <a:schemeClr val="bg1"/>
            </a:solidFill>
            <a:latin typeface="Impact" panose="020B0806030902050204" pitchFamily="34" charset="0"/>
          </a:endParaRPr>
        </a:p>
      </dsp:txBody>
      <dsp:txXfrm>
        <a:off x="1732196" y="4452374"/>
        <a:ext cx="1022482" cy="1029679"/>
      </dsp:txXfrm>
    </dsp:sp>
    <dsp:sp modelId="{E8213C1C-9F6E-4EF7-804F-CDCCD917242E}">
      <dsp:nvSpPr>
        <dsp:cNvPr id="0" name=""/>
        <dsp:cNvSpPr/>
      </dsp:nvSpPr>
      <dsp:spPr>
        <a:xfrm>
          <a:off x="3616057" y="1210858"/>
          <a:ext cx="1471906" cy="1494018"/>
        </a:xfrm>
        <a:prstGeom prst="ellipse">
          <a:avLst/>
        </a:prstGeom>
        <a:blipFill dpi="0"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400" b="1" kern="1200" dirty="0"/>
        </a:p>
      </dsp:txBody>
      <dsp:txXfrm>
        <a:off x="3831613" y="1429652"/>
        <a:ext cx="1040794" cy="1056430"/>
      </dsp:txXfrm>
    </dsp:sp>
    <dsp:sp modelId="{493D28C0-C264-4AB7-A755-B0C858898C72}">
      <dsp:nvSpPr>
        <dsp:cNvPr id="0" name=""/>
        <dsp:cNvSpPr/>
      </dsp:nvSpPr>
      <dsp:spPr>
        <a:xfrm>
          <a:off x="5742925" y="4115226"/>
          <a:ext cx="1431408" cy="1484538"/>
        </a:xfrm>
        <a:prstGeom prst="ellipse">
          <a:avLst/>
        </a:prstGeom>
        <a:blipFill dpi="0"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300" b="1" kern="1200" dirty="0"/>
        </a:p>
      </dsp:txBody>
      <dsp:txXfrm>
        <a:off x="5952550" y="4332632"/>
        <a:ext cx="1012158" cy="1049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7DBC1-1CCD-4896-9517-354716519A53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D697-1536-4A6A-A1DC-39B7E57AF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0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7DBC1-1CCD-4896-9517-354716519A53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D697-1536-4A6A-A1DC-39B7E57AF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8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7DBC1-1CCD-4896-9517-354716519A53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D697-1536-4A6A-A1DC-39B7E57AF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56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7DBC1-1CCD-4896-9517-354716519A53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D697-1536-4A6A-A1DC-39B7E57AF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10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7DBC1-1CCD-4896-9517-354716519A53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D697-1536-4A6A-A1DC-39B7E57AF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470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7DBC1-1CCD-4896-9517-354716519A53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D697-1536-4A6A-A1DC-39B7E57AF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36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7DBC1-1CCD-4896-9517-354716519A53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D697-1536-4A6A-A1DC-39B7E57AF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79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7DBC1-1CCD-4896-9517-354716519A53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D697-1536-4A6A-A1DC-39B7E57AF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22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7DBC1-1CCD-4896-9517-354716519A53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D697-1536-4A6A-A1DC-39B7E57AF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87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7DBC1-1CCD-4896-9517-354716519A53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D697-1536-4A6A-A1DC-39B7E57AF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12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7DBC1-1CCD-4896-9517-354716519A53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D697-1536-4A6A-A1DC-39B7E57AF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79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7DBC1-1CCD-4896-9517-354716519A53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ED697-1536-4A6A-A1DC-39B7E57AF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044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JkXdms4U9C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11"/>
          <p:cNvSpPr/>
          <p:nvPr/>
        </p:nvSpPr>
        <p:spPr>
          <a:xfrm>
            <a:off x="0" y="3683388"/>
            <a:ext cx="7432431" cy="1944971"/>
          </a:xfrm>
          <a:custGeom>
            <a:avLst/>
            <a:gdLst>
              <a:gd name="connsiteX0" fmla="*/ 0 w 7548466"/>
              <a:gd name="connsiteY0" fmla="*/ 0 h 2071396"/>
              <a:gd name="connsiteX1" fmla="*/ 6512768 w 7548466"/>
              <a:gd name="connsiteY1" fmla="*/ 0 h 2071396"/>
              <a:gd name="connsiteX2" fmla="*/ 7548466 w 7548466"/>
              <a:gd name="connsiteY2" fmla="*/ 1035698 h 2071396"/>
              <a:gd name="connsiteX3" fmla="*/ 6512768 w 7548466"/>
              <a:gd name="connsiteY3" fmla="*/ 2071396 h 2071396"/>
              <a:gd name="connsiteX4" fmla="*/ 0 w 7548466"/>
              <a:gd name="connsiteY4" fmla="*/ 2071396 h 2071396"/>
              <a:gd name="connsiteX5" fmla="*/ 0 w 7548466"/>
              <a:gd name="connsiteY5" fmla="*/ 0 h 2071396"/>
              <a:gd name="connsiteX0" fmla="*/ 0 w 8696131"/>
              <a:gd name="connsiteY0" fmla="*/ 0 h 2071396"/>
              <a:gd name="connsiteX1" fmla="*/ 8696131 w 8696131"/>
              <a:gd name="connsiteY1" fmla="*/ 0 h 2071396"/>
              <a:gd name="connsiteX2" fmla="*/ 7548466 w 8696131"/>
              <a:gd name="connsiteY2" fmla="*/ 1035698 h 2071396"/>
              <a:gd name="connsiteX3" fmla="*/ 6512768 w 8696131"/>
              <a:gd name="connsiteY3" fmla="*/ 2071396 h 2071396"/>
              <a:gd name="connsiteX4" fmla="*/ 0 w 8696131"/>
              <a:gd name="connsiteY4" fmla="*/ 2071396 h 2071396"/>
              <a:gd name="connsiteX5" fmla="*/ 0 w 8696131"/>
              <a:gd name="connsiteY5" fmla="*/ 0 h 2071396"/>
              <a:gd name="connsiteX0" fmla="*/ 0 w 8826759"/>
              <a:gd name="connsiteY0" fmla="*/ 0 h 2071396"/>
              <a:gd name="connsiteX1" fmla="*/ 8696131 w 8826759"/>
              <a:gd name="connsiteY1" fmla="*/ 0 h 2071396"/>
              <a:gd name="connsiteX2" fmla="*/ 7548466 w 8826759"/>
              <a:gd name="connsiteY2" fmla="*/ 1035698 h 2071396"/>
              <a:gd name="connsiteX3" fmla="*/ 8826759 w 8826759"/>
              <a:gd name="connsiteY3" fmla="*/ 2071396 h 2071396"/>
              <a:gd name="connsiteX4" fmla="*/ 0 w 8826759"/>
              <a:gd name="connsiteY4" fmla="*/ 2071396 h 2071396"/>
              <a:gd name="connsiteX5" fmla="*/ 0 w 8826759"/>
              <a:gd name="connsiteY5" fmla="*/ 0 h 2071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26759" h="2071396">
                <a:moveTo>
                  <a:pt x="0" y="0"/>
                </a:moveTo>
                <a:lnTo>
                  <a:pt x="8696131" y="0"/>
                </a:lnTo>
                <a:lnTo>
                  <a:pt x="7548466" y="1035698"/>
                </a:lnTo>
                <a:lnTo>
                  <a:pt x="8826759" y="2071396"/>
                </a:lnTo>
                <a:lnTo>
                  <a:pt x="0" y="2071396"/>
                </a:lnTo>
                <a:lnTo>
                  <a:pt x="0" y="0"/>
                </a:lnTo>
                <a:close/>
              </a:path>
            </a:pathLst>
          </a:custGeom>
          <a:solidFill>
            <a:srgbClr val="B1810B">
              <a:alpha val="8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0883" y="3967253"/>
            <a:ext cx="54871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84000"/>
                    </a:schemeClr>
                  </a:outerShdw>
                </a:effectLst>
                <a:latin typeface="Impact" panose="020B0806030902050204" pitchFamily="34" charset="0"/>
              </a:rPr>
              <a:t>UNDERGRADUATE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chemeClr val="tx1">
                    <a:alpha val="84000"/>
                  </a:scheme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1028" name="Picture 4" descr="https://www.pnw.edu/marketing-communications/wp-content/uploads/sites/29/downloads/pnwacadartic-fconblk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3003" y="5766347"/>
            <a:ext cx="1716833" cy="76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883" y="4655873"/>
            <a:ext cx="54871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84000"/>
                    </a:schemeClr>
                  </a:outerShdw>
                </a:effectLst>
                <a:latin typeface="Impact" panose="020B0806030902050204" pitchFamily="34" charset="0"/>
              </a:rPr>
              <a:t>ADMISSIONS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chemeClr val="tx1">
                    <a:alpha val="84000"/>
                  </a:scheme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883" y="3693243"/>
            <a:ext cx="3321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OFFICE OF </a:t>
            </a:r>
            <a:endParaRPr lang="en-US" sz="24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633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2669233694"/>
              </p:ext>
            </p:extLst>
          </p:nvPr>
        </p:nvGraphicFramePr>
        <p:xfrm>
          <a:off x="930032" y="-343876"/>
          <a:ext cx="8932983" cy="6889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Flowchart: Connector 21"/>
          <p:cNvSpPr/>
          <p:nvPr/>
        </p:nvSpPr>
        <p:spPr>
          <a:xfrm>
            <a:off x="4538453" y="852133"/>
            <a:ext cx="1483820" cy="1505037"/>
          </a:xfrm>
          <a:prstGeom prst="flowChartConnector">
            <a:avLst/>
          </a:prstGeom>
          <a:solidFill>
            <a:srgbClr val="30AF9B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>
            <a:off x="6649712" y="3768678"/>
            <a:ext cx="1477896" cy="1487208"/>
          </a:xfrm>
          <a:prstGeom prst="flowChartConnector">
            <a:avLst/>
          </a:prstGeom>
          <a:solidFill>
            <a:srgbClr val="6B453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>
            <a:off x="2431994" y="3892062"/>
            <a:ext cx="1483514" cy="1485610"/>
          </a:xfrm>
          <a:prstGeom prst="flowChartConnector">
            <a:avLst/>
          </a:prstGeom>
          <a:solidFill>
            <a:srgbClr val="AD1F65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651584" y="1558156"/>
            <a:ext cx="3884651" cy="2"/>
          </a:xfrm>
          <a:prstGeom prst="line">
            <a:avLst/>
          </a:prstGeom>
          <a:ln>
            <a:solidFill>
              <a:srgbClr val="30AF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60318" y="4632008"/>
            <a:ext cx="2171676" cy="0"/>
          </a:xfrm>
          <a:prstGeom prst="line">
            <a:avLst/>
          </a:prstGeom>
          <a:ln>
            <a:solidFill>
              <a:srgbClr val="AD1F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127608" y="4512282"/>
            <a:ext cx="3797096" cy="9360"/>
          </a:xfrm>
          <a:prstGeom prst="line">
            <a:avLst/>
          </a:prstGeom>
          <a:ln>
            <a:solidFill>
              <a:srgbClr val="6B45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58259" y="3985676"/>
            <a:ext cx="2468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ENROLLMENT (FTIC)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233903" y="4152310"/>
            <a:ext cx="2743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ADMITTED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0349" y="1184681"/>
            <a:ext cx="2026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RECRUITING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4" descr="https://www.pnw.edu/marketing-communications/wp-content/uploads/sites/29/downloads/pnwacadartic-fconblk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3003" y="5766347"/>
            <a:ext cx="1716833" cy="76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00349" y="1588934"/>
            <a:ext cx="3795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163 days on the road</a:t>
            </a:r>
            <a:endParaRPr lang="en-US" sz="16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4023" y="4632008"/>
            <a:ext cx="2764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Hammond +.22%</a:t>
            </a:r>
          </a:p>
          <a:p>
            <a:r>
              <a:rPr lang="en-US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Westville +17.49%</a:t>
            </a:r>
            <a:endParaRPr lang="en-US" sz="16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02296" y="4521642"/>
            <a:ext cx="4141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4,354 students (+9.78% increase)</a:t>
            </a:r>
          </a:p>
          <a:p>
            <a:r>
              <a:rPr lang="en-US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2,553 students accepted their offer</a:t>
            </a:r>
          </a:p>
          <a:p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4008" y="184406"/>
            <a:ext cx="3944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Impact" panose="020B0806030902050204" pitchFamily="34" charset="0"/>
              </a:rPr>
              <a:t>WHAT WE DID</a:t>
            </a:r>
            <a:endParaRPr lang="en-US" sz="5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104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81117351"/>
              </p:ext>
            </p:extLst>
          </p:nvPr>
        </p:nvGraphicFramePr>
        <p:xfrm>
          <a:off x="930032" y="-343876"/>
          <a:ext cx="8932983" cy="6889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Flowchart: Connector 21"/>
          <p:cNvSpPr/>
          <p:nvPr/>
        </p:nvSpPr>
        <p:spPr>
          <a:xfrm>
            <a:off x="4538453" y="852133"/>
            <a:ext cx="1483820" cy="1505037"/>
          </a:xfrm>
          <a:prstGeom prst="flowChartConnector">
            <a:avLst/>
          </a:prstGeom>
          <a:solidFill>
            <a:srgbClr val="30AF9B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>
            <a:off x="6649712" y="3768678"/>
            <a:ext cx="1477896" cy="1487208"/>
          </a:xfrm>
          <a:prstGeom prst="flowChartConnector">
            <a:avLst/>
          </a:prstGeom>
          <a:solidFill>
            <a:srgbClr val="6B453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>
            <a:off x="2431994" y="3892062"/>
            <a:ext cx="1483514" cy="1485610"/>
          </a:xfrm>
          <a:prstGeom prst="flowChartConnector">
            <a:avLst/>
          </a:prstGeom>
          <a:solidFill>
            <a:srgbClr val="AD1F65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651584" y="1558156"/>
            <a:ext cx="3884651" cy="2"/>
          </a:xfrm>
          <a:prstGeom prst="line">
            <a:avLst/>
          </a:prstGeom>
          <a:ln>
            <a:solidFill>
              <a:srgbClr val="30AF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60318" y="4632008"/>
            <a:ext cx="2171676" cy="0"/>
          </a:xfrm>
          <a:prstGeom prst="line">
            <a:avLst/>
          </a:prstGeom>
          <a:ln>
            <a:solidFill>
              <a:srgbClr val="AD1F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127608" y="4512282"/>
            <a:ext cx="3797096" cy="9360"/>
          </a:xfrm>
          <a:prstGeom prst="line">
            <a:avLst/>
          </a:prstGeom>
          <a:ln>
            <a:solidFill>
              <a:srgbClr val="6B45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84008" y="4262675"/>
            <a:ext cx="246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 OFFER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233903" y="4152310"/>
            <a:ext cx="2743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ADMITTED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0349" y="1184681"/>
            <a:ext cx="2026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4" descr="https://www.pnw.edu/marketing-communications/wp-content/uploads/sites/29/downloads/pnwacadartic-fconblk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3003" y="5766347"/>
            <a:ext cx="1716833" cy="76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00349" y="1588934"/>
            <a:ext cx="3795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4,557 Total (+4.76%)</a:t>
            </a:r>
          </a:p>
          <a:p>
            <a:r>
              <a:rPr lang="en-US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4,134 FTIC (+4.18%)</a:t>
            </a:r>
            <a:endParaRPr lang="en-US" sz="16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4023" y="4632008"/>
            <a:ext cx="2764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763 students (+25.70%)</a:t>
            </a:r>
          </a:p>
          <a:p>
            <a:r>
              <a:rPr lang="en-US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674 FTIC (+23.44%)</a:t>
            </a:r>
            <a:endParaRPr lang="en-US" sz="16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02296" y="4521642"/>
            <a:ext cx="4141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2,400 students (+.76%)</a:t>
            </a:r>
          </a:p>
          <a:p>
            <a:r>
              <a:rPr lang="en-US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2,254 students accepted their offer (flat)</a:t>
            </a:r>
          </a:p>
          <a:p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4008" y="184406"/>
            <a:ext cx="3944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Impact" panose="020B0806030902050204" pitchFamily="34" charset="0"/>
              </a:rPr>
              <a:t>POINT IN TIME</a:t>
            </a:r>
            <a:endParaRPr lang="en-US" sz="5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618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entagon 19"/>
          <p:cNvSpPr/>
          <p:nvPr/>
        </p:nvSpPr>
        <p:spPr>
          <a:xfrm>
            <a:off x="2121916" y="3995428"/>
            <a:ext cx="4087446" cy="673108"/>
          </a:xfrm>
          <a:prstGeom prst="homePlate">
            <a:avLst/>
          </a:prstGeom>
          <a:solidFill>
            <a:srgbClr val="A3D6D7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33265" y="343105"/>
            <a:ext cx="8052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Impact" panose="020B0806030902050204" pitchFamily="34" charset="0"/>
              </a:rPr>
              <a:t>POSITIVE TRENDS</a:t>
            </a:r>
            <a:endParaRPr lang="en-US" sz="5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2121916" y="2950746"/>
            <a:ext cx="4087446" cy="673108"/>
          </a:xfrm>
          <a:prstGeom prst="homePlate">
            <a:avLst/>
          </a:prstGeom>
          <a:solidFill>
            <a:srgbClr val="AD1F65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entagon 21"/>
          <p:cNvSpPr/>
          <p:nvPr/>
        </p:nvSpPr>
        <p:spPr>
          <a:xfrm>
            <a:off x="2121916" y="5129225"/>
            <a:ext cx="4087446" cy="673108"/>
          </a:xfrm>
          <a:prstGeom prst="homePlate">
            <a:avLst/>
          </a:prstGeom>
          <a:solidFill>
            <a:srgbClr val="C3BE0B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03938" y="5111836"/>
            <a:ext cx="3105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Partnership to Support Growth in FTIC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3938" y="3091939"/>
            <a:ext cx="3824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Stronger Brand Recognition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03937" y="4131927"/>
            <a:ext cx="3910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Rebounding Westville Numbers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3265" y="1332508"/>
            <a:ext cx="7156580" cy="45719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4" descr="https://www.pnw.edu/marketing-communications/wp-content/uploads/sites/29/downloads/pnwacadartic-fconblk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3003" y="5766347"/>
            <a:ext cx="1716833" cy="76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entagon 14"/>
          <p:cNvSpPr/>
          <p:nvPr/>
        </p:nvSpPr>
        <p:spPr>
          <a:xfrm>
            <a:off x="2121916" y="1831646"/>
            <a:ext cx="4087446" cy="673108"/>
          </a:xfrm>
          <a:prstGeom prst="homePlate">
            <a:avLst/>
          </a:prstGeom>
          <a:solidFill>
            <a:srgbClr val="BAA892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03938" y="1964431"/>
            <a:ext cx="3105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Cautiously Optimistic 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219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02432"/>
            <a:ext cx="12192000" cy="5439747"/>
          </a:xfrm>
          <a:prstGeom prst="rect">
            <a:avLst/>
          </a:prstGeom>
          <a:solidFill>
            <a:srgbClr val="CC99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293698" y="1072446"/>
            <a:ext cx="69046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Impact" panose="020B0806030902050204" pitchFamily="34" charset="0"/>
              </a:rPr>
              <a:t>WHAT THIS MEANS </a:t>
            </a:r>
          </a:p>
          <a:p>
            <a:r>
              <a:rPr lang="en-US" sz="5400" dirty="0" smtClean="0">
                <a:solidFill>
                  <a:schemeClr val="bg1"/>
                </a:solidFill>
                <a:latin typeface="Impact" panose="020B0806030902050204" pitchFamily="34" charset="0"/>
              </a:rPr>
              <a:t>TO YOU</a:t>
            </a:r>
            <a:endParaRPr lang="en-US" sz="5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19" name="Picture 4" descr="https://www.pnw.edu/marketing-communications/wp-content/uploads/sites/29/downloads/pnwacadartic-fconblk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3003" y="5766347"/>
            <a:ext cx="1716833" cy="76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93698" y="2973120"/>
            <a:ext cx="55103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interactions are critical for converting admitted students and </a:t>
            </a:r>
          </a:p>
          <a:p>
            <a:r>
              <a:rPr lang="en-US" sz="2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retaining enrolled students</a:t>
            </a:r>
          </a:p>
          <a:p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205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5400000">
            <a:off x="4327849" y="-1006153"/>
            <a:ext cx="3536301" cy="1219200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5" name="Picture 4" descr="https://www.pnw.edu/marketing-communications/wp-content/uploads/sites/29/downloads/pnwacadartic-fconblk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3003" y="5766347"/>
            <a:ext cx="1716833" cy="76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83162" y="4381962"/>
            <a:ext cx="6825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hlinkClick r:id="rId4"/>
              </a:rPr>
              <a:t>Our students are PNW PROUD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76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124</Words>
  <Application>Microsoft Office PowerPoint</Application>
  <PresentationFormat>Widescreen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Impact</vt:lpstr>
      <vt:lpstr>Segoe UI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Purdue University Calumet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PUC</dc:creator>
  <cp:lastModifiedBy>Joy Colwell</cp:lastModifiedBy>
  <cp:revision>58</cp:revision>
  <dcterms:created xsi:type="dcterms:W3CDTF">2019-07-02T20:12:18Z</dcterms:created>
  <dcterms:modified xsi:type="dcterms:W3CDTF">2020-02-17T19:38:40Z</dcterms:modified>
</cp:coreProperties>
</file>