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288" r:id="rId3"/>
    <p:sldId id="258" r:id="rId4"/>
    <p:sldId id="259" r:id="rId5"/>
    <p:sldId id="278" r:id="rId6"/>
    <p:sldId id="287" r:id="rId7"/>
    <p:sldId id="277" r:id="rId8"/>
    <p:sldId id="276" r:id="rId9"/>
    <p:sldId id="275" r:id="rId10"/>
    <p:sldId id="274" r:id="rId11"/>
    <p:sldId id="273" r:id="rId12"/>
    <p:sldId id="272" r:id="rId13"/>
    <p:sldId id="262" r:id="rId14"/>
    <p:sldId id="279" r:id="rId15"/>
    <p:sldId id="271" r:id="rId16"/>
    <p:sldId id="270" r:id="rId17"/>
    <p:sldId id="269" r:id="rId18"/>
    <p:sldId id="268" r:id="rId19"/>
    <p:sldId id="280" r:id="rId20"/>
    <p:sldId id="281" r:id="rId21"/>
    <p:sldId id="282" r:id="rId22"/>
    <p:sldId id="283" r:id="rId23"/>
    <p:sldId id="284" r:id="rId24"/>
    <p:sldId id="285" r:id="rId25"/>
    <p:sldId id="266" r:id="rId26"/>
    <p:sldId id="267" r:id="rId27"/>
    <p:sldId id="263" r:id="rId28"/>
    <p:sldId id="265" r:id="rId29"/>
    <p:sldId id="264" r:id="rId30"/>
    <p:sldId id="260"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1" autoAdjust="0"/>
  </p:normalViewPr>
  <p:slideViewPr>
    <p:cSldViewPr snapToGrid="0" snapToObjects="1">
      <p:cViewPr varScale="1">
        <p:scale>
          <a:sx n="98" d="100"/>
          <a:sy n="98" d="100"/>
        </p:scale>
        <p:origin x="96" y="46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8" d="100"/>
          <a:sy n="88" d="100"/>
        </p:scale>
        <p:origin x="305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EF168-9731-4F9C-9ABD-3B6F32CBAB0E}" type="datetimeFigureOut">
              <a:rPr lang="en-US" smtClean="0"/>
              <a:t>8/4/2021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F046B-6D92-4D89-BCF8-82F17BA01121}" type="slidenum">
              <a:rPr lang="en-US" smtClean="0"/>
              <a:t>‹#›</a:t>
            </a:fld>
            <a:endParaRPr lang="en-US" dirty="0"/>
          </a:p>
        </p:txBody>
      </p:sp>
    </p:spTree>
    <p:extLst>
      <p:ext uri="{BB962C8B-B14F-4D97-AF65-F5344CB8AC3E}">
        <p14:creationId xmlns:p14="http://schemas.microsoft.com/office/powerpoint/2010/main" val="2847574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CF046B-6D92-4D89-BCF8-82F17BA01121}" type="slidenum">
              <a:rPr lang="en-US" smtClean="0"/>
              <a:t>2</a:t>
            </a:fld>
            <a:endParaRPr lang="en-US" dirty="0"/>
          </a:p>
        </p:txBody>
      </p:sp>
    </p:spTree>
    <p:extLst>
      <p:ext uri="{BB962C8B-B14F-4D97-AF65-F5344CB8AC3E}">
        <p14:creationId xmlns:p14="http://schemas.microsoft.com/office/powerpoint/2010/main" val="4087243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CF046B-6D92-4D89-BCF8-82F17BA01121}" type="slidenum">
              <a:rPr lang="en-US" smtClean="0"/>
              <a:t>3</a:t>
            </a:fld>
            <a:endParaRPr lang="en-US" dirty="0"/>
          </a:p>
        </p:txBody>
      </p:sp>
    </p:spTree>
    <p:extLst>
      <p:ext uri="{BB962C8B-B14F-4D97-AF65-F5344CB8AC3E}">
        <p14:creationId xmlns:p14="http://schemas.microsoft.com/office/powerpoint/2010/main" val="1724856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185735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1961716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2693468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265171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124312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283795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47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313131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dirty="0"/>
          </a:p>
        </p:txBody>
      </p:sp>
    </p:spTree>
    <p:extLst>
      <p:ext uri="{BB962C8B-B14F-4D97-AF65-F5344CB8AC3E}">
        <p14:creationId xmlns:p14="http://schemas.microsoft.com/office/powerpoint/2010/main" val="90540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33F97-01FB-9649-8BD6-73C1F164C2D7}" type="datetimeFigureOut">
              <a:rPr lang="en-US" smtClean="0"/>
              <a:t>8/4/2021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74298-75B1-F74F-A89E-F8CB28008CF6}" type="slidenum">
              <a:rPr lang="en-US" smtClean="0"/>
              <a:t>‹#›</a:t>
            </a:fld>
            <a:endParaRPr lang="en-US" dirty="0"/>
          </a:p>
        </p:txBody>
      </p:sp>
    </p:spTree>
    <p:extLst>
      <p:ext uri="{BB962C8B-B14F-4D97-AF65-F5344CB8AC3E}">
        <p14:creationId xmlns:p14="http://schemas.microsoft.com/office/powerpoint/2010/main" val="279142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nw.edu/information-services/services/accounts-and-passwor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nw.edu/information-services/services/boilerke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nw.edu/information-services/services/gmail-google-drive/" TargetMode="External"/><Relationship Id="rId2" Type="http://schemas.openxmlformats.org/officeDocument/2006/relationships/hyperlink" Target="mailto:username@pnw.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nw.myahpcare.com/" TargetMode="External"/><Relationship Id="rId2" Type="http://schemas.openxmlformats.org/officeDocument/2006/relationships/hyperlink" Target="https://www.pnw.edu/dean-of-students/student-resources/student-health-insurance/" TargetMode="External"/><Relationship Id="rId1" Type="http://schemas.openxmlformats.org/officeDocument/2006/relationships/slideLayout" Target="../slideLayouts/slideLayout2.xml"/><Relationship Id="rId4" Type="http://schemas.openxmlformats.org/officeDocument/2006/relationships/hyperlink" Target="https://pnw.myahpcare.com/waiver?_ga=2.118796555.347164460.1626710908-1234353313.161946694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finaid@pnw.edu" TargetMode="External"/><Relationship Id="rId2" Type="http://schemas.openxmlformats.org/officeDocument/2006/relationships/hyperlink" Target="https://www.pnw.edu/financial-ai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grad@pnw.edu" TargetMode="External"/><Relationship Id="rId2" Type="http://schemas.openxmlformats.org/officeDocument/2006/relationships/hyperlink" Target="https://www.pnw.edu/graduate-studies/opportunities-for-support/graduate-employ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nw.edu/graduate-studies/about-us/graduation-guide/" TargetMode="External"/><Relationship Id="rId2" Type="http://schemas.openxmlformats.org/officeDocument/2006/relationships/hyperlink" Target="https://portalprod.pnw.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nw.edu/librar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nw.edu/writing-center/" TargetMode="External"/><Relationship Id="rId2" Type="http://schemas.openxmlformats.org/officeDocument/2006/relationships/hyperlink" Target="https://owl.purdu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pnw.edu/information-services/services/for-students/" TargetMode="External"/><Relationship Id="rId2" Type="http://schemas.openxmlformats.org/officeDocument/2006/relationships/hyperlink" Target="https://www.itap.purdue.edu/shopping/software/studen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nw.edu/information-services/services/customer-service-center/" TargetMode="External"/><Relationship Id="rId2" Type="http://schemas.openxmlformats.org/officeDocument/2006/relationships/hyperlink" Target="mailto:csc@pnw.edu" TargetMode="External"/><Relationship Id="rId1" Type="http://schemas.openxmlformats.org/officeDocument/2006/relationships/slideLayout" Target="../slideLayouts/slideLayout2.xml"/><Relationship Id="rId4" Type="http://schemas.openxmlformats.org/officeDocument/2006/relationships/hyperlink" Target="https://www.pnw.edu/information-services/"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pnw.edu/getting-to-pnw/parking-and-fe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Novosel@pnw.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regionalhealthclinic.org/"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pnw.edu/counseling-cent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nw.myahpcare.com/waiver" TargetMode="External"/><Relationship Id="rId2" Type="http://schemas.openxmlformats.org/officeDocument/2006/relationships/hyperlink" Target="https://pnw.myahpcare.com/?_ga=2.58034217.2000835117.1627911415-1234353313.1619466947" TargetMode="External"/><Relationship Id="rId1" Type="http://schemas.openxmlformats.org/officeDocument/2006/relationships/slideLayout" Target="../slideLayouts/slideLayout2.xml"/><Relationship Id="rId6" Type="http://schemas.openxmlformats.org/officeDocument/2006/relationships/hyperlink" Target="mailto:iss@pnw.edu" TargetMode="External"/><Relationship Id="rId5" Type="http://schemas.openxmlformats.org/officeDocument/2006/relationships/hyperlink" Target="https://www.pnw.edu/dean-of-students/student-resources/student-health-insurance/" TargetMode="External"/><Relationship Id="rId4" Type="http://schemas.openxmlformats.org/officeDocument/2006/relationships/hyperlink" Target="mailto:grad@pnw.edu"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nw.edu/graduate-studies/" TargetMode="External"/><Relationship Id="rId2" Type="http://schemas.openxmlformats.org/officeDocument/2006/relationships/hyperlink" Target="https://portalprod.pnw.edu/" TargetMode="External"/><Relationship Id="rId1" Type="http://schemas.openxmlformats.org/officeDocument/2006/relationships/slideLayout" Target="../slideLayouts/slideLayout2.xml"/><Relationship Id="rId4" Type="http://schemas.openxmlformats.org/officeDocument/2006/relationships/hyperlink" Target="https://www.pnw.edu/events/category/graduate-schoo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grad@pnw.edu" TargetMode="External"/><Relationship Id="rId5" Type="http://schemas.openxmlformats.org/officeDocument/2006/relationships/image" Target="../media/image6.jpg"/><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3" Type="http://schemas.openxmlformats.org/officeDocument/2006/relationships/hyperlink" Target="https://www.pnw.edu/graduate-studies/admission/" TargetMode="External"/><Relationship Id="rId2" Type="http://schemas.openxmlformats.org/officeDocument/2006/relationships/hyperlink" Target="mailto:grad@pnw.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pnw.myahpcare.com/waiver?_ga=2.234323997.2000835117.1627911415-1234353313.1619466947" TargetMode="External"/><Relationship Id="rId2" Type="http://schemas.openxmlformats.org/officeDocument/2006/relationships/hyperlink" Target="https://www.pnw.edu/dean-of-students/student-resources/student-health-insurance/" TargetMode="External"/><Relationship Id="rId1" Type="http://schemas.openxmlformats.org/officeDocument/2006/relationships/slideLayout" Target="../slideLayouts/slideLayout2.xml"/><Relationship Id="rId5" Type="http://schemas.openxmlformats.org/officeDocument/2006/relationships/hyperlink" Target="https://www.pnw.edu/graduate-studies/about-us/graduation-guide/" TargetMode="External"/><Relationship Id="rId4" Type="http://schemas.openxmlformats.org/officeDocument/2006/relationships/hyperlink" Target="mailto:grad@pnw.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urdue.edu/gradschool/index.html" TargetMode="External"/><Relationship Id="rId2" Type="http://schemas.openxmlformats.org/officeDocument/2006/relationships/hyperlink" Target="https://www.pnw.edu/graduate-stud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grad@pnw.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bursar@pnw.edu" TargetMode="External"/><Relationship Id="rId2" Type="http://schemas.openxmlformats.org/officeDocument/2006/relationships/hyperlink" Target="https://www.pnw.edu/bursar/tuition-and-fe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prod.pnw.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atalog.pnw.edu/" TargetMode="External"/><Relationship Id="rId2" Type="http://schemas.openxmlformats.org/officeDocument/2006/relationships/hyperlink" Target="https://catalog.purdue.edu/?_ga=2.186455337.1032470571.1627399917-731719728.1626895757" TargetMode="External"/><Relationship Id="rId1" Type="http://schemas.openxmlformats.org/officeDocument/2006/relationships/slideLayout" Target="../slideLayouts/slideLayout2.xml"/><Relationship Id="rId4" Type="http://schemas.openxmlformats.org/officeDocument/2006/relationships/hyperlink" Target="https://www.pnw.edu/dean-of-students/policies/student-handboo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pnw.edu/admissions-financial-aid/undergraduate/admitted-students/new-student-orientation/" TargetMode="External"/><Relationship Id="rId2" Type="http://schemas.openxmlformats.org/officeDocument/2006/relationships/hyperlink" Target="https://www.pnw.edu/admissions-financial-aid/undergraduate/admitted-students/id-card/" TargetMode="External"/><Relationship Id="rId1" Type="http://schemas.openxmlformats.org/officeDocument/2006/relationships/slideLayout" Target="../slideLayouts/slideLayout2.xml"/><Relationship Id="rId4" Type="http://schemas.openxmlformats.org/officeDocument/2006/relationships/hyperlink" Target="mailto:orientation@pn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616B-D2A8-9B47-A996-9C6DEB7BA8EA}"/>
              </a:ext>
            </a:extLst>
          </p:cNvPr>
          <p:cNvSpPr>
            <a:spLocks noGrp="1"/>
          </p:cNvSpPr>
          <p:nvPr>
            <p:ph type="ctrTitle"/>
          </p:nvPr>
        </p:nvSpPr>
        <p:spPr>
          <a:xfrm>
            <a:off x="685800" y="1541099"/>
            <a:ext cx="7772400" cy="2387600"/>
          </a:xfrm>
        </p:spPr>
        <p:txBody>
          <a:bodyPr>
            <a:normAutofit/>
          </a:bodyPr>
          <a:lstStyle/>
          <a:p>
            <a:r>
              <a:rPr lang="en-US" sz="6600" b="1" dirty="0">
                <a:latin typeface="Times New Roman" panose="02020603050405020304" pitchFamily="18" charset="0"/>
                <a:cs typeface="Times New Roman" panose="02020603050405020304" pitchFamily="18" charset="0"/>
              </a:rPr>
              <a:t>Graduate Student Orientation</a:t>
            </a:r>
          </a:p>
        </p:txBody>
      </p:sp>
      <p:pic>
        <p:nvPicPr>
          <p:cNvPr id="3" name="Picture 2" descr="This is a photo of the Power Onward logo for PNW." title="Power Onward ic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3554" y="4626512"/>
            <a:ext cx="2004646" cy="2004646"/>
          </a:xfrm>
          <a:prstGeom prst="rect">
            <a:avLst/>
          </a:prstGeom>
        </p:spPr>
      </p:pic>
    </p:spTree>
    <p:extLst>
      <p:ext uri="{BB962C8B-B14F-4D97-AF65-F5344CB8AC3E}">
        <p14:creationId xmlns:p14="http://schemas.microsoft.com/office/powerpoint/2010/main" val="885505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48038"/>
          </a:xfrm>
        </p:spPr>
        <p:txBody>
          <a:bodyPr/>
          <a:lstStyle/>
          <a:p>
            <a:r>
              <a:rPr lang="en-US" b="1" dirty="0" smtClean="0">
                <a:latin typeface="Times New Roman" panose="02020603050405020304" pitchFamily="18" charset="0"/>
                <a:cs typeface="Times New Roman" panose="02020603050405020304" pitchFamily="18" charset="0"/>
              </a:rPr>
              <a:t>Student Login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84556"/>
            <a:ext cx="7886700" cy="4351338"/>
          </a:xfrm>
        </p:spPr>
        <p:txBody>
          <a:bodyPr>
            <a:normAutofit/>
          </a:bodyPr>
          <a:lstStyle/>
          <a:p>
            <a:r>
              <a:rPr lang="en-US" sz="2400" dirty="0">
                <a:latin typeface="Times New Roman" panose="02020603050405020304" pitchFamily="18" charset="0"/>
                <a:cs typeface="Times New Roman" panose="02020603050405020304" pitchFamily="18" charset="0"/>
              </a:rPr>
              <a:t>Newly admitted graduate students should have received an admissions email from PNW, welcoming you to the university.</a:t>
            </a:r>
          </a:p>
          <a:p>
            <a:r>
              <a:rPr lang="en-US" sz="2400" dirty="0">
                <a:latin typeface="Times New Roman" panose="02020603050405020304" pitchFamily="18" charset="0"/>
                <a:cs typeface="Times New Roman" panose="02020603050405020304" pitchFamily="18" charset="0"/>
              </a:rPr>
              <a:t>You also received a second email from PNW with information about usernames and authentication (BoilerKey) procedures.</a:t>
            </a:r>
          </a:p>
          <a:p>
            <a:r>
              <a:rPr lang="en-US" sz="2400" dirty="0">
                <a:latin typeface="Times New Roman" panose="02020603050405020304" pitchFamily="18" charset="0"/>
                <a:cs typeface="Times New Roman" panose="02020603050405020304" pitchFamily="18" charset="0"/>
              </a:rPr>
              <a:t>You’ll use your PNW username and password to access a range of digital services.  Learn more about creating and changing your accounts by </a:t>
            </a:r>
            <a:r>
              <a:rPr lang="en-US" sz="2400" dirty="0" smtClean="0">
                <a:latin typeface="Times New Roman" panose="02020603050405020304" pitchFamily="18" charset="0"/>
                <a:cs typeface="Times New Roman" panose="02020603050405020304" pitchFamily="18" charset="0"/>
              </a:rPr>
              <a:t>visiting the </a:t>
            </a:r>
            <a:r>
              <a:rPr lang="en-US" sz="2400" dirty="0" smtClean="0">
                <a:latin typeface="Times New Roman" panose="02020603050405020304" pitchFamily="18" charset="0"/>
                <a:cs typeface="Times New Roman" panose="02020603050405020304" pitchFamily="18" charset="0"/>
                <a:hlinkClick r:id="rId2"/>
              </a:rPr>
              <a:t>Accounts and Passwords</a:t>
            </a:r>
            <a:r>
              <a:rPr lang="en-US" sz="2400" dirty="0" smtClean="0">
                <a:latin typeface="Times New Roman" panose="02020603050405020304" pitchFamily="18" charset="0"/>
                <a:cs typeface="Times New Roman" panose="02020603050405020304" pitchFamily="18" charset="0"/>
              </a:rPr>
              <a:t> webpage.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7639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BoilerKey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BoilerKey is a </a:t>
            </a:r>
            <a:r>
              <a:rPr lang="en-US" sz="2400" dirty="0">
                <a:latin typeface="Times New Roman" panose="02020603050405020304" pitchFamily="18" charset="0"/>
                <a:cs typeface="Times New Roman" panose="02020603050405020304" pitchFamily="18" charset="0"/>
              </a:rPr>
              <a:t>two-factor authentication </a:t>
            </a:r>
            <a:r>
              <a:rPr lang="en-US" sz="2400" dirty="0" smtClean="0">
                <a:latin typeface="Times New Roman" panose="02020603050405020304" pitchFamily="18" charset="0"/>
                <a:cs typeface="Times New Roman" panose="02020603050405020304" pitchFamily="18" charset="0"/>
              </a:rPr>
              <a:t>system that significantly </a:t>
            </a:r>
            <a:r>
              <a:rPr lang="en-US" sz="2400" dirty="0">
                <a:latin typeface="Times New Roman" panose="02020603050405020304" pitchFamily="18" charset="0"/>
                <a:cs typeface="Times New Roman" panose="02020603050405020304" pitchFamily="18" charset="0"/>
              </a:rPr>
              <a:t>improves the security of protected computer systems and accounts by requiring two forms of verification before access is granted.</a:t>
            </a:r>
          </a:p>
          <a:p>
            <a:r>
              <a:rPr lang="en-US" sz="2400" dirty="0">
                <a:latin typeface="Times New Roman" panose="02020603050405020304" pitchFamily="18" charset="0"/>
                <a:cs typeface="Times New Roman" panose="02020603050405020304" pitchFamily="18" charset="0"/>
              </a:rPr>
              <a:t>For more information about BoilerKey, please </a:t>
            </a:r>
            <a:r>
              <a:rPr lang="en-US" sz="2400" dirty="0" smtClean="0">
                <a:latin typeface="Times New Roman" panose="02020603050405020304" pitchFamily="18" charset="0"/>
                <a:cs typeface="Times New Roman" panose="02020603050405020304" pitchFamily="18" charset="0"/>
              </a:rPr>
              <a:t>visit the </a:t>
            </a:r>
            <a:r>
              <a:rPr lang="en-US" sz="2400" dirty="0" smtClean="0">
                <a:latin typeface="Times New Roman" panose="02020603050405020304" pitchFamily="18" charset="0"/>
                <a:cs typeface="Times New Roman" panose="02020603050405020304" pitchFamily="18" charset="0"/>
                <a:hlinkClick r:id="rId2"/>
              </a:rPr>
              <a:t>BoilerKey</a:t>
            </a:r>
            <a:r>
              <a:rPr lang="en-US" sz="2400" dirty="0" smtClean="0">
                <a:latin typeface="Times New Roman" panose="02020603050405020304" pitchFamily="18" charset="0"/>
                <a:cs typeface="Times New Roman" panose="02020603050405020304" pitchFamily="18" charset="0"/>
              </a:rPr>
              <a:t> webpage.</a:t>
            </a:r>
            <a:endParaRPr lang="en-US" dirty="0"/>
          </a:p>
        </p:txBody>
      </p:sp>
    </p:spTree>
    <p:extLst>
      <p:ext uri="{BB962C8B-B14F-4D97-AF65-F5344CB8AC3E}">
        <p14:creationId xmlns:p14="http://schemas.microsoft.com/office/powerpoint/2010/main" val="1122418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Student Email</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Every PNW student is provided with a Gmail account.</a:t>
            </a:r>
          </a:p>
          <a:p>
            <a:r>
              <a:rPr lang="en-US" sz="2400" dirty="0">
                <a:latin typeface="Times New Roman" panose="02020603050405020304" pitchFamily="18" charset="0"/>
                <a:cs typeface="Times New Roman" panose="02020603050405020304" pitchFamily="18" charset="0"/>
              </a:rPr>
              <a:t>As part of the Google Apps for Education, email address are set to your PNW account </a:t>
            </a:r>
            <a:r>
              <a:rPr lang="en-US" sz="2400" dirty="0">
                <a:latin typeface="Times New Roman" panose="02020603050405020304" pitchFamily="18" charset="0"/>
                <a:cs typeface="Times New Roman" panose="02020603050405020304" pitchFamily="18" charset="0"/>
                <a:hlinkClick r:id="rId2"/>
              </a:rPr>
              <a:t>username@pnw.edu</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All official University information will be sent to this account. </a:t>
            </a:r>
          </a:p>
          <a:p>
            <a:r>
              <a:rPr lang="en-US" sz="2400" dirty="0">
                <a:latin typeface="Times New Roman" panose="02020603050405020304" pitchFamily="18" charset="0"/>
                <a:cs typeface="Times New Roman" panose="02020603050405020304" pitchFamily="18" charset="0"/>
              </a:rPr>
              <a:t>Check for messages frequently.</a:t>
            </a:r>
          </a:p>
          <a:p>
            <a:r>
              <a:rPr lang="en-US" sz="2400" dirty="0">
                <a:latin typeface="Times New Roman" panose="02020603050405020304" pitchFamily="18" charset="0"/>
                <a:cs typeface="Times New Roman" panose="02020603050405020304" pitchFamily="18" charset="0"/>
              </a:rPr>
              <a:t>For more information about your Gmail account, </a:t>
            </a:r>
            <a:r>
              <a:rPr lang="en-US" sz="2400" dirty="0" smtClean="0">
                <a:latin typeface="Times New Roman" panose="02020603050405020304" pitchFamily="18" charset="0"/>
                <a:cs typeface="Times New Roman" panose="02020603050405020304" pitchFamily="18" charset="0"/>
              </a:rPr>
              <a:t>please the </a:t>
            </a:r>
            <a:r>
              <a:rPr lang="en-US" sz="2400" dirty="0" smtClean="0">
                <a:latin typeface="Times New Roman" panose="02020603050405020304" pitchFamily="18" charset="0"/>
                <a:cs typeface="Times New Roman" panose="02020603050405020304" pitchFamily="18" charset="0"/>
                <a:hlinkClick r:id="rId3"/>
              </a:rPr>
              <a:t>Gmail/Google Drive</a:t>
            </a:r>
            <a:r>
              <a:rPr lang="en-US" sz="2400" dirty="0" smtClean="0">
                <a:latin typeface="Times New Roman" panose="02020603050405020304" pitchFamily="18" charset="0"/>
                <a:cs typeface="Times New Roman" panose="02020603050405020304" pitchFamily="18" charset="0"/>
              </a:rPr>
              <a:t> webpage.</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5223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C564-88A6-42A3-A4A1-4FD3278123A0}"/>
              </a:ext>
            </a:extLst>
          </p:cNvPr>
          <p:cNvSpPr>
            <a:spLocks noGrp="1"/>
          </p:cNvSpPr>
          <p:nvPr>
            <p:ph type="title"/>
          </p:nvPr>
        </p:nvSpPr>
        <p:spPr>
          <a:xfrm>
            <a:off x="628650" y="365127"/>
            <a:ext cx="7886700" cy="1031412"/>
          </a:xfrm>
        </p:spPr>
        <p:txBody>
          <a:bodyPr/>
          <a:lstStyle/>
          <a:p>
            <a:r>
              <a:rPr lang="en-US" b="1" dirty="0">
                <a:latin typeface="Times New Roman" panose="02020603050405020304" pitchFamily="18" charset="0"/>
                <a:cs typeface="Times New Roman" panose="02020603050405020304" pitchFamily="18" charset="0"/>
              </a:rPr>
              <a:t>Health Insurance</a:t>
            </a:r>
          </a:p>
        </p:txBody>
      </p:sp>
      <p:sp>
        <p:nvSpPr>
          <p:cNvPr id="3" name="Content Placeholder 2">
            <a:extLst>
              <a:ext uri="{FF2B5EF4-FFF2-40B4-BE49-F238E27FC236}">
                <a16:creationId xmlns:a16="http://schemas.microsoft.com/office/drawing/2014/main" id="{6C0F6B52-AB62-4257-8D5C-BD5711221E27}"/>
              </a:ext>
            </a:extLst>
          </p:cNvPr>
          <p:cNvSpPr>
            <a:spLocks noGrp="1"/>
          </p:cNvSpPr>
          <p:nvPr>
            <p:ph idx="1"/>
          </p:nvPr>
        </p:nvSpPr>
        <p:spPr>
          <a:xfrm>
            <a:off x="628650" y="1396538"/>
            <a:ext cx="7886700" cy="4688378"/>
          </a:xfrm>
        </p:spPr>
        <p:txBody>
          <a:bodyPr>
            <a:normAutofit/>
          </a:bodyPr>
          <a:lstStyle/>
          <a:p>
            <a:r>
              <a:rPr lang="en-US" sz="1600" dirty="0">
                <a:latin typeface="Times New Roman" panose="02020603050405020304" pitchFamily="18" charset="0"/>
                <a:cs typeface="Times New Roman" panose="02020603050405020304" pitchFamily="18" charset="0"/>
              </a:rPr>
              <a:t>PNW is pleased to offer health insurance options to all students through Anthem Blue Cross Blue Shield Medical and Prescription Drug Plan, administered by Academic Health Programs (AHP).  For more information, please </a:t>
            </a:r>
            <a:r>
              <a:rPr lang="en-US" sz="1600" dirty="0" smtClean="0">
                <a:latin typeface="Times New Roman" panose="02020603050405020304" pitchFamily="18" charset="0"/>
                <a:cs typeface="Times New Roman" panose="02020603050405020304" pitchFamily="18" charset="0"/>
              </a:rPr>
              <a:t>visit </a:t>
            </a:r>
            <a:r>
              <a:rPr lang="en-US" sz="1600" dirty="0" smtClean="0">
                <a:latin typeface="Times New Roman" panose="02020603050405020304" pitchFamily="18" charset="0"/>
                <a:cs typeface="Times New Roman" panose="02020603050405020304" pitchFamily="18" charset="0"/>
                <a:hlinkClick r:id="rId2"/>
              </a:rPr>
              <a:t>PNW Health Insurance </a:t>
            </a:r>
            <a:r>
              <a:rPr lang="en-US" sz="1600" dirty="0" smtClean="0">
                <a:latin typeface="Times New Roman" panose="02020603050405020304" pitchFamily="18" charset="0"/>
                <a:cs typeface="Times New Roman" panose="02020603050405020304" pitchFamily="18" charset="0"/>
              </a:rPr>
              <a:t>webpage.</a:t>
            </a: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All international graduate students are required to submit proof of health insurance coverage. </a:t>
            </a:r>
            <a:r>
              <a:rPr lang="en-US" sz="1600" dirty="0" smtClean="0">
                <a:latin typeface="Times New Roman" panose="02020603050405020304" pitchFamily="18" charset="0"/>
                <a:cs typeface="Times New Roman" panose="02020603050405020304" pitchFamily="18" charset="0"/>
              </a:rPr>
              <a:t>You </a:t>
            </a:r>
            <a:r>
              <a:rPr lang="en-US" sz="1600" dirty="0">
                <a:latin typeface="Times New Roman" panose="02020603050405020304" pitchFamily="18" charset="0"/>
                <a:cs typeface="Times New Roman" panose="02020603050405020304" pitchFamily="18" charset="0"/>
              </a:rPr>
              <a:t>must enroll in </a:t>
            </a:r>
            <a:r>
              <a:rPr lang="en-US" sz="1600" dirty="0" smtClean="0">
                <a:latin typeface="Times New Roman" panose="02020603050405020304" pitchFamily="18" charset="0"/>
                <a:cs typeface="Times New Roman" panose="02020603050405020304" pitchFamily="18" charset="0"/>
              </a:rPr>
              <a:t>AHP </a:t>
            </a:r>
            <a:r>
              <a:rPr lang="en-US" sz="1600" dirty="0">
                <a:latin typeface="Times New Roman" panose="02020603050405020304" pitchFamily="18" charset="0"/>
                <a:cs typeface="Times New Roman" panose="02020603050405020304" pitchFamily="18" charset="0"/>
              </a:rPr>
              <a:t>insurance unless you have a policy that meets the waiver requirements. For more information </a:t>
            </a:r>
            <a:r>
              <a:rPr lang="en-US" sz="1600" dirty="0" smtClean="0">
                <a:latin typeface="Times New Roman" panose="02020603050405020304" pitchFamily="18" charset="0"/>
                <a:cs typeface="Times New Roman" panose="02020603050405020304" pitchFamily="18" charset="0"/>
              </a:rPr>
              <a:t>on how to enroll, </a:t>
            </a:r>
            <a:r>
              <a:rPr lang="en-US" sz="1600" dirty="0">
                <a:latin typeface="Times New Roman" panose="02020603050405020304" pitchFamily="18" charset="0"/>
                <a:cs typeface="Times New Roman" panose="02020603050405020304" pitchFamily="18" charset="0"/>
              </a:rPr>
              <a:t>please visit </a:t>
            </a:r>
            <a:r>
              <a:rPr lang="en-US" sz="1600" dirty="0" smtClean="0">
                <a:latin typeface="Times New Roman" panose="02020603050405020304" pitchFamily="18" charset="0"/>
                <a:cs typeface="Times New Roman" panose="02020603050405020304" pitchFamily="18" charset="0"/>
              </a:rPr>
              <a:t>the </a:t>
            </a:r>
            <a:r>
              <a:rPr lang="en-US" sz="1600" dirty="0" smtClean="0">
                <a:latin typeface="Times New Roman" panose="02020603050405020304" pitchFamily="18" charset="0"/>
                <a:cs typeface="Times New Roman" panose="02020603050405020304" pitchFamily="18" charset="0"/>
                <a:hlinkClick r:id="rId3"/>
              </a:rPr>
              <a:t>AHP/BlueCross BlueShield</a:t>
            </a:r>
            <a:r>
              <a:rPr lang="en-US" sz="1600" dirty="0" smtClean="0">
                <a:latin typeface="Times New Roman" panose="02020603050405020304" pitchFamily="18" charset="0"/>
                <a:cs typeface="Times New Roman" panose="02020603050405020304" pitchFamily="18" charset="0"/>
              </a:rPr>
              <a:t> webpage.  </a:t>
            </a:r>
          </a:p>
          <a:p>
            <a:r>
              <a:rPr lang="en-US" sz="1600" dirty="0" smtClean="0">
                <a:latin typeface="Times New Roman" panose="02020603050405020304" pitchFamily="18" charset="0"/>
                <a:cs typeface="Times New Roman" panose="02020603050405020304" pitchFamily="18" charset="0"/>
              </a:rPr>
              <a:t>For </a:t>
            </a:r>
            <a:r>
              <a:rPr lang="en-US" sz="1600" dirty="0">
                <a:latin typeface="Times New Roman" panose="02020603050405020304" pitchFamily="18" charset="0"/>
                <a:cs typeface="Times New Roman" panose="02020603050405020304" pitchFamily="18" charset="0"/>
              </a:rPr>
              <a:t>more information regarding waivers, please </a:t>
            </a:r>
            <a:r>
              <a:rPr lang="en-US" sz="1600" dirty="0" smtClean="0">
                <a:latin typeface="Times New Roman" panose="02020603050405020304" pitchFamily="18" charset="0"/>
                <a:cs typeface="Times New Roman" panose="02020603050405020304" pitchFamily="18" charset="0"/>
              </a:rPr>
              <a:t>visit the </a:t>
            </a:r>
            <a:r>
              <a:rPr lang="en-US" sz="1600" dirty="0" smtClean="0">
                <a:latin typeface="Times New Roman" panose="02020603050405020304" pitchFamily="18" charset="0"/>
                <a:cs typeface="Times New Roman" panose="02020603050405020304" pitchFamily="18" charset="0"/>
                <a:hlinkClick r:id="rId4"/>
              </a:rPr>
              <a:t>AHP/Anthem BlueCross BlueShield Waiver</a:t>
            </a:r>
            <a:r>
              <a:rPr lang="en-US" sz="1600" dirty="0" smtClean="0">
                <a:latin typeface="Times New Roman" panose="02020603050405020304" pitchFamily="18" charset="0"/>
                <a:cs typeface="Times New Roman" panose="02020603050405020304" pitchFamily="18" charset="0"/>
              </a:rPr>
              <a:t> webpage.</a:t>
            </a: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Open enrollment for the Fall 2021 semester ends on September 7, 2021 at 4:00pm CST</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Failure to provide proof of health insurance </a:t>
            </a:r>
            <a:r>
              <a:rPr lang="en-US" sz="1600" dirty="0" smtClean="0">
                <a:latin typeface="Times New Roman" panose="02020603050405020304" pitchFamily="18" charset="0"/>
                <a:cs typeface="Times New Roman" panose="02020603050405020304" pitchFamily="18" charset="0"/>
              </a:rPr>
              <a:t>or have an approved waiver on file will </a:t>
            </a:r>
            <a:r>
              <a:rPr lang="en-US" sz="1600" dirty="0">
                <a:latin typeface="Times New Roman" panose="02020603050405020304" pitchFamily="18" charset="0"/>
                <a:cs typeface="Times New Roman" panose="02020603050405020304" pitchFamily="18" charset="0"/>
              </a:rPr>
              <a:t>result in a hold being placed on your account and possibly being charged a $150 Graduate Late Fee (new for 2021-2022).   </a:t>
            </a:r>
          </a:p>
          <a:p>
            <a:r>
              <a:rPr lang="en-US" sz="1600" dirty="0">
                <a:latin typeface="Times New Roman" panose="02020603050405020304" pitchFamily="18" charset="0"/>
                <a:cs typeface="Times New Roman" panose="02020603050405020304" pitchFamily="18" charset="0"/>
              </a:rPr>
              <a:t>Be sure to check your PNW email for more information regarding health insurance.</a:t>
            </a:r>
          </a:p>
          <a:p>
            <a:endParaRPr lang="en-US" sz="1600" dirty="0"/>
          </a:p>
        </p:txBody>
      </p:sp>
    </p:spTree>
    <p:extLst>
      <p:ext uri="{BB962C8B-B14F-4D97-AF65-F5344CB8AC3E}">
        <p14:creationId xmlns:p14="http://schemas.microsoft.com/office/powerpoint/2010/main" val="1488190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1832"/>
            <a:ext cx="7886700" cy="981536"/>
          </a:xfrm>
        </p:spPr>
        <p:txBody>
          <a:bodyPr>
            <a:normAutofit/>
          </a:bodyPr>
          <a:lstStyle/>
          <a:p>
            <a:r>
              <a:rPr lang="en-US" b="1" dirty="0" smtClean="0">
                <a:latin typeface="Times New Roman" panose="02020603050405020304" pitchFamily="18" charset="0"/>
                <a:cs typeface="Times New Roman" panose="02020603050405020304" pitchFamily="18" charset="0"/>
              </a:rPr>
              <a:t>Financial Aid and Funding</a:t>
            </a:r>
            <a:br>
              <a:rPr lang="en-US" b="1" dirty="0" smtClean="0">
                <a:latin typeface="Times New Roman" panose="02020603050405020304" pitchFamily="18" charset="0"/>
                <a:cs typeface="Times New Roman" panose="02020603050405020304" pitchFamily="18" charset="0"/>
              </a:rPr>
            </a:br>
            <a:r>
              <a:rPr lang="en-US" sz="1600" b="1" i="1" dirty="0" smtClean="0">
                <a:latin typeface="Times New Roman" panose="02020603050405020304" pitchFamily="18" charset="0"/>
                <a:cs typeface="Times New Roman" panose="02020603050405020304" pitchFamily="18" charset="0"/>
              </a:rPr>
              <a:t>(Domestic Students only)</a:t>
            </a:r>
            <a:endParaRPr lang="en-US" sz="16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208011"/>
            <a:ext cx="7886700" cy="3436331"/>
          </a:xfrm>
        </p:spPr>
        <p:txBody>
          <a:bodyPr>
            <a:normAutofit/>
          </a:bodyPr>
          <a:lstStyle/>
          <a:p>
            <a:r>
              <a:rPr lang="en-US" sz="2400" dirty="0" smtClean="0">
                <a:latin typeface="Times New Roman" panose="02020603050405020304" pitchFamily="18" charset="0"/>
                <a:cs typeface="Times New Roman" panose="02020603050405020304" pitchFamily="18" charset="0"/>
              </a:rPr>
              <a:t>Financial Aid is located in Lawshe Hall, Room 130 (Enrollment Services)</a:t>
            </a:r>
          </a:p>
          <a:p>
            <a:r>
              <a:rPr lang="en-US" sz="2400" dirty="0" smtClean="0">
                <a:latin typeface="Times New Roman" panose="02020603050405020304" pitchFamily="18" charset="0"/>
                <a:cs typeface="Times New Roman" panose="02020603050405020304" pitchFamily="18" charset="0"/>
              </a:rPr>
              <a:t>Contact </a:t>
            </a:r>
            <a:r>
              <a:rPr lang="en-US" sz="2400" dirty="0" smtClean="0">
                <a:latin typeface="Times New Roman" panose="02020603050405020304" pitchFamily="18" charset="0"/>
                <a:cs typeface="Times New Roman" panose="02020603050405020304" pitchFamily="18" charset="0"/>
                <a:hlinkClick r:id="rId2"/>
              </a:rPr>
              <a:t>Financial Aid </a:t>
            </a:r>
            <a:r>
              <a:rPr lang="en-US" sz="2400" dirty="0" smtClean="0">
                <a:latin typeface="Times New Roman" panose="02020603050405020304" pitchFamily="18" charset="0"/>
                <a:cs typeface="Times New Roman" panose="02020603050405020304" pitchFamily="18" charset="0"/>
              </a:rPr>
              <a:t>at (219) 989-2301 or </a:t>
            </a:r>
            <a:r>
              <a:rPr lang="en-US" sz="2400" dirty="0" smtClean="0">
                <a:latin typeface="Times New Roman" panose="02020603050405020304" pitchFamily="18" charset="0"/>
                <a:cs typeface="Times New Roman" panose="02020603050405020304" pitchFamily="18" charset="0"/>
                <a:hlinkClick r:id="rId3"/>
              </a:rPr>
              <a:t>finaid@pnw.edu</a:t>
            </a:r>
            <a:r>
              <a:rPr lang="en-US" sz="2400"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Graduate Student financial aid/support generally involves scholarships from specific sources, loans or graduate staff appointment or student worker positions. Your employer may also offer tuition reimbursement.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312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9323"/>
            <a:ext cx="7886700" cy="915034"/>
          </a:xfrm>
        </p:spPr>
        <p:txBody>
          <a:bodyPr>
            <a:normAutofit/>
          </a:bodyPr>
          <a:lstStyle/>
          <a:p>
            <a:r>
              <a:rPr lang="en-US" b="1" dirty="0" smtClean="0">
                <a:latin typeface="Times New Roman" panose="02020603050405020304" pitchFamily="18" charset="0"/>
                <a:cs typeface="Times New Roman" panose="02020603050405020304" pitchFamily="18" charset="0"/>
              </a:rPr>
              <a:t>Graduate Staff Appointments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729048"/>
            <a:ext cx="7886700" cy="4351338"/>
          </a:xfrm>
        </p:spPr>
        <p:txBody>
          <a:bodyPr>
            <a:normAutofit fontScale="92500" lnSpcReduction="20000"/>
          </a:bodyPr>
          <a:lstStyle/>
          <a:p>
            <a:r>
              <a:rPr lang="en-US" sz="2300" dirty="0">
                <a:latin typeface="Times New Roman" panose="02020603050405020304" pitchFamily="18" charset="0"/>
                <a:cs typeface="Times New Roman" panose="02020603050405020304" pitchFamily="18" charset="0"/>
              </a:rPr>
              <a:t>A graduate staff appointment offers a tuition remission and a small monthly stipend.  </a:t>
            </a:r>
          </a:p>
          <a:p>
            <a:r>
              <a:rPr lang="en-US" sz="2300" dirty="0" smtClean="0">
                <a:latin typeface="Times New Roman" panose="02020603050405020304" pitchFamily="18" charset="0"/>
                <a:cs typeface="Times New Roman" panose="02020603050405020304" pitchFamily="18" charset="0"/>
              </a:rPr>
              <a:t>Graduate staff </a:t>
            </a:r>
            <a:r>
              <a:rPr lang="en-US" sz="2300" dirty="0">
                <a:latin typeface="Times New Roman" panose="02020603050405020304" pitchFamily="18" charset="0"/>
                <a:cs typeface="Times New Roman" panose="02020603050405020304" pitchFamily="18" charset="0"/>
              </a:rPr>
              <a:t>may work as teaching assistants, research assistants or graduate professionals.</a:t>
            </a:r>
          </a:p>
          <a:p>
            <a:r>
              <a:rPr lang="en-US" sz="2300" dirty="0">
                <a:latin typeface="Times New Roman" panose="02020603050405020304" pitchFamily="18" charset="0"/>
                <a:cs typeface="Times New Roman" panose="02020603050405020304" pitchFamily="18" charset="0"/>
              </a:rPr>
              <a:t>Positions are very competitive, since there are far more applicants than positions available.  </a:t>
            </a:r>
          </a:p>
          <a:p>
            <a:r>
              <a:rPr lang="en-US" sz="2300" dirty="0" smtClean="0">
                <a:latin typeface="Times New Roman" panose="02020603050405020304" pitchFamily="18" charset="0"/>
                <a:cs typeface="Times New Roman" panose="02020603050405020304" pitchFamily="18" charset="0"/>
              </a:rPr>
              <a:t>Check </a:t>
            </a:r>
            <a:r>
              <a:rPr lang="en-US" sz="2300" dirty="0">
                <a:latin typeface="Times New Roman" panose="02020603050405020304" pitchFamily="18" charset="0"/>
                <a:cs typeface="Times New Roman" panose="02020603050405020304" pitchFamily="18" charset="0"/>
              </a:rPr>
              <a:t>with your program to see if there are any positions available</a:t>
            </a:r>
            <a:r>
              <a:rPr lang="en-US" sz="2300" dirty="0" smtClean="0">
                <a:latin typeface="Times New Roman" panose="02020603050405020304" pitchFamily="18" charset="0"/>
                <a:cs typeface="Times New Roman" panose="02020603050405020304" pitchFamily="18" charset="0"/>
              </a:rPr>
              <a:t>. You </a:t>
            </a:r>
            <a:r>
              <a:rPr lang="en-US" sz="2300" dirty="0">
                <a:latin typeface="Times New Roman" panose="02020603050405020304" pitchFamily="18" charset="0"/>
                <a:cs typeface="Times New Roman" panose="02020603050405020304" pitchFamily="18" charset="0"/>
              </a:rPr>
              <a:t>can also check with other departments on campus. </a:t>
            </a:r>
            <a:endParaRPr lang="en-US"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Graduate staff must submit a signed fee remission form each semester that they wish to receive the tuition remission.</a:t>
            </a:r>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For more information regarding graduate staff appointments, please </a:t>
            </a:r>
            <a:r>
              <a:rPr lang="en-US" sz="2300" dirty="0" smtClean="0">
                <a:latin typeface="Times New Roman" panose="02020603050405020304" pitchFamily="18" charset="0"/>
                <a:cs typeface="Times New Roman" panose="02020603050405020304" pitchFamily="18" charset="0"/>
              </a:rPr>
              <a:t>visit the </a:t>
            </a:r>
            <a:r>
              <a:rPr lang="en-US" sz="2300" dirty="0" smtClean="0">
                <a:latin typeface="Times New Roman" panose="02020603050405020304" pitchFamily="18" charset="0"/>
                <a:cs typeface="Times New Roman" panose="02020603050405020304" pitchFamily="18" charset="0"/>
                <a:hlinkClick r:id="rId2"/>
              </a:rPr>
              <a:t>Graduate Staff Appointment</a:t>
            </a:r>
            <a:r>
              <a:rPr lang="en-US" sz="2300" dirty="0" smtClean="0">
                <a:latin typeface="Times New Roman" panose="02020603050405020304" pitchFamily="18" charset="0"/>
                <a:cs typeface="Times New Roman" panose="02020603050405020304" pitchFamily="18" charset="0"/>
              </a:rPr>
              <a:t> webpage. </a:t>
            </a:r>
            <a:endParaRPr lang="en-US" sz="2300" dirty="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Please </a:t>
            </a:r>
            <a:r>
              <a:rPr lang="en-US" sz="2300" dirty="0">
                <a:latin typeface="Times New Roman" panose="02020603050405020304" pitchFamily="18" charset="0"/>
                <a:cs typeface="Times New Roman" panose="02020603050405020304" pitchFamily="18" charset="0"/>
              </a:rPr>
              <a:t>contact the Graduate Studies Office at (219) 989-2257 or </a:t>
            </a:r>
            <a:r>
              <a:rPr lang="en-US" sz="2300" dirty="0">
                <a:latin typeface="Times New Roman" panose="02020603050405020304" pitchFamily="18" charset="0"/>
                <a:cs typeface="Times New Roman" panose="02020603050405020304" pitchFamily="18" charset="0"/>
                <a:hlinkClick r:id="rId3"/>
              </a:rPr>
              <a:t>grad@pnw.edu</a:t>
            </a:r>
            <a:r>
              <a:rPr lang="en-US" sz="2300" dirty="0">
                <a:latin typeface="Times New Roman" panose="02020603050405020304" pitchFamily="18" charset="0"/>
                <a:cs typeface="Times New Roman" panose="02020603050405020304" pitchFamily="18" charset="0"/>
              </a:rPr>
              <a:t> with any questions. </a:t>
            </a:r>
          </a:p>
          <a:p>
            <a:endParaRPr lang="en-US" dirty="0"/>
          </a:p>
        </p:txBody>
      </p:sp>
    </p:spTree>
    <p:extLst>
      <p:ext uri="{BB962C8B-B14F-4D97-AF65-F5344CB8AC3E}">
        <p14:creationId xmlns:p14="http://schemas.microsoft.com/office/powerpoint/2010/main" val="3315560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lstStyle/>
          <a:p>
            <a:r>
              <a:rPr lang="en-US" b="1" dirty="0" smtClean="0">
                <a:latin typeface="Times New Roman" panose="02020603050405020304" pitchFamily="18" charset="0"/>
                <a:cs typeface="Times New Roman" panose="02020603050405020304" pitchFamily="18" charset="0"/>
              </a:rPr>
              <a:t>Plan of Study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351801"/>
            <a:ext cx="7886700" cy="4351338"/>
          </a:xfrm>
        </p:spPr>
        <p:txBody>
          <a:bodyPr>
            <a:normAutofit/>
          </a:bodyPr>
          <a:lstStyle/>
          <a:p>
            <a:r>
              <a:rPr lang="en-US" sz="1800" dirty="0">
                <a:latin typeface="Times New Roman" panose="02020603050405020304" pitchFamily="18" charset="0"/>
                <a:cs typeface="Times New Roman" panose="02020603050405020304" pitchFamily="18" charset="0"/>
              </a:rPr>
              <a:t>Graduate education is controlled by a Plan of Study or degree requirements which show the courses you will take to earn your degree, along with any other requirements for graduation.</a:t>
            </a:r>
          </a:p>
          <a:p>
            <a:r>
              <a:rPr lang="en-US" sz="1800" dirty="0">
                <a:latin typeface="Times New Roman" panose="02020603050405020304" pitchFamily="18" charset="0"/>
                <a:cs typeface="Times New Roman" panose="02020603050405020304" pitchFamily="18" charset="0"/>
              </a:rPr>
              <a:t>The electronic Plan of Study (ePOS) system can be found through the </a:t>
            </a:r>
            <a:r>
              <a:rPr lang="en-US" sz="1800" dirty="0" smtClean="0">
                <a:latin typeface="Times New Roman" panose="02020603050405020304" pitchFamily="18" charset="0"/>
                <a:cs typeface="Times New Roman" panose="02020603050405020304" pitchFamily="18" charset="0"/>
                <a:hlinkClick r:id="rId2"/>
              </a:rPr>
              <a:t>myPNW</a:t>
            </a:r>
            <a:r>
              <a:rPr lang="en-US" sz="1800" dirty="0" smtClean="0">
                <a:latin typeface="Times New Roman" panose="02020603050405020304" pitchFamily="18" charset="0"/>
                <a:cs typeface="Times New Roman" panose="02020603050405020304" pitchFamily="18" charset="0"/>
              </a:rPr>
              <a:t> portal.    </a:t>
            </a:r>
            <a:endParaRPr lang="en-US" sz="1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Click on the Graduate School tab</a:t>
            </a: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Under Graduate Studies, select “Create Graduate Plan of Study”,  portal under Graduate School (Graduate Studies/Create Graduate Plan of Study) </a:t>
            </a:r>
          </a:p>
          <a:p>
            <a:r>
              <a:rPr lang="en-US" sz="1800" dirty="0">
                <a:latin typeface="Times New Roman" panose="02020603050405020304" pitchFamily="18" charset="0"/>
                <a:cs typeface="Times New Roman" panose="02020603050405020304" pitchFamily="18" charset="0"/>
              </a:rPr>
              <a:t>ePOS will be available to new graduate students after one semester of enrollment.</a:t>
            </a:r>
          </a:p>
          <a:p>
            <a:r>
              <a:rPr lang="en-US" sz="1800" dirty="0">
                <a:latin typeface="Times New Roman" panose="02020603050405020304" pitchFamily="18" charset="0"/>
                <a:cs typeface="Times New Roman" panose="02020603050405020304" pitchFamily="18" charset="0"/>
              </a:rPr>
              <a:t>You can find instructions for ePOS on the </a:t>
            </a:r>
            <a:r>
              <a:rPr lang="en-US" sz="1800" dirty="0" smtClean="0">
                <a:latin typeface="Times New Roman" panose="02020603050405020304" pitchFamily="18" charset="0"/>
                <a:cs typeface="Times New Roman" panose="02020603050405020304" pitchFamily="18" charset="0"/>
                <a:hlinkClick r:id="rId3"/>
              </a:rPr>
              <a:t>Graduation Guide</a:t>
            </a:r>
            <a:r>
              <a:rPr lang="en-US" sz="1800" dirty="0" smtClean="0">
                <a:latin typeface="Times New Roman" panose="02020603050405020304" pitchFamily="18" charset="0"/>
                <a:cs typeface="Times New Roman" panose="02020603050405020304" pitchFamily="18" charset="0"/>
              </a:rPr>
              <a:t> webpage.</a:t>
            </a: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Credit hours required for your program vary by degree.</a:t>
            </a:r>
          </a:p>
          <a:p>
            <a:r>
              <a:rPr lang="en-US" sz="1800" dirty="0">
                <a:latin typeface="Times New Roman" panose="02020603050405020304" pitchFamily="18" charset="0"/>
                <a:cs typeface="Times New Roman" panose="02020603050405020304" pitchFamily="18" charset="0"/>
              </a:rPr>
              <a:t>Thesis, non-thesis, coursework </a:t>
            </a:r>
            <a:r>
              <a:rPr lang="en-US" sz="1800" dirty="0" smtClean="0">
                <a:latin typeface="Times New Roman" panose="02020603050405020304" pitchFamily="18" charset="0"/>
                <a:cs typeface="Times New Roman" panose="02020603050405020304" pitchFamily="18" charset="0"/>
              </a:rPr>
              <a:t>based programs available.  </a:t>
            </a:r>
            <a:endParaRPr lang="en-US" sz="1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10368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8023"/>
            <a:ext cx="7886700" cy="989849"/>
          </a:xfrm>
        </p:spPr>
        <p:txBody>
          <a:bodyPr>
            <a:normAutofit/>
          </a:bodyPr>
          <a:lstStyle/>
          <a:p>
            <a:r>
              <a:rPr lang="en-US" b="1" dirty="0" smtClean="0">
                <a:latin typeface="Times New Roman" panose="02020603050405020304" pitchFamily="18" charset="0"/>
                <a:cs typeface="Times New Roman" panose="02020603050405020304" pitchFamily="18" charset="0"/>
              </a:rPr>
              <a:t>Academic Expectations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025131"/>
            <a:ext cx="7886700" cy="3702338"/>
          </a:xfrm>
        </p:spPr>
        <p:txBody>
          <a:bodyPr>
            <a:normAutofit/>
          </a:bodyPr>
          <a:lstStyle/>
          <a:p>
            <a:r>
              <a:rPr lang="en-US" sz="2400" dirty="0">
                <a:latin typeface="Times New Roman" panose="02020603050405020304" pitchFamily="18" charset="0"/>
                <a:cs typeface="Times New Roman" panose="02020603050405020304" pitchFamily="18" charset="0"/>
              </a:rPr>
              <a:t>Graduate students are expected to maintain a “B” (3.0/4.0) cumulative graduate GPA.</a:t>
            </a:r>
          </a:p>
          <a:p>
            <a:r>
              <a:rPr lang="en-US" sz="2400" dirty="0">
                <a:latin typeface="Times New Roman" panose="02020603050405020304" pitchFamily="18" charset="0"/>
                <a:cs typeface="Times New Roman" panose="02020603050405020304" pitchFamily="18" charset="0"/>
              </a:rPr>
              <a:t>Must have a 3.0 average to graduate.</a:t>
            </a:r>
          </a:p>
          <a:p>
            <a:r>
              <a:rPr lang="en-US" sz="2400" dirty="0">
                <a:latin typeface="Times New Roman" panose="02020603050405020304" pitchFamily="18" charset="0"/>
                <a:cs typeface="Times New Roman" panose="02020603050405020304" pitchFamily="18" charset="0"/>
              </a:rPr>
              <a:t>Some programs do not </a:t>
            </a:r>
            <a:r>
              <a:rPr lang="en-US" sz="2400" dirty="0" smtClean="0">
                <a:latin typeface="Times New Roman" panose="02020603050405020304" pitchFamily="18" charset="0"/>
                <a:cs typeface="Times New Roman" panose="02020603050405020304" pitchFamily="18" charset="0"/>
              </a:rPr>
              <a:t>allow all </a:t>
            </a:r>
            <a:r>
              <a:rPr lang="en-US" sz="2400" dirty="0">
                <a:latin typeface="Times New Roman" panose="02020603050405020304" pitchFamily="18" charset="0"/>
                <a:cs typeface="Times New Roman" panose="02020603050405020304" pitchFamily="18" charset="0"/>
              </a:rPr>
              <a:t>“C” grades on the plan of study.  Please check with your academic advisor/program.</a:t>
            </a:r>
          </a:p>
          <a:p>
            <a:r>
              <a:rPr lang="en-US" sz="2400" dirty="0">
                <a:latin typeface="Times New Roman" panose="02020603050405020304" pitchFamily="18" charset="0"/>
                <a:cs typeface="Times New Roman" panose="02020603050405020304" pitchFamily="18" charset="0"/>
              </a:rPr>
              <a:t>If you do have “C” grades, you  will need to offset those with “A” work to maintain a 3.0 GPA.</a:t>
            </a:r>
          </a:p>
          <a:p>
            <a:endParaRPr lang="en-US" sz="2400" dirty="0"/>
          </a:p>
        </p:txBody>
      </p:sp>
    </p:spTree>
    <p:extLst>
      <p:ext uri="{BB962C8B-B14F-4D97-AF65-F5344CB8AC3E}">
        <p14:creationId xmlns:p14="http://schemas.microsoft.com/office/powerpoint/2010/main" val="3683478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1907"/>
            <a:ext cx="7886700" cy="981536"/>
          </a:xfrm>
        </p:spPr>
        <p:txBody>
          <a:bodyPr/>
          <a:lstStyle/>
          <a:p>
            <a:r>
              <a:rPr lang="en-US" b="1" dirty="0" smtClean="0">
                <a:latin typeface="Times New Roman" panose="02020603050405020304" pitchFamily="18" charset="0"/>
                <a:cs typeface="Times New Roman" panose="02020603050405020304" pitchFamily="18" charset="0"/>
              </a:rPr>
              <a:t>Library Resources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033443"/>
            <a:ext cx="7886700" cy="3411393"/>
          </a:xfrm>
        </p:spPr>
        <p:txBody>
          <a:bodyPr>
            <a:normAutofit/>
          </a:bodyPr>
          <a:lstStyle/>
          <a:p>
            <a:r>
              <a:rPr lang="en-US" sz="2400" dirty="0">
                <a:latin typeface="Times New Roman" panose="02020603050405020304" pitchFamily="18" charset="0"/>
                <a:cs typeface="Times New Roman" panose="02020603050405020304" pitchFamily="18" charset="0"/>
              </a:rPr>
              <a:t>It is strongly recommended that you learn about the resources that are available to you at the library for your graduate level studies in your discipline.</a:t>
            </a:r>
          </a:p>
          <a:p>
            <a:r>
              <a:rPr lang="en-US" sz="2400" dirty="0">
                <a:latin typeface="Times New Roman" panose="02020603050405020304" pitchFamily="18" charset="0"/>
                <a:cs typeface="Times New Roman" panose="02020603050405020304" pitchFamily="18" charset="0"/>
              </a:rPr>
              <a:t>Many sources are available online or through Interlibrary Loan.  </a:t>
            </a:r>
          </a:p>
          <a:p>
            <a:r>
              <a:rPr lang="en-US" sz="2400" dirty="0" smtClean="0">
                <a:latin typeface="Times New Roman" panose="02020603050405020304" pitchFamily="18" charset="0"/>
                <a:cs typeface="Times New Roman" panose="02020603050405020304" pitchFamily="18" charset="0"/>
              </a:rPr>
              <a:t>Please visit the </a:t>
            </a:r>
            <a:r>
              <a:rPr lang="en-US" sz="2400" dirty="0" smtClean="0">
                <a:latin typeface="Times New Roman" panose="02020603050405020304" pitchFamily="18" charset="0"/>
                <a:cs typeface="Times New Roman" panose="02020603050405020304" pitchFamily="18" charset="0"/>
                <a:hlinkClick r:id="rId2"/>
              </a:rPr>
              <a:t>Library</a:t>
            </a:r>
            <a:r>
              <a:rPr lang="en-US" sz="2400" dirty="0" smtClean="0">
                <a:latin typeface="Times New Roman" panose="02020603050405020304" pitchFamily="18" charset="0"/>
                <a:cs typeface="Times New Roman" panose="02020603050405020304" pitchFamily="18" charset="0"/>
              </a:rPr>
              <a:t> webpage for more information.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497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3456"/>
            <a:ext cx="7886700" cy="1023099"/>
          </a:xfrm>
        </p:spPr>
        <p:txBody>
          <a:bodyPr/>
          <a:lstStyle/>
          <a:p>
            <a:r>
              <a:rPr lang="en-US" b="1" dirty="0" smtClean="0">
                <a:latin typeface="Times New Roman" panose="02020603050405020304" pitchFamily="18" charset="0"/>
                <a:cs typeface="Times New Roman" panose="02020603050405020304" pitchFamily="18" charset="0"/>
              </a:rPr>
              <a:t>Writing Resources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792374"/>
            <a:ext cx="7886700" cy="4267604"/>
          </a:xfrm>
        </p:spPr>
        <p:txBody>
          <a:bodyPr>
            <a:normAutofit/>
          </a:bodyPr>
          <a:lstStyle/>
          <a:p>
            <a:r>
              <a:rPr lang="en-US" sz="2200" dirty="0" smtClean="0">
                <a:latin typeface="Times New Roman" panose="02020603050405020304" pitchFamily="18" charset="0"/>
                <a:cs typeface="Times New Roman" panose="02020603050405020304" pitchFamily="18" charset="0"/>
                <a:hlinkClick r:id="rId2"/>
              </a:rPr>
              <a:t>Purdue University West Lafayette Writing Lab</a:t>
            </a:r>
            <a:r>
              <a:rPr lang="en-US" sz="2200" dirty="0" smtClean="0">
                <a:latin typeface="Times New Roman" panose="02020603050405020304" pitchFamily="18" charset="0"/>
                <a:cs typeface="Times New Roman" panose="02020603050405020304" pitchFamily="18" charset="0"/>
              </a:rPr>
              <a:t>. </a:t>
            </a:r>
            <a:endParaRPr lang="en-US" sz="1600" u="sng"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hlinkClick r:id="rId3"/>
              </a:rPr>
              <a:t>PNW Writing Center</a:t>
            </a:r>
            <a:r>
              <a:rPr lang="en-US" sz="2200" dirty="0" smtClean="0">
                <a:latin typeface="Times New Roman" panose="02020603050405020304" pitchFamily="18" charset="0"/>
                <a:cs typeface="Times New Roman" panose="02020603050405020304" pitchFamily="18" charset="0"/>
              </a:rPr>
              <a:t> - Find support for any writing task from trained peer tutors, including workshops, group sessions and electronic sessions (over email).</a:t>
            </a:r>
          </a:p>
          <a:p>
            <a:r>
              <a:rPr lang="en-US" sz="2200" dirty="0" smtClean="0">
                <a:latin typeface="Times New Roman" panose="02020603050405020304" pitchFamily="18" charset="0"/>
                <a:cs typeface="Times New Roman" panose="02020603050405020304" pitchFamily="18" charset="0"/>
              </a:rPr>
              <a:t>Citation Management or Reference Management Software (e.g. EndNote, Zotero, Mendeley), either free or purchased, may be helpful to  you in your studies.</a:t>
            </a:r>
          </a:p>
          <a:p>
            <a:r>
              <a:rPr lang="en-US" sz="2200" dirty="0" smtClean="0">
                <a:latin typeface="Times New Roman" panose="02020603050405020304" pitchFamily="18" charset="0"/>
                <a:cs typeface="Times New Roman" panose="02020603050405020304" pitchFamily="18" charset="0"/>
              </a:rPr>
              <a:t>Investigate the usefulness of the software and start using early in your studies.</a:t>
            </a:r>
            <a:endParaRPr lang="en-US" sz="22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90000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Welcome to PNW!</a:t>
            </a:r>
            <a:endParaRPr lang="en-US" dirty="0">
              <a:latin typeface="Times New Roman" panose="02020603050405020304" pitchFamily="18" charset="0"/>
              <a:cs typeface="Times New Roman" panose="02020603050405020304" pitchFamily="18" charset="0"/>
            </a:endParaRPr>
          </a:p>
        </p:txBody>
      </p:sp>
      <p:pic>
        <p:nvPicPr>
          <p:cNvPr id="10" name="Content Placeholder 9" descr="This is a photo of Joy L. Colwell.  Joy is the Director of Graduate Studies at PNW.  she is also a Professor of Organization Leadership and Supervision." title="Joy L. Colwell"/>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281171" y="2321066"/>
            <a:ext cx="2458065" cy="2369574"/>
          </a:xfrm>
          <a:solidFill>
            <a:schemeClr val="accent2"/>
          </a:solidFill>
          <a:ln w="38100">
            <a:solidFill>
              <a:schemeClr val="tx1"/>
            </a:solidFill>
          </a:ln>
        </p:spPr>
      </p:pic>
      <p:sp>
        <p:nvSpPr>
          <p:cNvPr id="9" name="Content Placeholder 8"/>
          <p:cNvSpPr>
            <a:spLocks noGrp="1"/>
          </p:cNvSpPr>
          <p:nvPr>
            <p:ph sz="half" idx="2"/>
          </p:nvPr>
        </p:nvSpPr>
        <p:spPr>
          <a:xfrm>
            <a:off x="4572000" y="2321066"/>
            <a:ext cx="3886200" cy="2369574"/>
          </a:xfrm>
        </p:spPr>
        <p:txBody>
          <a:bodyPr/>
          <a:lstStyle/>
          <a:p>
            <a:pPr marL="0" indent="0">
              <a:buNone/>
            </a:pPr>
            <a:r>
              <a:rPr lang="en-US" sz="4000" b="1" dirty="0">
                <a:latin typeface="Times New Roman" panose="02020603050405020304" pitchFamily="18" charset="0"/>
                <a:cs typeface="Times New Roman" panose="02020603050405020304" pitchFamily="18" charset="0"/>
              </a:rPr>
              <a:t>Joy L. Colwell</a:t>
            </a:r>
          </a:p>
          <a:p>
            <a:r>
              <a:rPr lang="en-US" sz="2400" dirty="0">
                <a:latin typeface="Times New Roman" panose="02020603050405020304" pitchFamily="18" charset="0"/>
                <a:cs typeface="Times New Roman" panose="02020603050405020304" pitchFamily="18" charset="0"/>
              </a:rPr>
              <a:t>Director of Graduate Studies</a:t>
            </a:r>
          </a:p>
          <a:p>
            <a:r>
              <a:rPr lang="en-US" sz="2400" dirty="0">
                <a:latin typeface="Times New Roman" panose="02020603050405020304" pitchFamily="18" charset="0"/>
                <a:cs typeface="Times New Roman" panose="02020603050405020304" pitchFamily="18" charset="0"/>
              </a:rPr>
              <a:t>Professor of Organization Leadership &amp; Supervision</a:t>
            </a:r>
          </a:p>
          <a:p>
            <a:endParaRPr lang="en-US" dirty="0"/>
          </a:p>
        </p:txBody>
      </p:sp>
    </p:spTree>
    <p:extLst>
      <p:ext uri="{BB962C8B-B14F-4D97-AF65-F5344CB8AC3E}">
        <p14:creationId xmlns:p14="http://schemas.microsoft.com/office/powerpoint/2010/main" val="1522126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84772"/>
            <a:ext cx="7886700" cy="1072976"/>
          </a:xfrm>
        </p:spPr>
        <p:txBody>
          <a:bodyPr/>
          <a:lstStyle/>
          <a:p>
            <a:r>
              <a:rPr lang="en-US" b="1" dirty="0" smtClean="0">
                <a:latin typeface="Times New Roman" panose="02020603050405020304" pitchFamily="18" charset="0"/>
                <a:cs typeface="Times New Roman" panose="02020603050405020304" pitchFamily="18" charset="0"/>
              </a:rPr>
              <a:t>Student Software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141509"/>
            <a:ext cx="7886700" cy="3162011"/>
          </a:xfrm>
        </p:spPr>
        <p:txBody>
          <a:bodyPr/>
          <a:lstStyle/>
          <a:p>
            <a:r>
              <a:rPr lang="en-US" dirty="0" smtClean="0">
                <a:latin typeface="Times New Roman" panose="02020603050405020304" pitchFamily="18" charset="0"/>
                <a:cs typeface="Times New Roman" panose="02020603050405020304" pitchFamily="18" charset="0"/>
              </a:rPr>
              <a:t>Software may be available at an educational discount.</a:t>
            </a:r>
          </a:p>
          <a:p>
            <a:r>
              <a:rPr lang="en-US" dirty="0" smtClean="0">
                <a:latin typeface="Times New Roman" panose="02020603050405020304" pitchFamily="18" charset="0"/>
                <a:cs typeface="Times New Roman" panose="02020603050405020304" pitchFamily="18" charset="0"/>
              </a:rPr>
              <a:t>Some software titles are available at Purdue University West Lafayette through ITAP</a:t>
            </a:r>
          </a:p>
          <a:p>
            <a:pPr lvl="1"/>
            <a:r>
              <a:rPr lang="en-US" dirty="0" smtClean="0">
                <a:latin typeface="Times New Roman" panose="02020603050405020304" pitchFamily="18" charset="0"/>
                <a:cs typeface="Times New Roman" panose="02020603050405020304" pitchFamily="18" charset="0"/>
                <a:hlinkClick r:id="rId2"/>
              </a:rPr>
              <a:t>Software List</a:t>
            </a:r>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hlinkClick r:id="rId3"/>
              </a:rPr>
              <a:t>Services for Students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518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9322"/>
            <a:ext cx="7886700" cy="1325563"/>
          </a:xfrm>
        </p:spPr>
        <p:txBody>
          <a:bodyPr>
            <a:normAutofit/>
          </a:bodyPr>
          <a:lstStyle/>
          <a:p>
            <a:r>
              <a:rPr lang="en-US" b="1" dirty="0" smtClean="0">
                <a:latin typeface="Times New Roman" panose="02020603050405020304" pitchFamily="18" charset="0"/>
                <a:cs typeface="Times New Roman" panose="02020603050405020304" pitchFamily="18" charset="0"/>
              </a:rPr>
              <a:t>Technical Support and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Customer Service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149822"/>
            <a:ext cx="7886700" cy="3511146"/>
          </a:xfrm>
        </p:spPr>
        <p:txBody>
          <a:bodyPr/>
          <a:lstStyle/>
          <a:p>
            <a:pPr marL="0" indent="0">
              <a:buNone/>
            </a:pPr>
            <a:r>
              <a:rPr lang="en-US" sz="2200" dirty="0" smtClean="0">
                <a:latin typeface="Times New Roman" panose="02020603050405020304" pitchFamily="18" charset="0"/>
                <a:cs typeface="Times New Roman" panose="02020603050405020304" pitchFamily="18" charset="0"/>
              </a:rPr>
              <a:t>Need technical assistance?  PNW’s Customer Service Center is ready to help.</a:t>
            </a:r>
          </a:p>
          <a:p>
            <a:pPr marL="0" indent="0">
              <a:buNone/>
            </a:pP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Office hours are Monday through Friday, 8:00 am to 4:30 pm.</a:t>
            </a:r>
          </a:p>
          <a:p>
            <a:r>
              <a:rPr lang="en-US" sz="2200" dirty="0" smtClean="0">
                <a:latin typeface="Times New Roman" panose="02020603050405020304" pitchFamily="18" charset="0"/>
                <a:cs typeface="Times New Roman" panose="02020603050405020304" pitchFamily="18" charset="0"/>
              </a:rPr>
              <a:t>Contact Customer Service at (219) 989-2888 or </a:t>
            </a:r>
            <a:r>
              <a:rPr lang="en-US" sz="2200" dirty="0" smtClean="0">
                <a:latin typeface="Times New Roman" panose="02020603050405020304" pitchFamily="18" charset="0"/>
                <a:cs typeface="Times New Roman" panose="02020603050405020304" pitchFamily="18" charset="0"/>
                <a:hlinkClick r:id="rId2"/>
              </a:rPr>
              <a:t>csc@pnw.edu</a:t>
            </a:r>
            <a:r>
              <a:rPr lang="en-US" sz="2200" dirty="0" smtClean="0">
                <a:latin typeface="Times New Roman" panose="02020603050405020304" pitchFamily="18" charset="0"/>
                <a:cs typeface="Times New Roman" panose="02020603050405020304" pitchFamily="18" charset="0"/>
              </a:rPr>
              <a:t>. </a:t>
            </a:r>
          </a:p>
          <a:p>
            <a:r>
              <a:rPr lang="en-US" sz="2200" dirty="0" smtClean="0">
                <a:latin typeface="Times New Roman" panose="02020603050405020304" pitchFamily="18" charset="0"/>
                <a:cs typeface="Times New Roman" panose="02020603050405020304" pitchFamily="18" charset="0"/>
                <a:hlinkClick r:id="rId3"/>
              </a:rPr>
              <a:t>Customer Service Website</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hlinkClick r:id="rId4"/>
              </a:rPr>
              <a:t>Information Services Website</a:t>
            </a:r>
            <a:endParaRPr lang="en-US" sz="2200" dirty="0" smtClean="0">
              <a:latin typeface="Times New Roman" panose="02020603050405020304" pitchFamily="18" charset="0"/>
              <a:cs typeface="Times New Roman" panose="02020603050405020304" pitchFamily="18" charset="0"/>
            </a:endParaRPr>
          </a:p>
          <a:p>
            <a:endParaRPr lang="en-US" dirty="0" smtClean="0"/>
          </a:p>
        </p:txBody>
      </p:sp>
    </p:spTree>
    <p:extLst>
      <p:ext uri="{BB962C8B-B14F-4D97-AF65-F5344CB8AC3E}">
        <p14:creationId xmlns:p14="http://schemas.microsoft.com/office/powerpoint/2010/main" val="2862906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1448"/>
            <a:ext cx="7886700" cy="915034"/>
          </a:xfrm>
        </p:spPr>
        <p:txBody>
          <a:bodyPr/>
          <a:lstStyle/>
          <a:p>
            <a:r>
              <a:rPr lang="en-US" b="1" dirty="0" smtClean="0">
                <a:latin typeface="Times New Roman" panose="02020603050405020304" pitchFamily="18" charset="0"/>
                <a:cs typeface="Times New Roman" panose="02020603050405020304" pitchFamily="18" charset="0"/>
              </a:rPr>
              <a:t>Parking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970118"/>
            <a:ext cx="7886700" cy="3017518"/>
          </a:xfrm>
        </p:spPr>
        <p:txBody>
          <a:bodyPr>
            <a:normAutofit/>
          </a:bodyPr>
          <a:lstStyle/>
          <a:p>
            <a:r>
              <a:rPr lang="en-US" sz="2000" dirty="0" smtClean="0">
                <a:latin typeface="Times New Roman" panose="02020603050405020304" pitchFamily="18" charset="0"/>
                <a:cs typeface="Times New Roman" panose="02020603050405020304" pitchFamily="18" charset="0"/>
              </a:rPr>
              <a:t>Open parking exists for all students in an area not restricted for handicapped parking, staff parking, or reserved parking.  </a:t>
            </a:r>
          </a:p>
          <a:p>
            <a:r>
              <a:rPr lang="en-US" sz="2000" dirty="0" smtClean="0">
                <a:latin typeface="Times New Roman" panose="02020603050405020304" pitchFamily="18" charset="0"/>
                <a:cs typeface="Times New Roman" panose="02020603050405020304" pitchFamily="18" charset="0"/>
              </a:rPr>
              <a:t>Parking in handicapped areas will be restricted to those vehicles which display a valid state issued placard or plate, or valid temporary handicapped permit issued by Purdue University Police Department.</a:t>
            </a:r>
          </a:p>
          <a:p>
            <a:r>
              <a:rPr lang="en-US" sz="2000" dirty="0" smtClean="0">
                <a:latin typeface="Times New Roman" panose="02020603050405020304" pitchFamily="18" charset="0"/>
                <a:cs typeface="Times New Roman" panose="02020603050405020304" pitchFamily="18" charset="0"/>
              </a:rPr>
              <a:t>Students who hold a Graduate Staff Appointment can park in staff parking as long as  you have a hanging permit in your car.  For more information, visit the </a:t>
            </a:r>
            <a:r>
              <a:rPr lang="en-US" sz="2000" dirty="0" smtClean="0">
                <a:latin typeface="Times New Roman" panose="02020603050405020304" pitchFamily="18" charset="0"/>
                <a:cs typeface="Times New Roman" panose="02020603050405020304" pitchFamily="18" charset="0"/>
                <a:hlinkClick r:id="rId2"/>
              </a:rPr>
              <a:t>PNW Parking and Fees</a:t>
            </a:r>
            <a:r>
              <a:rPr lang="en-US" sz="2000" dirty="0" smtClean="0">
                <a:latin typeface="Times New Roman" panose="02020603050405020304" pitchFamily="18" charset="0"/>
                <a:cs typeface="Times New Roman" panose="02020603050405020304" pitchFamily="18" charset="0"/>
              </a:rPr>
              <a:t> website.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607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48098"/>
            <a:ext cx="7886700" cy="939972"/>
          </a:xfrm>
        </p:spPr>
        <p:txBody>
          <a:bodyPr/>
          <a:lstStyle/>
          <a:p>
            <a:r>
              <a:rPr lang="en-US" b="1" dirty="0" smtClean="0">
                <a:latin typeface="Times New Roman" panose="02020603050405020304" pitchFamily="18" charset="0"/>
                <a:cs typeface="Times New Roman" panose="02020603050405020304" pitchFamily="18" charset="0"/>
              </a:rPr>
              <a:t>Summer Classes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988070"/>
            <a:ext cx="7886700" cy="2621684"/>
          </a:xfrm>
        </p:spPr>
        <p:txBody>
          <a:bodyPr>
            <a:normAutofit/>
          </a:bodyPr>
          <a:lstStyle/>
          <a:p>
            <a:r>
              <a:rPr lang="en-US" sz="2400" dirty="0" smtClean="0">
                <a:latin typeface="Times New Roman" panose="02020603050405020304" pitchFamily="18" charset="0"/>
                <a:cs typeface="Times New Roman" panose="02020603050405020304" pitchFamily="18" charset="0"/>
              </a:rPr>
              <a:t>Summer offerings are available but are more limited.</a:t>
            </a:r>
          </a:p>
          <a:p>
            <a:r>
              <a:rPr lang="en-US" sz="2400" dirty="0" smtClean="0">
                <a:latin typeface="Times New Roman" panose="02020603050405020304" pitchFamily="18" charset="0"/>
                <a:cs typeface="Times New Roman" panose="02020603050405020304" pitchFamily="18" charset="0"/>
              </a:rPr>
              <a:t>For best selection and availability, register early for summer courses.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936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71956"/>
            <a:ext cx="7886700" cy="765406"/>
          </a:xfrm>
        </p:spPr>
        <p:txBody>
          <a:bodyPr/>
          <a:lstStyle/>
          <a:p>
            <a:r>
              <a:rPr lang="en-US" b="1" dirty="0" smtClean="0">
                <a:latin typeface="Times New Roman" panose="02020603050405020304" pitchFamily="18" charset="0"/>
                <a:cs typeface="Times New Roman" panose="02020603050405020304" pitchFamily="18" charset="0"/>
              </a:rPr>
              <a:t>Thesis Information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50562"/>
            <a:ext cx="7886700" cy="1956666"/>
          </a:xfrm>
        </p:spPr>
        <p:txBody>
          <a:bodyPr>
            <a:normAutofit fontScale="92500" lnSpcReduction="10000"/>
          </a:bodyPr>
          <a:lstStyle/>
          <a:p>
            <a:r>
              <a:rPr lang="en-US" sz="2400" dirty="0" smtClean="0">
                <a:latin typeface="Times New Roman" panose="02020603050405020304" pitchFamily="18" charset="0"/>
                <a:cs typeface="Times New Roman" panose="02020603050405020304" pitchFamily="18" charset="0"/>
              </a:rPr>
              <a:t>Janice Novosel (</a:t>
            </a:r>
            <a:r>
              <a:rPr lang="en-US" sz="2400" dirty="0" smtClean="0">
                <a:latin typeface="Times New Roman" panose="02020603050405020304" pitchFamily="18" charset="0"/>
                <a:cs typeface="Times New Roman" panose="02020603050405020304" pitchFamily="18" charset="0"/>
                <a:hlinkClick r:id="rId2"/>
              </a:rPr>
              <a:t>Novosel@pnw.edu</a:t>
            </a:r>
            <a:r>
              <a:rPr lang="en-US" sz="2400" dirty="0" smtClean="0">
                <a:latin typeface="Times New Roman" panose="02020603050405020304" pitchFamily="18" charset="0"/>
                <a:cs typeface="Times New Roman" panose="02020603050405020304" pitchFamily="18" charset="0"/>
              </a:rPr>
              <a:t>) is the Thesis Format Advisor at PNW.  She can assist you with questions concerning formatting the thesis and with your thesis deposit.</a:t>
            </a:r>
          </a:p>
          <a:p>
            <a:r>
              <a:rPr lang="en-US" sz="2400" dirty="0" smtClean="0">
                <a:latin typeface="Times New Roman" panose="02020603050405020304" pitchFamily="18" charset="0"/>
                <a:cs typeface="Times New Roman" panose="02020603050405020304" pitchFamily="18" charset="0"/>
              </a:rPr>
              <a:t>Work with your program advisor or academic department to keep on track with all graduation requirements when choosing the thesis option.</a:t>
            </a:r>
          </a:p>
        </p:txBody>
      </p:sp>
    </p:spTree>
    <p:extLst>
      <p:ext uri="{BB962C8B-B14F-4D97-AF65-F5344CB8AC3E}">
        <p14:creationId xmlns:p14="http://schemas.microsoft.com/office/powerpoint/2010/main" val="3949555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7937-7F1E-4B57-BEA3-0F59C6A6D87A}"/>
              </a:ext>
            </a:extLst>
          </p:cNvPr>
          <p:cNvSpPr>
            <a:spLocks noGrp="1"/>
          </p:cNvSpPr>
          <p:nvPr>
            <p:ph type="title"/>
          </p:nvPr>
        </p:nvSpPr>
        <p:spPr>
          <a:xfrm>
            <a:off x="628650" y="365127"/>
            <a:ext cx="7886700" cy="1231106"/>
          </a:xfrm>
        </p:spPr>
        <p:txBody>
          <a:bodyPr>
            <a:normAutofit/>
          </a:bodyPr>
          <a:lstStyle/>
          <a:p>
            <a:r>
              <a:rPr lang="en-US" b="1" dirty="0">
                <a:latin typeface="Times New Roman" panose="02020603050405020304" pitchFamily="18" charset="0"/>
                <a:cs typeface="Times New Roman" panose="02020603050405020304" pitchFamily="18" charset="0"/>
              </a:rPr>
              <a:t>Health-Care Facilities</a:t>
            </a:r>
            <a:r>
              <a:rPr lang="en-US" dirty="0"/>
              <a:t/>
            </a:r>
            <a:br>
              <a:rPr lang="en-US" dirty="0"/>
            </a:br>
            <a:r>
              <a:rPr lang="en-US" sz="1600" dirty="0">
                <a:latin typeface="Times New Roman" panose="02020603050405020304" pitchFamily="18" charset="0"/>
                <a:cs typeface="Times New Roman" panose="02020603050405020304" pitchFamily="18" charset="0"/>
              </a:rPr>
              <a:t>The PNW community, including students, faculty and staff, has easy access to primary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care with health-care facilities on our Hammond and Westville campuses.</a:t>
            </a:r>
          </a:p>
        </p:txBody>
      </p:sp>
      <p:sp>
        <p:nvSpPr>
          <p:cNvPr id="4" name="Content Placeholder 3">
            <a:extLst>
              <a:ext uri="{FF2B5EF4-FFF2-40B4-BE49-F238E27FC236}">
                <a16:creationId xmlns:a16="http://schemas.microsoft.com/office/drawing/2014/main" id="{3E4713F4-D686-4BE2-9BA5-1B6757B6BDCB}"/>
              </a:ext>
            </a:extLst>
          </p:cNvPr>
          <p:cNvSpPr>
            <a:spLocks noGrp="1"/>
          </p:cNvSpPr>
          <p:nvPr>
            <p:ph sz="half" idx="1"/>
          </p:nvPr>
        </p:nvSpPr>
        <p:spPr>
          <a:xfrm>
            <a:off x="680493" y="1593057"/>
            <a:ext cx="3886200" cy="4531747"/>
          </a:xfrm>
        </p:spPr>
        <p:txBody>
          <a:bodyPr>
            <a:normAutofit fontScale="77500" lnSpcReduction="20000"/>
          </a:bodyPr>
          <a:lstStyle/>
          <a:p>
            <a:pPr marL="0" indent="0">
              <a:lnSpc>
                <a:spcPct val="120000"/>
              </a:lnSpc>
              <a:spcBef>
                <a:spcPts val="0"/>
              </a:spcBef>
              <a:buNone/>
            </a:pPr>
            <a:r>
              <a:rPr lang="en-US" dirty="0">
                <a:latin typeface="Times New Roman" panose="02020603050405020304" pitchFamily="18" charset="0"/>
                <a:cs typeface="Times New Roman" panose="02020603050405020304" pitchFamily="18" charset="0"/>
              </a:rPr>
              <a:t>Hammond Campus</a:t>
            </a:r>
          </a:p>
          <a:p>
            <a:pPr marL="0" indent="0">
              <a:lnSpc>
                <a:spcPct val="120000"/>
              </a:lnSpc>
              <a:spcBef>
                <a:spcPts val="0"/>
              </a:spcBef>
              <a:buNone/>
            </a:pPr>
            <a:r>
              <a:rPr lang="en-US" sz="1400" dirty="0" smtClean="0"/>
              <a:t>Regional Health Clinic</a:t>
            </a:r>
          </a:p>
          <a:p>
            <a:pPr marL="0" indent="0">
              <a:lnSpc>
                <a:spcPct val="120000"/>
              </a:lnSpc>
              <a:spcBef>
                <a:spcPts val="0"/>
              </a:spcBef>
              <a:buNone/>
            </a:pPr>
            <a:r>
              <a:rPr lang="en-US" sz="1400" dirty="0" smtClean="0"/>
              <a:t>2250 173</a:t>
            </a:r>
            <a:r>
              <a:rPr lang="en-US" sz="1400" baseline="30000" dirty="0" smtClean="0"/>
              <a:t>rd</a:t>
            </a:r>
            <a:r>
              <a:rPr lang="en-US" sz="1400" dirty="0" smtClean="0"/>
              <a:t> Street</a:t>
            </a:r>
          </a:p>
          <a:p>
            <a:pPr marL="0" indent="0">
              <a:lnSpc>
                <a:spcPct val="120000"/>
              </a:lnSpc>
              <a:spcBef>
                <a:spcPts val="0"/>
              </a:spcBef>
              <a:buNone/>
            </a:pPr>
            <a:r>
              <a:rPr lang="en-US" sz="1400" dirty="0" smtClean="0"/>
              <a:t>Hammond, IN 46320</a:t>
            </a:r>
          </a:p>
          <a:p>
            <a:pPr marL="0" indent="0">
              <a:lnSpc>
                <a:spcPct val="120000"/>
              </a:lnSpc>
              <a:spcBef>
                <a:spcPts val="0"/>
              </a:spcBef>
              <a:buNone/>
            </a:pPr>
            <a:r>
              <a:rPr lang="en-US" sz="1400" dirty="0" smtClean="0"/>
              <a:t>(219) 989-4005</a:t>
            </a:r>
          </a:p>
          <a:p>
            <a:pPr marL="0" indent="0">
              <a:lnSpc>
                <a:spcPct val="120000"/>
              </a:lnSpc>
              <a:spcBef>
                <a:spcPts val="0"/>
              </a:spcBef>
              <a:buNone/>
            </a:pPr>
            <a:r>
              <a:rPr lang="en-US" sz="1400" dirty="0" smtClean="0">
                <a:hlinkClick r:id="rId2"/>
              </a:rPr>
              <a:t>regionalhealthclinic.org</a:t>
            </a:r>
            <a:r>
              <a:rPr lang="en-US" sz="1400" dirty="0" smtClean="0"/>
              <a:t> </a:t>
            </a:r>
          </a:p>
          <a:p>
            <a:pPr marL="0" indent="0">
              <a:lnSpc>
                <a:spcPct val="120000"/>
              </a:lnSpc>
              <a:spcBef>
                <a:spcPts val="0"/>
              </a:spcBef>
              <a:buNone/>
            </a:pPr>
            <a:endParaRPr lang="en-US" sz="1400" dirty="0" smtClean="0"/>
          </a:p>
          <a:p>
            <a:pPr marL="0" indent="0">
              <a:lnSpc>
                <a:spcPct val="120000"/>
              </a:lnSpc>
              <a:spcBef>
                <a:spcPts val="0"/>
              </a:spcBef>
              <a:buNone/>
            </a:pPr>
            <a:r>
              <a:rPr lang="en-US" sz="1400" b="1" dirty="0" smtClean="0"/>
              <a:t>Hours</a:t>
            </a:r>
          </a:p>
          <a:p>
            <a:pPr marL="0" indent="0">
              <a:lnSpc>
                <a:spcPct val="120000"/>
              </a:lnSpc>
              <a:spcBef>
                <a:spcPts val="0"/>
              </a:spcBef>
              <a:buNone/>
            </a:pPr>
            <a:r>
              <a:rPr lang="en-US" sz="1400" dirty="0" smtClean="0"/>
              <a:t>Monday: 8:00am to 4:00pm</a:t>
            </a:r>
          </a:p>
          <a:p>
            <a:pPr marL="0" indent="0">
              <a:lnSpc>
                <a:spcPct val="120000"/>
              </a:lnSpc>
              <a:spcBef>
                <a:spcPts val="0"/>
              </a:spcBef>
              <a:buNone/>
            </a:pPr>
            <a:r>
              <a:rPr lang="en-US" sz="1400" dirty="0" smtClean="0"/>
              <a:t>Tuesday: 11:00am to 7:00pm</a:t>
            </a:r>
          </a:p>
          <a:p>
            <a:pPr marL="0" indent="0">
              <a:lnSpc>
                <a:spcPct val="120000"/>
              </a:lnSpc>
              <a:spcBef>
                <a:spcPts val="0"/>
              </a:spcBef>
              <a:buNone/>
            </a:pPr>
            <a:r>
              <a:rPr lang="en-US" sz="1400" dirty="0" smtClean="0"/>
              <a:t>Wednesday: 9:00am to 5:00pm</a:t>
            </a:r>
          </a:p>
          <a:p>
            <a:pPr marL="0" indent="0">
              <a:lnSpc>
                <a:spcPct val="120000"/>
              </a:lnSpc>
              <a:spcBef>
                <a:spcPts val="0"/>
              </a:spcBef>
              <a:buNone/>
            </a:pPr>
            <a:r>
              <a:rPr lang="en-US" sz="1400" dirty="0" smtClean="0"/>
              <a:t>Thursday: 9:00am to 5:00pm</a:t>
            </a:r>
          </a:p>
          <a:p>
            <a:pPr marL="0" indent="0">
              <a:lnSpc>
                <a:spcPct val="120000"/>
              </a:lnSpc>
              <a:spcBef>
                <a:spcPts val="0"/>
              </a:spcBef>
              <a:buNone/>
            </a:pPr>
            <a:r>
              <a:rPr lang="en-US" sz="1400" dirty="0" smtClean="0"/>
              <a:t>Friday: 8:00am to 4:00pm</a:t>
            </a:r>
          </a:p>
          <a:p>
            <a:pPr marL="0" indent="0">
              <a:lnSpc>
                <a:spcPct val="120000"/>
              </a:lnSpc>
              <a:spcBef>
                <a:spcPts val="0"/>
              </a:spcBef>
              <a:buNone/>
            </a:pPr>
            <a:endParaRPr lang="en-US" sz="1400" dirty="0"/>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Services </a:t>
            </a:r>
            <a:r>
              <a:rPr lang="en-US" sz="1400" dirty="0">
                <a:latin typeface="Times New Roman" panose="02020603050405020304" pitchFamily="18" charset="0"/>
                <a:cs typeface="Times New Roman" panose="02020603050405020304" pitchFamily="18" charset="0"/>
              </a:rPr>
              <a:t>include family medicine and behavioral healthcare. </a:t>
            </a:r>
          </a:p>
          <a:p>
            <a:pPr marL="0" indent="0">
              <a:lnSpc>
                <a:spcPct val="120000"/>
              </a:lnSpc>
              <a:spcBef>
                <a:spcPts val="0"/>
              </a:spcBef>
              <a:buNone/>
            </a:pPr>
            <a:endParaRPr lang="en-US" sz="1400"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Specialties </a:t>
            </a:r>
            <a:r>
              <a:rPr lang="en-US" sz="1400" dirty="0">
                <a:latin typeface="Times New Roman" panose="02020603050405020304" pitchFamily="18" charset="0"/>
                <a:cs typeface="Times New Roman" panose="02020603050405020304" pitchFamily="18" charset="0"/>
              </a:rPr>
              <a:t>include:</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Adolescent medicine</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Chronic disease management</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Men’s health</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Women’s health</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Routine lab tests and screenings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Benefit assistance</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Pharmacy services</a:t>
            </a:r>
          </a:p>
          <a:p>
            <a:pPr marL="0" indent="0">
              <a:lnSpc>
                <a:spcPct val="120000"/>
              </a:lnSpc>
              <a:spcBef>
                <a:spcPts val="0"/>
              </a:spcBef>
              <a:buNone/>
            </a:pPr>
            <a:endParaRPr lang="en-US" sz="1400" dirty="0" smtClean="0"/>
          </a:p>
          <a:p>
            <a:pPr marL="0" indent="0">
              <a:lnSpc>
                <a:spcPct val="120000"/>
              </a:lnSpc>
              <a:spcBef>
                <a:spcPts val="0"/>
              </a:spcBef>
              <a:buNone/>
            </a:pPr>
            <a:endParaRPr lang="en-US" sz="1400" dirty="0"/>
          </a:p>
          <a:p>
            <a:pPr marL="0" indent="0">
              <a:buNone/>
            </a:pPr>
            <a:endParaRPr lang="en-US" dirty="0"/>
          </a:p>
        </p:txBody>
      </p:sp>
      <p:sp>
        <p:nvSpPr>
          <p:cNvPr id="5" name="Content Placeholder 4">
            <a:extLst>
              <a:ext uri="{FF2B5EF4-FFF2-40B4-BE49-F238E27FC236}">
                <a16:creationId xmlns:a16="http://schemas.microsoft.com/office/drawing/2014/main" id="{981B24BA-27AF-42BE-915A-73EC6AFF072D}"/>
              </a:ext>
            </a:extLst>
          </p:cNvPr>
          <p:cNvSpPr>
            <a:spLocks noGrp="1"/>
          </p:cNvSpPr>
          <p:nvPr>
            <p:ph sz="half" idx="2"/>
          </p:nvPr>
        </p:nvSpPr>
        <p:spPr>
          <a:xfrm>
            <a:off x="4629150" y="1596232"/>
            <a:ext cx="3886200" cy="4528571"/>
          </a:xfrm>
        </p:spPr>
        <p:txBody>
          <a:bodyPr>
            <a:normAutofit fontScale="77500" lnSpcReduction="20000"/>
          </a:bodyPr>
          <a:lstStyle/>
          <a:p>
            <a:pPr marL="0" indent="0">
              <a:lnSpc>
                <a:spcPct val="120000"/>
              </a:lnSpc>
              <a:spcBef>
                <a:spcPts val="0"/>
              </a:spcBef>
              <a:buNone/>
            </a:pPr>
            <a:r>
              <a:rPr lang="en-US" dirty="0" smtClean="0">
                <a:latin typeface="Times New Roman" panose="02020603050405020304" pitchFamily="18" charset="0"/>
                <a:cs typeface="Times New Roman" panose="02020603050405020304" pitchFamily="18" charset="0"/>
              </a:rPr>
              <a:t>Westville Campus</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LaPorte Physician Network</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Maureen Panares, DNP, FNP-BC</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Dworkin Student Services and Activities Center</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1401 S. US Hwy 421</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Westville, IN  46391</a:t>
            </a:r>
          </a:p>
          <a:p>
            <a:pPr marL="0" indent="0">
              <a:lnSpc>
                <a:spcPct val="120000"/>
              </a:lnSpc>
              <a:spcBef>
                <a:spcPts val="0"/>
              </a:spcBef>
              <a:buNone/>
            </a:pPr>
            <a:r>
              <a:rPr lang="en-US" sz="1400" dirty="0" smtClean="0">
                <a:latin typeface="Times New Roman" panose="02020603050405020304" pitchFamily="18" charset="0"/>
                <a:cs typeface="Times New Roman" panose="02020603050405020304" pitchFamily="18" charset="0"/>
              </a:rPr>
              <a:t>(219) 304-6100</a:t>
            </a:r>
          </a:p>
          <a:p>
            <a:pPr marL="0" indent="0">
              <a:lnSpc>
                <a:spcPct val="100000"/>
              </a:lnSpc>
              <a:spcBef>
                <a:spcPts val="0"/>
              </a:spcBef>
              <a:buNone/>
            </a:pPr>
            <a:endParaRPr lang="en-US"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400" b="1" dirty="0" smtClean="0">
                <a:latin typeface="Times New Roman" panose="02020603050405020304" pitchFamily="18" charset="0"/>
                <a:cs typeface="Times New Roman" panose="02020603050405020304" pitchFamily="18" charset="0"/>
              </a:rPr>
              <a:t>Hours</a:t>
            </a:r>
          </a:p>
          <a:p>
            <a:pPr marL="0" indent="0">
              <a:lnSpc>
                <a:spcPct val="100000"/>
              </a:lnSpc>
              <a:spcBef>
                <a:spcPts val="0"/>
              </a:spcBef>
              <a:buNone/>
            </a:pPr>
            <a:r>
              <a:rPr lang="en-US" sz="1400" dirty="0" smtClean="0">
                <a:latin typeface="Times New Roman" panose="02020603050405020304" pitchFamily="18" charset="0"/>
                <a:cs typeface="Times New Roman" panose="02020603050405020304" pitchFamily="18" charset="0"/>
              </a:rPr>
              <a:t>Wednesday: 7:30am to 6:00pm</a:t>
            </a:r>
          </a:p>
          <a:p>
            <a:pPr marL="0" indent="0">
              <a:lnSpc>
                <a:spcPct val="100000"/>
              </a:lnSpc>
              <a:spcBef>
                <a:spcPts val="0"/>
              </a:spcBef>
              <a:buNone/>
            </a:pPr>
            <a:endParaRPr lang="en-US" sz="14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400"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1400" dirty="0" smtClean="0">
                <a:latin typeface="Times New Roman" panose="02020603050405020304" pitchFamily="18" charset="0"/>
                <a:cs typeface="Times New Roman" panose="02020603050405020304" pitchFamily="18" charset="0"/>
              </a:rPr>
              <a:t>Assessing, diagnosing and treating diverse student populations and families of all ages who are experiencing acute illnesses and chronic conditions.</a:t>
            </a:r>
          </a:p>
          <a:p>
            <a:pPr marL="0" indent="0">
              <a:buNone/>
            </a:pPr>
            <a:r>
              <a:rPr lang="en-US" sz="1400" dirty="0" smtClean="0">
                <a:latin typeface="Times New Roman" panose="02020603050405020304" pitchFamily="18" charset="0"/>
                <a:cs typeface="Times New Roman" panose="02020603050405020304" pitchFamily="18" charset="0"/>
              </a:rPr>
              <a:t>Services </a:t>
            </a:r>
            <a:r>
              <a:rPr lang="en-US" sz="1400" dirty="0">
                <a:latin typeface="Times New Roman" panose="02020603050405020304" pitchFamily="18" charset="0"/>
                <a:cs typeface="Times New Roman" panose="02020603050405020304" pitchFamily="18" charset="0"/>
              </a:rPr>
              <a:t>include:</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Physicals and annual wellness exams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Sick visits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Basic lab draws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Treatment of minor injuries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Screening and monitoring of acute and chronic conditions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Vaccinations and immunizations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Well-woman exams and PAP tests</a:t>
            </a:r>
          </a:p>
          <a:p>
            <a:pPr marL="171450" indent="-171450">
              <a:lnSpc>
                <a:spcPct val="120000"/>
              </a:lnSpc>
              <a:spcBef>
                <a:spcPts val="0"/>
              </a:spcBef>
              <a:buFont typeface="Wingdings" panose="05000000000000000000" pitchFamily="2" charset="2"/>
              <a:buChar char="§"/>
            </a:pPr>
            <a:r>
              <a:rPr lang="en-US" sz="1400" dirty="0">
                <a:latin typeface="Times New Roman" panose="02020603050405020304" pitchFamily="18" charset="0"/>
                <a:cs typeface="Times New Roman" panose="02020603050405020304" pitchFamily="18" charset="0"/>
              </a:rPr>
              <a:t>Assessment and basic treatment of certain eating disorders</a:t>
            </a:r>
          </a:p>
          <a:p>
            <a:pPr marL="0" indent="0">
              <a:lnSpc>
                <a:spcPct val="100000"/>
              </a:lnSpc>
              <a:spcBef>
                <a:spcPts val="0"/>
              </a:spcBef>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990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7BDF4-0FDB-479E-80C3-5EF25FFDE0D7}"/>
              </a:ext>
            </a:extLst>
          </p:cNvPr>
          <p:cNvSpPr>
            <a:spLocks noGrp="1"/>
          </p:cNvSpPr>
          <p:nvPr>
            <p:ph type="title"/>
          </p:nvPr>
        </p:nvSpPr>
        <p:spPr>
          <a:xfrm>
            <a:off x="628650" y="966932"/>
            <a:ext cx="7886700" cy="771128"/>
          </a:xfrm>
        </p:spPr>
        <p:txBody>
          <a:bodyPr>
            <a:noAutofit/>
          </a:bodyPr>
          <a:lstStyle/>
          <a:p>
            <a:r>
              <a:rPr lang="en-US" b="1" dirty="0">
                <a:latin typeface="Times New Roman" panose="02020603050405020304" pitchFamily="18" charset="0"/>
                <a:cs typeface="Times New Roman" panose="02020603050405020304" pitchFamily="18" charset="0"/>
              </a:rPr>
              <a:t>Counseling Center</a:t>
            </a: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1AABC09-D3E4-4AED-9A43-EA2E24431955}"/>
              </a:ext>
            </a:extLst>
          </p:cNvPr>
          <p:cNvSpPr>
            <a:spLocks noGrp="1"/>
          </p:cNvSpPr>
          <p:nvPr>
            <p:ph idx="1"/>
          </p:nvPr>
        </p:nvSpPr>
        <p:spPr>
          <a:xfrm>
            <a:off x="628650" y="1738060"/>
            <a:ext cx="7886700" cy="4351338"/>
          </a:xfrm>
        </p:spPr>
        <p:txBody>
          <a:bodyPr>
            <a:normAutofit/>
          </a:bodyPr>
          <a:lstStyle/>
          <a:p>
            <a:pPr marL="0" indent="0">
              <a:buNone/>
            </a:pPr>
            <a:r>
              <a:rPr lang="en-US" sz="1400" dirty="0">
                <a:latin typeface="Times New Roman" panose="02020603050405020304" pitchFamily="18" charset="0"/>
                <a:cs typeface="Times New Roman" panose="02020603050405020304" pitchFamily="18" charset="0"/>
              </a:rPr>
              <a:t>PNW’s Counseling Center provides free and confidential mental health services to currently enrolled students. </a:t>
            </a:r>
          </a:p>
          <a:p>
            <a:pPr marL="0" indent="0">
              <a:buNone/>
            </a:pPr>
            <a:r>
              <a:rPr lang="en-US" sz="1400" dirty="0" smtClean="0">
                <a:latin typeface="Times New Roman" panose="02020603050405020304" pitchFamily="18" charset="0"/>
                <a:cs typeface="Times New Roman" panose="02020603050405020304" pitchFamily="18" charset="0"/>
              </a:rPr>
              <a:t>The </a:t>
            </a:r>
            <a:r>
              <a:rPr lang="en-US" sz="1400" dirty="0">
                <a:latin typeface="Times New Roman" panose="02020603050405020304" pitchFamily="18" charset="0"/>
                <a:cs typeface="Times New Roman" panose="02020603050405020304" pitchFamily="18" charset="0"/>
              </a:rPr>
              <a:t>Counseling Center offers a range of counseling and psychological services to the university community.  These services include personal counseling for students, couples </a:t>
            </a:r>
            <a:r>
              <a:rPr lang="en-US" sz="1400" dirty="0" smtClean="0">
                <a:latin typeface="Times New Roman" panose="02020603050405020304" pitchFamily="18" charset="0"/>
                <a:cs typeface="Times New Roman" panose="02020603050405020304" pitchFamily="18" charset="0"/>
              </a:rPr>
              <a:t>counseling</a:t>
            </a:r>
            <a:r>
              <a:rPr lang="en-US" sz="1400" dirty="0">
                <a:latin typeface="Times New Roman" panose="02020603050405020304" pitchFamily="18" charset="0"/>
                <a:cs typeface="Times New Roman" panose="02020603050405020304" pitchFamily="18" charset="0"/>
              </a:rPr>
              <a:t>, group therapy, referral and advocacy and crisis or walk-in services.</a:t>
            </a:r>
          </a:p>
          <a:p>
            <a:pPr marL="0" indent="0">
              <a:buNone/>
            </a:pPr>
            <a:r>
              <a:rPr lang="en-US" sz="1400" dirty="0">
                <a:latin typeface="Times New Roman" panose="02020603050405020304" pitchFamily="18" charset="0"/>
                <a:cs typeface="Times New Roman" panose="02020603050405020304" pitchFamily="18" charset="0"/>
              </a:rPr>
              <a:t>The Counseling Center staff also provide outreach and psycho-educational programming, consultation to individuals and other units within the university, participation on university committees and referral to specialized mental health services off campus.</a:t>
            </a:r>
          </a:p>
          <a:p>
            <a:pPr marL="0" indent="0">
              <a:buNone/>
            </a:pPr>
            <a:r>
              <a:rPr lang="en-US" sz="1400" b="1" dirty="0" smtClean="0">
                <a:latin typeface="Times New Roman" panose="02020603050405020304" pitchFamily="18" charset="0"/>
                <a:cs typeface="Times New Roman" panose="02020603050405020304" pitchFamily="18" charset="0"/>
              </a:rPr>
              <a:t>Locations</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Hammond Campus</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Riley Center</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2250 173</a:t>
            </a:r>
            <a:r>
              <a:rPr lang="en-US" sz="1200" baseline="30000" dirty="0" smtClean="0">
                <a:latin typeface="Times New Roman" panose="02020603050405020304" pitchFamily="18" charset="0"/>
                <a:cs typeface="Times New Roman" panose="02020603050405020304" pitchFamily="18" charset="0"/>
              </a:rPr>
              <a:t>rd</a:t>
            </a:r>
            <a:r>
              <a:rPr lang="en-US" sz="1200" dirty="0" smtClean="0">
                <a:latin typeface="Times New Roman" panose="02020603050405020304" pitchFamily="18" charset="0"/>
                <a:cs typeface="Times New Roman" panose="02020603050405020304" pitchFamily="18" charset="0"/>
              </a:rPr>
              <a:t> Street</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(219) 989-2366</a:t>
            </a:r>
          </a:p>
          <a:p>
            <a:pPr marL="0" indent="0">
              <a:lnSpc>
                <a:spcPct val="11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Westville Campus</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Technology Building 101</a:t>
            </a:r>
          </a:p>
          <a:p>
            <a:pPr marL="0" indent="0">
              <a:lnSpc>
                <a:spcPct val="110000"/>
              </a:lnSpc>
              <a:spcBef>
                <a:spcPts val="0"/>
              </a:spcBef>
              <a:buNone/>
            </a:pPr>
            <a:r>
              <a:rPr lang="en-US" sz="1200" dirty="0" smtClean="0">
                <a:latin typeface="Times New Roman" panose="02020603050405020304" pitchFamily="18" charset="0"/>
                <a:cs typeface="Times New Roman" panose="02020603050405020304" pitchFamily="18" charset="0"/>
              </a:rPr>
              <a:t>(219) 989-2366</a:t>
            </a:r>
          </a:p>
          <a:p>
            <a:pPr marL="0" indent="0">
              <a:lnSpc>
                <a:spcPct val="11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sz="1400" dirty="0" smtClean="0">
                <a:latin typeface="Times New Roman" panose="02020603050405020304" pitchFamily="18" charset="0"/>
                <a:cs typeface="Times New Roman" panose="02020603050405020304" pitchFamily="18" charset="0"/>
              </a:rPr>
              <a:t>For </a:t>
            </a:r>
            <a:r>
              <a:rPr lang="en-US" sz="1400" dirty="0">
                <a:latin typeface="Times New Roman" panose="02020603050405020304" pitchFamily="18" charset="0"/>
                <a:cs typeface="Times New Roman" panose="02020603050405020304" pitchFamily="18" charset="0"/>
              </a:rPr>
              <a:t>more information, please </a:t>
            </a:r>
            <a:r>
              <a:rPr lang="en-US" sz="1400" dirty="0" smtClean="0">
                <a:latin typeface="Times New Roman" panose="02020603050405020304" pitchFamily="18" charset="0"/>
                <a:cs typeface="Times New Roman" panose="02020603050405020304" pitchFamily="18" charset="0"/>
              </a:rPr>
              <a:t>visit the </a:t>
            </a:r>
            <a:r>
              <a:rPr lang="en-US" sz="1400" dirty="0" smtClean="0">
                <a:latin typeface="Times New Roman" panose="02020603050405020304" pitchFamily="18" charset="0"/>
                <a:cs typeface="Times New Roman" panose="02020603050405020304" pitchFamily="18" charset="0"/>
                <a:hlinkClick r:id="rId2"/>
              </a:rPr>
              <a:t>PNW Counseling Center </a:t>
            </a:r>
            <a:r>
              <a:rPr lang="en-US" sz="1400" dirty="0" smtClean="0">
                <a:latin typeface="Times New Roman" panose="02020603050405020304" pitchFamily="18" charset="0"/>
                <a:cs typeface="Times New Roman" panose="02020603050405020304" pitchFamily="18" charset="0"/>
              </a:rPr>
              <a:t>webpage.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9967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9DCA-91E0-4FD2-8441-4A684A97C2C9}"/>
              </a:ext>
            </a:extLst>
          </p:cNvPr>
          <p:cNvSpPr>
            <a:spLocks noGrp="1"/>
          </p:cNvSpPr>
          <p:nvPr>
            <p:ph type="title"/>
          </p:nvPr>
        </p:nvSpPr>
        <p:spPr>
          <a:xfrm>
            <a:off x="628650" y="613242"/>
            <a:ext cx="7886700" cy="1124117"/>
          </a:xfrm>
        </p:spPr>
        <p:txBody>
          <a:bodyPr>
            <a:noAutofit/>
          </a:bodyPr>
          <a:lstStyle/>
          <a:p>
            <a:r>
              <a:rPr lang="en-US" b="1" dirty="0">
                <a:latin typeface="Times New Roman" panose="02020603050405020304" pitchFamily="18" charset="0"/>
                <a:cs typeface="Times New Roman" panose="02020603050405020304" pitchFamily="18" charset="0"/>
              </a:rPr>
              <a:t>International </a:t>
            </a:r>
            <a:r>
              <a:rPr lang="en-US" b="1" dirty="0" smtClean="0">
                <a:latin typeface="Times New Roman" panose="02020603050405020304" pitchFamily="18" charset="0"/>
                <a:cs typeface="Times New Roman" panose="02020603050405020304" pitchFamily="18" charset="0"/>
              </a:rPr>
              <a:t>Graduate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Students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0BFD46-581D-4516-8509-DC1996E7AC19}"/>
              </a:ext>
            </a:extLst>
          </p:cNvPr>
          <p:cNvSpPr>
            <a:spLocks noGrp="1"/>
          </p:cNvSpPr>
          <p:nvPr>
            <p:ph idx="1"/>
          </p:nvPr>
        </p:nvSpPr>
        <p:spPr>
          <a:xfrm>
            <a:off x="628650" y="1902982"/>
            <a:ext cx="7886700" cy="4081549"/>
          </a:xfrm>
        </p:spPr>
        <p:txBody>
          <a:bodyPr>
            <a:noAutofit/>
          </a:bodyPr>
          <a:lstStyle/>
          <a:p>
            <a:r>
              <a:rPr lang="en-US" sz="1800" dirty="0" smtClean="0">
                <a:latin typeface="Times New Roman" panose="02020603050405020304" pitchFamily="18" charset="0"/>
                <a:cs typeface="Times New Roman" panose="02020603050405020304" pitchFamily="18" charset="0"/>
              </a:rPr>
              <a:t>SEVIS check-in and orientation is mandatory </a:t>
            </a:r>
            <a:r>
              <a:rPr lang="en-US" sz="1800" dirty="0">
                <a:latin typeface="Times New Roman" panose="02020603050405020304" pitchFamily="18" charset="0"/>
                <a:cs typeface="Times New Roman" panose="02020603050405020304" pitchFamily="18" charset="0"/>
              </a:rPr>
              <a:t>for all international </a:t>
            </a:r>
            <a:r>
              <a:rPr lang="en-US" sz="1800" dirty="0" smtClean="0">
                <a:latin typeface="Times New Roman" panose="02020603050405020304" pitchFamily="18" charset="0"/>
                <a:cs typeface="Times New Roman" panose="02020603050405020304" pitchFamily="18" charset="0"/>
              </a:rPr>
              <a:t>students.</a:t>
            </a:r>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All </a:t>
            </a:r>
            <a:r>
              <a:rPr lang="en-US" sz="1800" dirty="0">
                <a:latin typeface="Times New Roman" panose="02020603050405020304" pitchFamily="18" charset="0"/>
                <a:cs typeface="Times New Roman" panose="02020603050405020304" pitchFamily="18" charset="0"/>
              </a:rPr>
              <a:t>international graduate students must submit proof of an </a:t>
            </a:r>
            <a:r>
              <a:rPr lang="en-US" sz="1800" dirty="0" smtClean="0">
                <a:latin typeface="Times New Roman" panose="02020603050405020304" pitchFamily="18" charset="0"/>
                <a:cs typeface="Times New Roman" panose="02020603050405020304" pitchFamily="18" charset="0"/>
                <a:hlinkClick r:id="rId2"/>
              </a:rPr>
              <a:t>Academic Health Program (AHP)</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health insurance policy or have an approved w</a:t>
            </a:r>
            <a:r>
              <a:rPr lang="en-US" sz="1800" dirty="0" smtClean="0">
                <a:latin typeface="Times New Roman" panose="02020603050405020304" pitchFamily="18" charset="0"/>
                <a:cs typeface="Times New Roman" panose="02020603050405020304" pitchFamily="18" charset="0"/>
              </a:rPr>
              <a:t>aiver </a:t>
            </a:r>
            <a:r>
              <a:rPr lang="en-US" sz="1800" dirty="0">
                <a:latin typeface="Times New Roman" panose="02020603050405020304" pitchFamily="18" charset="0"/>
                <a:cs typeface="Times New Roman" panose="02020603050405020304" pitchFamily="18" charset="0"/>
              </a:rPr>
              <a:t>on </a:t>
            </a:r>
            <a:r>
              <a:rPr lang="en-US" sz="1800" dirty="0" smtClean="0">
                <a:latin typeface="Times New Roman" panose="02020603050405020304" pitchFamily="18" charset="0"/>
                <a:cs typeface="Times New Roman" panose="02020603050405020304" pitchFamily="18" charset="0"/>
              </a:rPr>
              <a:t>file. Please visit the </a:t>
            </a:r>
            <a:r>
              <a:rPr lang="en-US" sz="1800" dirty="0" smtClean="0">
                <a:latin typeface="Times New Roman" panose="02020603050405020304" pitchFamily="18" charset="0"/>
                <a:cs typeface="Times New Roman" panose="02020603050405020304" pitchFamily="18" charset="0"/>
                <a:hlinkClick r:id="rId3"/>
              </a:rPr>
              <a:t>AHP Waiver</a:t>
            </a:r>
            <a:r>
              <a:rPr lang="en-US" sz="1800" dirty="0" smtClean="0">
                <a:latin typeface="Times New Roman" panose="02020603050405020304" pitchFamily="18" charset="0"/>
                <a:cs typeface="Times New Roman" panose="02020603050405020304" pitchFamily="18" charset="0"/>
              </a:rPr>
              <a:t> webpage for waiver requirements. This </a:t>
            </a:r>
            <a:r>
              <a:rPr lang="en-US" sz="1800" dirty="0">
                <a:latin typeface="Times New Roman" panose="02020603050405020304" pitchFamily="18" charset="0"/>
                <a:cs typeface="Times New Roman" panose="02020603050405020304" pitchFamily="18" charset="0"/>
              </a:rPr>
              <a:t>must done prior to September 7, 2021 at 4:00 pm CST.  Failure to do so will result in a hold being placed on your account a possibly being charged a $150 Graduate Late Fee</a:t>
            </a:r>
            <a:r>
              <a:rPr lang="en-US" sz="1800" dirty="0" smtClean="0">
                <a:latin typeface="Times New Roman" panose="02020603050405020304" pitchFamily="18" charset="0"/>
                <a:cs typeface="Times New Roman" panose="02020603050405020304" pitchFamily="18" charset="0"/>
              </a:rPr>
              <a:t>.  Submit proof of coverage to the Graduate Studies Office either through email (</a:t>
            </a:r>
            <a:r>
              <a:rPr lang="en-US" sz="1800" dirty="0" smtClean="0">
                <a:latin typeface="Times New Roman" panose="02020603050405020304" pitchFamily="18" charset="0"/>
                <a:cs typeface="Times New Roman" panose="02020603050405020304" pitchFamily="18" charset="0"/>
                <a:hlinkClick r:id="rId4"/>
              </a:rPr>
              <a:t>grad@pnw.edu</a:t>
            </a:r>
            <a:r>
              <a:rPr lang="en-US" sz="1800" dirty="0" smtClean="0">
                <a:latin typeface="Times New Roman" panose="02020603050405020304" pitchFamily="18" charset="0"/>
                <a:cs typeface="Times New Roman" panose="02020603050405020304" pitchFamily="18" charset="0"/>
              </a:rPr>
              <a:t>) or in person (LAWS 242).  Please visit the </a:t>
            </a:r>
            <a:r>
              <a:rPr lang="en-US" sz="1800" dirty="0" smtClean="0">
                <a:latin typeface="Times New Roman" panose="02020603050405020304" pitchFamily="18" charset="0"/>
                <a:cs typeface="Times New Roman" panose="02020603050405020304" pitchFamily="18" charset="0"/>
                <a:hlinkClick r:id="rId5"/>
              </a:rPr>
              <a:t>PNW Student Health Insurance</a:t>
            </a:r>
            <a:r>
              <a:rPr lang="en-US" sz="1800" dirty="0" smtClean="0">
                <a:latin typeface="Times New Roman" panose="02020603050405020304" pitchFamily="18" charset="0"/>
                <a:cs typeface="Times New Roman" panose="02020603050405020304" pitchFamily="18" charset="0"/>
              </a:rPr>
              <a:t> webpage for more information. </a:t>
            </a:r>
          </a:p>
          <a:p>
            <a:r>
              <a:rPr lang="en-US" sz="1800" dirty="0" smtClean="0">
                <a:latin typeface="Times New Roman" panose="02020603050405020304" pitchFamily="18" charset="0"/>
                <a:cs typeface="Times New Roman" panose="02020603050405020304" pitchFamily="18" charset="0"/>
              </a:rPr>
              <a:t>Submit all required documents to the Graduate Studies Office, such as official transcripts and diploma, as noted in your admission letter.</a:t>
            </a:r>
          </a:p>
          <a:p>
            <a:r>
              <a:rPr lang="en-US" sz="1800" dirty="0" smtClean="0">
                <a:latin typeface="Times New Roman" panose="02020603050405020304" pitchFamily="18" charset="0"/>
                <a:cs typeface="Times New Roman" panose="02020603050405020304" pitchFamily="18" charset="0"/>
              </a:rPr>
              <a:t>Contact International Student Services (</a:t>
            </a:r>
            <a:r>
              <a:rPr lang="en-US" sz="1800" dirty="0" smtClean="0">
                <a:latin typeface="Times New Roman" panose="02020603050405020304" pitchFamily="18" charset="0"/>
                <a:cs typeface="Times New Roman" panose="02020603050405020304" pitchFamily="18" charset="0"/>
                <a:hlinkClick r:id="rId6"/>
              </a:rPr>
              <a:t>iss@pnw.edu</a:t>
            </a:r>
            <a:r>
              <a:rPr lang="en-US" sz="1800" dirty="0" smtClean="0">
                <a:latin typeface="Times New Roman" panose="02020603050405020304" pitchFamily="18" charset="0"/>
                <a:cs typeface="Times New Roman" panose="02020603050405020304" pitchFamily="18" charset="0"/>
              </a:rPr>
              <a:t>) for more information about orientation, SEVIS check-in and questions about immigration.</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514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ABEAA-8D15-46EB-91F4-C57C3ABE12BE}"/>
              </a:ext>
            </a:extLst>
          </p:cNvPr>
          <p:cNvSpPr>
            <a:spLocks noGrp="1"/>
          </p:cNvSpPr>
          <p:nvPr>
            <p:ph type="title"/>
          </p:nvPr>
        </p:nvSpPr>
        <p:spPr>
          <a:xfrm>
            <a:off x="628650" y="984772"/>
            <a:ext cx="7886700" cy="1159912"/>
          </a:xfrm>
        </p:spPr>
        <p:txBody>
          <a:bodyPr>
            <a:normAutofit fontScale="90000"/>
          </a:bodyPr>
          <a:lstStyle/>
          <a:p>
            <a:r>
              <a:rPr lang="en-US" b="1" dirty="0">
                <a:latin typeface="Times New Roman" panose="02020603050405020304" pitchFamily="18" charset="0"/>
                <a:cs typeface="Times New Roman" panose="02020603050405020304" pitchFamily="18" charset="0"/>
              </a:rPr>
              <a:t>Announcements and </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Reminders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CDA8A6B-2E4E-4ED5-B528-3D7B5755ECCF}"/>
              </a:ext>
            </a:extLst>
          </p:cNvPr>
          <p:cNvSpPr>
            <a:spLocks noGrp="1"/>
          </p:cNvSpPr>
          <p:nvPr>
            <p:ph idx="1"/>
          </p:nvPr>
        </p:nvSpPr>
        <p:spPr>
          <a:xfrm>
            <a:off x="628650" y="2266199"/>
            <a:ext cx="7886700" cy="3070571"/>
          </a:xfrm>
        </p:spPr>
        <p:txBody>
          <a:bodyPr/>
          <a:lstStyle/>
          <a:p>
            <a:r>
              <a:rPr lang="en-US" sz="2400" dirty="0">
                <a:latin typeface="Times New Roman" panose="02020603050405020304" pitchFamily="18" charset="0"/>
                <a:cs typeface="Times New Roman" panose="02020603050405020304" pitchFamily="18" charset="0"/>
              </a:rPr>
              <a:t>Be sure to check your PNW email often as this is our official communication </a:t>
            </a:r>
            <a:r>
              <a:rPr lang="en-US" sz="2400" dirty="0" smtClean="0">
                <a:latin typeface="Times New Roman" panose="02020603050405020304" pitchFamily="18" charset="0"/>
                <a:cs typeface="Times New Roman" panose="02020603050405020304" pitchFamily="18" charset="0"/>
              </a:rPr>
              <a:t>mode.</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Follow us on Facebook </a:t>
            </a:r>
            <a:r>
              <a:rPr lang="en-US" sz="2400" dirty="0">
                <a:latin typeface="Times New Roman" panose="02020603050405020304" pitchFamily="18" charset="0"/>
                <a:cs typeface="Times New Roman" panose="02020603050405020304" pitchFamily="18" charset="0"/>
              </a:rPr>
              <a:t>(Purdue Northwest Graduate School) – deadlines and important information will be </a:t>
            </a:r>
            <a:r>
              <a:rPr lang="en-US" sz="2400" dirty="0" smtClean="0">
                <a:latin typeface="Times New Roman" panose="02020603050405020304" pitchFamily="18" charset="0"/>
                <a:cs typeface="Times New Roman" panose="02020603050405020304" pitchFamily="18" charset="0"/>
              </a:rPr>
              <a:t>posted.</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hlinkClick r:id="rId2"/>
              </a:rPr>
              <a:t>myPNW</a:t>
            </a:r>
            <a:r>
              <a:rPr lang="en-US" sz="2400" dirty="0">
                <a:latin typeface="Times New Roman" panose="02020603050405020304" pitchFamily="18" charset="0"/>
                <a:cs typeface="Times New Roman" panose="02020603050405020304" pitchFamily="18" charset="0"/>
              </a:rPr>
              <a:t> portal – Graduate Studies tab</a:t>
            </a:r>
          </a:p>
          <a:p>
            <a:r>
              <a:rPr lang="en-US" sz="2400" dirty="0">
                <a:latin typeface="Times New Roman" panose="02020603050405020304" pitchFamily="18" charset="0"/>
                <a:cs typeface="Times New Roman" panose="02020603050405020304" pitchFamily="18" charset="0"/>
              </a:rPr>
              <a:t>PNW </a:t>
            </a:r>
            <a:r>
              <a:rPr lang="en-US" sz="2400" dirty="0">
                <a:latin typeface="Times New Roman" panose="02020603050405020304" pitchFamily="18" charset="0"/>
                <a:cs typeface="Times New Roman" panose="02020603050405020304" pitchFamily="18" charset="0"/>
                <a:hlinkClick r:id="rId3"/>
              </a:rPr>
              <a:t>Graduate Studies Webpage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hlinkClick r:id="rId4"/>
              </a:rPr>
              <a:t>Graduate School Calendar</a:t>
            </a:r>
            <a:endParaRPr lang="en-US" sz="2400"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818988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6B414-BC72-402A-AB60-39367EE2A734}"/>
              </a:ext>
            </a:extLst>
          </p:cNvPr>
          <p:cNvSpPr>
            <a:spLocks noGrp="1"/>
          </p:cNvSpPr>
          <p:nvPr>
            <p:ph type="title"/>
          </p:nvPr>
        </p:nvSpPr>
        <p:spPr>
          <a:xfrm>
            <a:off x="628650" y="934895"/>
            <a:ext cx="7886700" cy="1159912"/>
          </a:xfrm>
        </p:spPr>
        <p:txBody>
          <a:bodyPr>
            <a:noAutofit/>
          </a:bodyPr>
          <a:lstStyle/>
          <a:p>
            <a:r>
              <a:rPr lang="en-US" b="1" dirty="0">
                <a:latin typeface="Times New Roman" panose="02020603050405020304" pitchFamily="18" charset="0"/>
                <a:cs typeface="Times New Roman" panose="02020603050405020304" pitchFamily="18" charset="0"/>
              </a:rPr>
              <a:t>Making the most of your time as </a:t>
            </a:r>
            <a:r>
              <a:rPr lang="en-US" b="1" dirty="0" smtClean="0">
                <a:latin typeface="Times New Roman" panose="02020603050405020304" pitchFamily="18" charset="0"/>
                <a:cs typeface="Times New Roman" panose="02020603050405020304" pitchFamily="18" charset="0"/>
              </a:rPr>
              <a:t>a PNW </a:t>
            </a:r>
            <a:r>
              <a:rPr lang="en-US" b="1" dirty="0">
                <a:latin typeface="Times New Roman" panose="02020603050405020304" pitchFamily="18" charset="0"/>
                <a:cs typeface="Times New Roman" panose="02020603050405020304" pitchFamily="18" charset="0"/>
              </a:rPr>
              <a:t>Graduate Student</a:t>
            </a:r>
          </a:p>
        </p:txBody>
      </p:sp>
      <p:sp>
        <p:nvSpPr>
          <p:cNvPr id="3" name="Content Placeholder 2">
            <a:extLst>
              <a:ext uri="{FF2B5EF4-FFF2-40B4-BE49-F238E27FC236}">
                <a16:creationId xmlns:a16="http://schemas.microsoft.com/office/drawing/2014/main" id="{C809B8F4-E0E7-45EA-B9E4-ED600E09CD79}"/>
              </a:ext>
            </a:extLst>
          </p:cNvPr>
          <p:cNvSpPr>
            <a:spLocks noGrp="1"/>
          </p:cNvSpPr>
          <p:nvPr>
            <p:ph idx="1"/>
          </p:nvPr>
        </p:nvSpPr>
        <p:spPr>
          <a:xfrm>
            <a:off x="628650" y="2232948"/>
            <a:ext cx="7886700" cy="3743903"/>
          </a:xfrm>
        </p:spPr>
        <p:txBody>
          <a:bodyPr/>
          <a:lstStyle/>
          <a:p>
            <a:r>
              <a:rPr lang="en-US" sz="1800" dirty="0">
                <a:latin typeface="Times New Roman" panose="02020603050405020304" pitchFamily="18" charset="0"/>
                <a:cs typeface="Times New Roman" panose="02020603050405020304" pitchFamily="18" charset="0"/>
              </a:rPr>
              <a:t>You take the lead in your education</a:t>
            </a:r>
          </a:p>
          <a:p>
            <a:r>
              <a:rPr lang="en-US" sz="1800" dirty="0">
                <a:latin typeface="Times New Roman" panose="02020603050405020304" pitchFamily="18" charset="0"/>
                <a:cs typeface="Times New Roman" panose="02020603050405020304" pitchFamily="18" charset="0"/>
              </a:rPr>
              <a:t>Opportunity to really focus in depth on your subject</a:t>
            </a:r>
          </a:p>
          <a:p>
            <a:r>
              <a:rPr lang="en-US" sz="1800" dirty="0">
                <a:latin typeface="Times New Roman" panose="02020603050405020304" pitchFamily="18" charset="0"/>
                <a:cs typeface="Times New Roman" panose="02020603050405020304" pitchFamily="18" charset="0"/>
              </a:rPr>
              <a:t>Graduate courses rely on students for more participation, preparation, presentation, leaderships and discussion in classes</a:t>
            </a:r>
          </a:p>
          <a:p>
            <a:r>
              <a:rPr lang="en-US" sz="1800" dirty="0">
                <a:latin typeface="Times New Roman" panose="02020603050405020304" pitchFamily="18" charset="0"/>
                <a:cs typeface="Times New Roman" panose="02020603050405020304" pitchFamily="18" charset="0"/>
              </a:rPr>
              <a:t>Make your studies a priority -  plan to do well, make your academics a focus</a:t>
            </a:r>
          </a:p>
          <a:p>
            <a:r>
              <a:rPr lang="en-US" sz="1800" dirty="0">
                <a:latin typeface="Times New Roman" panose="02020603050405020304" pitchFamily="18" charset="0"/>
                <a:cs typeface="Times New Roman" panose="02020603050405020304" pitchFamily="18" charset="0"/>
              </a:rPr>
              <a:t>Take advantage of opportunities to participate in research or presentations</a:t>
            </a:r>
          </a:p>
          <a:p>
            <a:r>
              <a:rPr lang="en-US" sz="1800" dirty="0">
                <a:latin typeface="Times New Roman" panose="02020603050405020304" pitchFamily="18" charset="0"/>
                <a:cs typeface="Times New Roman" panose="02020603050405020304" pitchFamily="18" charset="0"/>
              </a:rPr>
              <a:t>Learn from your peers</a:t>
            </a:r>
          </a:p>
          <a:p>
            <a:r>
              <a:rPr lang="en-US" sz="1800" dirty="0">
                <a:latin typeface="Times New Roman" panose="02020603050405020304" pitchFamily="18" charset="0"/>
                <a:cs typeface="Times New Roman" panose="02020603050405020304" pitchFamily="18" charset="0"/>
              </a:rPr>
              <a:t>Get to know your professors and faculty advisor</a:t>
            </a:r>
          </a:p>
          <a:p>
            <a:r>
              <a:rPr lang="en-US" sz="1800" dirty="0">
                <a:latin typeface="Times New Roman" panose="02020603050405020304" pitchFamily="18" charset="0"/>
                <a:cs typeface="Times New Roman" panose="02020603050405020304" pitchFamily="18" charset="0"/>
              </a:rPr>
              <a:t>Find the resources here that are helpful in your discipline, such as the library</a:t>
            </a:r>
          </a:p>
          <a:p>
            <a:r>
              <a:rPr lang="en-US" sz="1800" dirty="0">
                <a:latin typeface="Times New Roman" panose="02020603050405020304" pitchFamily="18" charset="0"/>
                <a:cs typeface="Times New Roman" panose="02020603050405020304" pitchFamily="18" charset="0"/>
              </a:rPr>
              <a:t>We have </a:t>
            </a:r>
            <a:r>
              <a:rPr lang="en-US" sz="1800" dirty="0" smtClean="0">
                <a:latin typeface="Times New Roman" panose="02020603050405020304" pitchFamily="18" charset="0"/>
                <a:cs typeface="Times New Roman" panose="02020603050405020304" pitchFamily="18" charset="0"/>
              </a:rPr>
              <a:t>a lot of resources </a:t>
            </a:r>
            <a:r>
              <a:rPr lang="en-US" sz="1800" dirty="0">
                <a:latin typeface="Times New Roman" panose="02020603050405020304" pitchFamily="18" charset="0"/>
                <a:cs typeface="Times New Roman" panose="02020603050405020304" pitchFamily="18" charset="0"/>
              </a:rPr>
              <a:t>– ASK!  </a:t>
            </a:r>
          </a:p>
          <a:p>
            <a:endParaRPr lang="en-US" dirty="0"/>
          </a:p>
        </p:txBody>
      </p:sp>
    </p:spTree>
    <p:extLst>
      <p:ext uri="{BB962C8B-B14F-4D97-AF65-F5344CB8AC3E}">
        <p14:creationId xmlns:p14="http://schemas.microsoft.com/office/powerpoint/2010/main" val="2774192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7E4F5-B2C7-49DF-873B-2E38B00F9449}"/>
              </a:ext>
            </a:extLst>
          </p:cNvPr>
          <p:cNvSpPr>
            <a:spLocks noGrp="1"/>
          </p:cNvSpPr>
          <p:nvPr>
            <p:ph type="title"/>
          </p:nvPr>
        </p:nvSpPr>
        <p:spPr>
          <a:xfrm>
            <a:off x="628650" y="720671"/>
            <a:ext cx="7886700" cy="1030637"/>
          </a:xfrm>
        </p:spPr>
        <p:txBody>
          <a:bodyPr>
            <a:normAutofit/>
          </a:bodyPr>
          <a:lstStyle/>
          <a:p>
            <a:pPr algn="ctr"/>
            <a:r>
              <a:rPr lang="en-US" b="1" dirty="0">
                <a:latin typeface="Times New Roman" panose="02020603050405020304" pitchFamily="18" charset="0"/>
                <a:cs typeface="Times New Roman" panose="02020603050405020304" pitchFamily="18" charset="0"/>
              </a:rPr>
              <a:t>Graduate </a:t>
            </a:r>
            <a:r>
              <a:rPr lang="en-US" b="1" dirty="0" smtClean="0">
                <a:latin typeface="Times New Roman" panose="02020603050405020304" pitchFamily="18" charset="0"/>
                <a:cs typeface="Times New Roman" panose="02020603050405020304" pitchFamily="18" charset="0"/>
              </a:rPr>
              <a:t>Studies</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78CE9F9-1B59-4D19-B151-FC1664408AF3}"/>
              </a:ext>
            </a:extLst>
          </p:cNvPr>
          <p:cNvSpPr>
            <a:spLocks noGrp="1"/>
          </p:cNvSpPr>
          <p:nvPr>
            <p:ph idx="1"/>
          </p:nvPr>
        </p:nvSpPr>
        <p:spPr>
          <a:xfrm>
            <a:off x="628650" y="1898542"/>
            <a:ext cx="7886700" cy="557787"/>
          </a:xfrm>
        </p:spPr>
        <p:txBody>
          <a:bodyPr>
            <a:normAutofit/>
          </a:bodyPr>
          <a:lstStyle/>
          <a:p>
            <a:pPr marL="0" indent="0" algn="ctr">
              <a:buNone/>
            </a:pPr>
            <a:r>
              <a:rPr lang="en-US" sz="3200" b="1" dirty="0">
                <a:latin typeface="Times New Roman" panose="02020603050405020304" pitchFamily="18" charset="0"/>
                <a:cs typeface="Times New Roman" panose="02020603050405020304" pitchFamily="18" charset="0"/>
              </a:rPr>
              <a:t>Meet our Team</a:t>
            </a:r>
          </a:p>
        </p:txBody>
      </p:sp>
      <p:grpSp>
        <p:nvGrpSpPr>
          <p:cNvPr id="9" name="Group 8" descr="This is a photo of Janet Huber. She is the Administrative Assistant in the Graduate Studies Office. " title="Janet Huber, Administrative Assistant"/>
          <p:cNvGrpSpPr/>
          <p:nvPr/>
        </p:nvGrpSpPr>
        <p:grpSpPr>
          <a:xfrm>
            <a:off x="1279742" y="2746261"/>
            <a:ext cx="6584516" cy="3098378"/>
            <a:chOff x="1279742" y="2746261"/>
            <a:chExt cx="6584516" cy="3098378"/>
          </a:xfrm>
        </p:grpSpPr>
        <p:pic>
          <p:nvPicPr>
            <p:cNvPr id="4" name="Picture 3" descr="This is a photo of Margaret (Peggy) Greer.  Peggy is the Associate Director of Graduate Admissions and Records in the Graduate Studies Office. " title="Margaret (Peggy) Greer, Associate Director of Graduate Admissions and Record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9804" y="2760526"/>
              <a:ext cx="1476307" cy="1623389"/>
            </a:xfrm>
            <a:prstGeom prst="rect">
              <a:avLst/>
            </a:prstGeom>
            <a:ln w="38100">
              <a:solidFill>
                <a:schemeClr val="tx1"/>
              </a:solidFill>
            </a:ln>
            <a:effectLst>
              <a:softEdge rad="31750"/>
            </a:effectLst>
          </p:spPr>
        </p:pic>
        <p:sp>
          <p:nvSpPr>
            <p:cNvPr id="10" name="TextBox 9">
              <a:extLst>
                <a:ext uri="{FF2B5EF4-FFF2-40B4-BE49-F238E27FC236}">
                  <a16:creationId xmlns:a16="http://schemas.microsoft.com/office/drawing/2014/main" id="{C7861752-D2AA-44C6-B49E-90A2FB753516}"/>
                </a:ext>
              </a:extLst>
            </p:cNvPr>
            <p:cNvSpPr txBox="1"/>
            <p:nvPr/>
          </p:nvSpPr>
          <p:spPr>
            <a:xfrm>
              <a:off x="1279742" y="4369651"/>
              <a:ext cx="1921752" cy="615553"/>
            </a:xfrm>
            <a:prstGeom prst="rect">
              <a:avLst/>
            </a:prstGeom>
            <a:noFill/>
          </p:spPr>
          <p:txBody>
            <a:bodyPr wrap="square" rtlCol="0">
              <a:spAutoFit/>
            </a:bodyPr>
            <a:lstStyle/>
            <a:p>
              <a:pPr algn="ctr"/>
              <a:r>
                <a:rPr lang="en-US" sz="1400" dirty="0">
                  <a:solidFill>
                    <a:sysClr val="windowText" lastClr="000000"/>
                  </a:solidFill>
                  <a:latin typeface="Times New Roman" panose="02020603050405020304" pitchFamily="18" charset="0"/>
                  <a:cs typeface="Times New Roman" panose="02020603050405020304" pitchFamily="18" charset="0"/>
                </a:rPr>
                <a:t>Margaret (Peggy) Gree</a:t>
              </a:r>
              <a:r>
                <a:rPr lang="en-US" sz="1200" dirty="0">
                  <a:solidFill>
                    <a:sysClr val="windowText" lastClr="000000"/>
                  </a:solidFill>
                  <a:latin typeface="Times New Roman" panose="02020603050405020304" pitchFamily="18" charset="0"/>
                  <a:cs typeface="Times New Roman" panose="02020603050405020304" pitchFamily="18" charset="0"/>
                </a:rPr>
                <a:t>r</a:t>
              </a:r>
            </a:p>
            <a:p>
              <a:pPr algn="ctr"/>
              <a:r>
                <a:rPr lang="en-US" sz="1000" i="1" dirty="0">
                  <a:solidFill>
                    <a:sysClr val="windowText" lastClr="000000"/>
                  </a:solidFill>
                  <a:latin typeface="Times New Roman" panose="02020603050405020304" pitchFamily="18" charset="0"/>
                  <a:cs typeface="Times New Roman" panose="02020603050405020304" pitchFamily="18" charset="0"/>
                </a:rPr>
                <a:t>Associate Director of Graduate Admissions and Records</a:t>
              </a:r>
            </a:p>
          </p:txBody>
        </p:sp>
        <p:pic>
          <p:nvPicPr>
            <p:cNvPr id="5" name="Picture 4" descr="This is a photo of Lea Diaz.  Lea is the Clerk in the Graduate Studies Office." title="Lea Diaz, Cler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472" y="2764391"/>
              <a:ext cx="1431431" cy="1623390"/>
            </a:xfrm>
            <a:prstGeom prst="rect">
              <a:avLst/>
            </a:prstGeom>
            <a:ln w="38100">
              <a:solidFill>
                <a:schemeClr val="tx1"/>
              </a:solidFill>
            </a:ln>
            <a:effectLst>
              <a:softEdge rad="31750"/>
            </a:effectLst>
          </p:spPr>
        </p:pic>
        <p:sp>
          <p:nvSpPr>
            <p:cNvPr id="11" name="TextBox 10">
              <a:extLst>
                <a:ext uri="{FF2B5EF4-FFF2-40B4-BE49-F238E27FC236}">
                  <a16:creationId xmlns:a16="http://schemas.microsoft.com/office/drawing/2014/main" id="{CFE67EA6-2244-4093-917B-91A28CB95B00}"/>
                </a:ext>
              </a:extLst>
            </p:cNvPr>
            <p:cNvSpPr txBox="1"/>
            <p:nvPr/>
          </p:nvSpPr>
          <p:spPr>
            <a:xfrm>
              <a:off x="4102606" y="4461983"/>
              <a:ext cx="1077132" cy="430887"/>
            </a:xfrm>
            <a:prstGeom prst="rect">
              <a:avLst/>
            </a:prstGeom>
            <a:noFill/>
          </p:spPr>
          <p:txBody>
            <a:bodyPr wrap="square" rtlCol="0">
              <a:spAutoFit/>
            </a:bodyPr>
            <a:lstStyle/>
            <a:p>
              <a:pPr algn="ctr"/>
              <a:r>
                <a:rPr lang="en-US" sz="1200" dirty="0">
                  <a:solidFill>
                    <a:sysClr val="windowText" lastClr="000000"/>
                  </a:solidFill>
                  <a:latin typeface="Times New Roman" panose="02020603050405020304" pitchFamily="18" charset="0"/>
                  <a:cs typeface="Times New Roman" panose="02020603050405020304" pitchFamily="18" charset="0"/>
                </a:rPr>
                <a:t>Lea Diaz</a:t>
              </a:r>
            </a:p>
            <a:p>
              <a:pPr algn="ctr"/>
              <a:r>
                <a:rPr lang="en-US" sz="1000" i="1" dirty="0">
                  <a:solidFill>
                    <a:sysClr val="windowText" lastClr="000000"/>
                  </a:solidFill>
                  <a:latin typeface="Times New Roman" panose="02020603050405020304" pitchFamily="18" charset="0"/>
                  <a:cs typeface="Times New Roman" panose="02020603050405020304" pitchFamily="18" charset="0"/>
                </a:rPr>
                <a:t>Clerk</a:t>
              </a:r>
            </a:p>
          </p:txBody>
        </p:sp>
        <p:pic>
          <p:nvPicPr>
            <p:cNvPr id="8" name="Picture 7" descr="This is a photo of Janet Huber.  Janet is the Administrative Assistant in the Graduate Studies Office." title="Janet Huber, Administrative Assistant"/>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4264" y="2746261"/>
              <a:ext cx="1598367" cy="1623390"/>
            </a:xfrm>
            <a:prstGeom prst="rect">
              <a:avLst/>
            </a:prstGeom>
            <a:ln w="38100">
              <a:solidFill>
                <a:schemeClr val="tx1"/>
              </a:solidFill>
            </a:ln>
            <a:effectLst>
              <a:softEdge rad="31750"/>
            </a:effectLst>
          </p:spPr>
        </p:pic>
        <p:sp>
          <p:nvSpPr>
            <p:cNvPr id="12" name="TextBox 11">
              <a:extLst>
                <a:ext uri="{FF2B5EF4-FFF2-40B4-BE49-F238E27FC236}">
                  <a16:creationId xmlns:a16="http://schemas.microsoft.com/office/drawing/2014/main" id="{52A9B704-6B46-4AD8-8EE7-FE7D079B9A72}"/>
                </a:ext>
              </a:extLst>
            </p:cNvPr>
            <p:cNvSpPr txBox="1"/>
            <p:nvPr/>
          </p:nvSpPr>
          <p:spPr>
            <a:xfrm>
              <a:off x="6174980" y="4387781"/>
              <a:ext cx="1689278" cy="430887"/>
            </a:xfrm>
            <a:prstGeom prst="rect">
              <a:avLst/>
            </a:prstGeom>
            <a:noFill/>
          </p:spPr>
          <p:txBody>
            <a:bodyPr wrap="square" rtlCol="0">
              <a:spAutoFit/>
            </a:bodyPr>
            <a:lstStyle/>
            <a:p>
              <a:pPr algn="ctr"/>
              <a:r>
                <a:rPr lang="en-US" sz="1200" dirty="0">
                  <a:solidFill>
                    <a:sysClr val="windowText" lastClr="000000"/>
                  </a:solidFill>
                  <a:latin typeface="Times New Roman" panose="02020603050405020304" pitchFamily="18" charset="0"/>
                  <a:cs typeface="Times New Roman" panose="02020603050405020304" pitchFamily="18" charset="0"/>
                </a:rPr>
                <a:t>Janet Huber</a:t>
              </a:r>
            </a:p>
            <a:p>
              <a:pPr algn="ctr"/>
              <a:r>
                <a:rPr lang="en-US" sz="1000" i="1" dirty="0">
                  <a:solidFill>
                    <a:sysClr val="windowText" lastClr="000000"/>
                  </a:solidFill>
                  <a:latin typeface="Times New Roman" panose="02020603050405020304" pitchFamily="18" charset="0"/>
                  <a:cs typeface="Times New Roman" panose="02020603050405020304" pitchFamily="18" charset="0"/>
                </a:rPr>
                <a:t>Administrative Assistant</a:t>
              </a:r>
            </a:p>
          </p:txBody>
        </p:sp>
        <p:sp>
          <p:nvSpPr>
            <p:cNvPr id="17" name="TextBox 16">
              <a:extLst>
                <a:ext uri="{FF2B5EF4-FFF2-40B4-BE49-F238E27FC236}">
                  <a16:creationId xmlns:a16="http://schemas.microsoft.com/office/drawing/2014/main" id="{375675CA-4E6F-47D1-9454-FAE9C1C0417E}"/>
                </a:ext>
              </a:extLst>
            </p:cNvPr>
            <p:cNvSpPr txBox="1"/>
            <p:nvPr/>
          </p:nvSpPr>
          <p:spPr>
            <a:xfrm>
              <a:off x="3946788" y="5105975"/>
              <a:ext cx="1464555" cy="738664"/>
            </a:xfrm>
            <a:prstGeom prst="rect">
              <a:avLst/>
            </a:prstGeom>
            <a:noFill/>
          </p:spPr>
          <p:txBody>
            <a:bodyPr wrap="square" rtlCol="0">
              <a:spAutoFit/>
            </a:bodyPr>
            <a:lstStyle/>
            <a:p>
              <a:pPr algn="ctr"/>
              <a:r>
                <a:rPr lang="en-US" sz="1400" b="1" dirty="0">
                  <a:solidFill>
                    <a:sysClr val="windowText" lastClr="000000"/>
                  </a:solidFill>
                  <a:latin typeface="Times New Roman" panose="02020603050405020304" pitchFamily="18" charset="0"/>
                  <a:cs typeface="Times New Roman" panose="02020603050405020304" pitchFamily="18" charset="0"/>
                </a:rPr>
                <a:t>242 Lawshe Hall</a:t>
              </a:r>
            </a:p>
            <a:p>
              <a:pPr algn="ctr"/>
              <a:r>
                <a:rPr lang="en-US" sz="1400" b="1" dirty="0" smtClean="0">
                  <a:solidFill>
                    <a:sysClr val="windowText" lastClr="000000"/>
                  </a:solidFill>
                  <a:latin typeface="Times New Roman" panose="02020603050405020304" pitchFamily="18" charset="0"/>
                  <a:cs typeface="Times New Roman" panose="02020603050405020304" pitchFamily="18" charset="0"/>
                </a:rPr>
                <a:t>(219) 989-2257</a:t>
              </a:r>
              <a:endParaRPr lang="en-US" sz="1400" b="1" dirty="0">
                <a:solidFill>
                  <a:sysClr val="windowText" lastClr="000000"/>
                </a:solidFill>
                <a:latin typeface="Times New Roman" panose="02020603050405020304" pitchFamily="18" charset="0"/>
                <a:cs typeface="Times New Roman" panose="02020603050405020304" pitchFamily="18" charset="0"/>
              </a:endParaRPr>
            </a:p>
            <a:p>
              <a:pPr algn="ctr"/>
              <a:r>
                <a:rPr lang="en-US" sz="1400" b="1" dirty="0" smtClean="0">
                  <a:solidFill>
                    <a:sysClr val="windowText" lastClr="000000"/>
                  </a:solidFill>
                  <a:latin typeface="Times New Roman" panose="02020603050405020304" pitchFamily="18" charset="0"/>
                  <a:cs typeface="Times New Roman" panose="02020603050405020304" pitchFamily="18" charset="0"/>
                  <a:hlinkClick r:id="rId6"/>
                </a:rPr>
                <a:t>grad@pnw.edu</a:t>
              </a:r>
              <a:r>
                <a:rPr lang="en-US" sz="1400" b="1" dirty="0" smtClean="0">
                  <a:solidFill>
                    <a:sysClr val="windowText" lastClr="000000"/>
                  </a:solidFill>
                  <a:latin typeface="Times New Roman" panose="02020603050405020304" pitchFamily="18" charset="0"/>
                  <a:cs typeface="Times New Roman" panose="02020603050405020304" pitchFamily="18" charset="0"/>
                </a:rPr>
                <a:t> </a:t>
              </a:r>
              <a:endParaRPr lang="en-US" sz="1400" b="1" dirty="0">
                <a:solidFill>
                  <a:sysClr val="windowText" lastClr="0000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8223136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9CB0-62D0-4D7D-99DC-B3A0B7FF7019}"/>
              </a:ext>
            </a:extLst>
          </p:cNvPr>
          <p:cNvSpPr>
            <a:spLocks noGrp="1"/>
          </p:cNvSpPr>
          <p:nvPr>
            <p:ph type="title"/>
          </p:nvPr>
        </p:nvSpPr>
        <p:spPr>
          <a:xfrm>
            <a:off x="628650" y="664701"/>
            <a:ext cx="7886700" cy="599149"/>
          </a:xfrm>
        </p:spPr>
        <p:txBody>
          <a:bodyPr>
            <a:noAutofit/>
          </a:bodyPr>
          <a:lstStyle/>
          <a:p>
            <a:r>
              <a:rPr lang="en-US" b="1" dirty="0" smtClean="0"/>
              <a:t>FAQs</a:t>
            </a:r>
            <a:endParaRPr lang="en-US" b="1" dirty="0"/>
          </a:p>
        </p:txBody>
      </p:sp>
      <p:sp>
        <p:nvSpPr>
          <p:cNvPr id="3" name="Content Placeholder 2">
            <a:extLst>
              <a:ext uri="{FF2B5EF4-FFF2-40B4-BE49-F238E27FC236}">
                <a16:creationId xmlns:a16="http://schemas.microsoft.com/office/drawing/2014/main" id="{0B0598E8-B32F-4473-ABA0-C5986B8D21C9}"/>
              </a:ext>
            </a:extLst>
          </p:cNvPr>
          <p:cNvSpPr>
            <a:spLocks noGrp="1"/>
          </p:cNvSpPr>
          <p:nvPr>
            <p:ph idx="1"/>
          </p:nvPr>
        </p:nvSpPr>
        <p:spPr>
          <a:xfrm>
            <a:off x="628650" y="1272163"/>
            <a:ext cx="7886700" cy="4929448"/>
          </a:xfrm>
        </p:spPr>
        <p:txBody>
          <a:bodyPr>
            <a:normAutofit/>
          </a:bodyPr>
          <a:lstStyle/>
          <a:p>
            <a:r>
              <a:rPr lang="en-US" sz="1500" dirty="0" smtClean="0">
                <a:latin typeface="Times New Roman" panose="02020603050405020304" pitchFamily="18" charset="0"/>
                <a:cs typeface="Times New Roman" panose="02020603050405020304" pitchFamily="18" charset="0"/>
              </a:rPr>
              <a:t>Where do I submit my required documents, as noted on my admission letter?</a:t>
            </a:r>
          </a:p>
          <a:p>
            <a:pPr lvl="1"/>
            <a:r>
              <a:rPr lang="en-US" sz="1500" dirty="0" smtClean="0">
                <a:latin typeface="Times New Roman" panose="02020603050405020304" pitchFamily="18" charset="0"/>
                <a:cs typeface="Times New Roman" panose="02020603050405020304" pitchFamily="18" charset="0"/>
              </a:rPr>
              <a:t>All official transcripts and diplomas are to be submitted to the Graduate Studies Office.  Diplomas are verified and returned to the student.  </a:t>
            </a:r>
          </a:p>
          <a:p>
            <a:pPr lvl="1"/>
            <a:r>
              <a:rPr lang="en-US" sz="1500" dirty="0" smtClean="0">
                <a:latin typeface="Times New Roman" panose="02020603050405020304" pitchFamily="18" charset="0"/>
                <a:cs typeface="Times New Roman" panose="02020603050405020304" pitchFamily="18" charset="0"/>
              </a:rPr>
              <a:t>Official transcripts from schools within the United States can be emailed directly to </a:t>
            </a:r>
            <a:r>
              <a:rPr lang="en-US" sz="1500" dirty="0" smtClean="0">
                <a:latin typeface="Times New Roman" panose="02020603050405020304" pitchFamily="18" charset="0"/>
                <a:cs typeface="Times New Roman" panose="02020603050405020304" pitchFamily="18" charset="0"/>
                <a:hlinkClick r:id="rId2"/>
              </a:rPr>
              <a:t>grad@pnw.edu</a:t>
            </a:r>
            <a:r>
              <a:rPr lang="en-US" sz="1500" dirty="0" smtClean="0">
                <a:latin typeface="Times New Roman" panose="02020603050405020304" pitchFamily="18" charset="0"/>
                <a:cs typeface="Times New Roman" panose="02020603050405020304" pitchFamily="18" charset="0"/>
              </a:rPr>
              <a:t>.  </a:t>
            </a:r>
          </a:p>
          <a:p>
            <a:pPr lvl="1"/>
            <a:r>
              <a:rPr lang="en-US" sz="1500" dirty="0" smtClean="0">
                <a:latin typeface="Times New Roman" panose="02020603050405020304" pitchFamily="18" charset="0"/>
                <a:cs typeface="Times New Roman" panose="02020603050405020304" pitchFamily="18" charset="0"/>
              </a:rPr>
              <a:t>International official transcripts can be hand delivered to our office, in a sealed envelope or mailed directly to the Graduate Studies Office.  We do not accept international transcripts via email.</a:t>
            </a:r>
          </a:p>
          <a:p>
            <a:r>
              <a:rPr lang="en-US" sz="1500" dirty="0" smtClean="0">
                <a:latin typeface="Times New Roman" panose="02020603050405020304" pitchFamily="18" charset="0"/>
                <a:cs typeface="Times New Roman" panose="02020603050405020304" pitchFamily="18" charset="0"/>
              </a:rPr>
              <a:t>I already submitted my transcript with my application.  Why do I have a hold on my account for official transcript?</a:t>
            </a:r>
          </a:p>
          <a:p>
            <a:pPr lvl="1"/>
            <a:r>
              <a:rPr lang="en-US" sz="1500" dirty="0" smtClean="0">
                <a:latin typeface="Times New Roman" panose="02020603050405020304" pitchFamily="18" charset="0"/>
                <a:cs typeface="Times New Roman" panose="02020603050405020304" pitchFamily="18" charset="0"/>
              </a:rPr>
              <a:t>Transcripts that students upload with their application are considered “unofficial”.  You can be admitted with unofficial transcripts with the condition that you provide an official transcript during your first semester.  The official transcript must come directly from the university either in a sealed envelope or emailed to </a:t>
            </a:r>
            <a:r>
              <a:rPr lang="en-US" sz="1500" dirty="0" smtClean="0">
                <a:latin typeface="Times New Roman" panose="02020603050405020304" pitchFamily="18" charset="0"/>
                <a:cs typeface="Times New Roman" panose="02020603050405020304" pitchFamily="18" charset="0"/>
                <a:hlinkClick r:id="rId2"/>
              </a:rPr>
              <a:t>grad@pnw.edu</a:t>
            </a:r>
            <a:r>
              <a:rPr lang="en-US" sz="1500" dirty="0" smtClean="0">
                <a:latin typeface="Times New Roman" panose="02020603050405020304" pitchFamily="18" charset="0"/>
                <a:cs typeface="Times New Roman" panose="02020603050405020304" pitchFamily="18" charset="0"/>
              </a:rPr>
              <a:t>.  We do not accept international transcripts through email.  Those must be hand delivered or mailed directly to our office.  For more information, please visit the </a:t>
            </a:r>
            <a:r>
              <a:rPr lang="en-US" sz="1500" dirty="0" smtClean="0">
                <a:latin typeface="Times New Roman" panose="02020603050405020304" pitchFamily="18" charset="0"/>
                <a:cs typeface="Times New Roman" panose="02020603050405020304" pitchFamily="18" charset="0"/>
                <a:hlinkClick r:id="rId3"/>
              </a:rPr>
              <a:t>Graduate Studies</a:t>
            </a:r>
            <a:r>
              <a:rPr lang="en-US" sz="1500" dirty="0" smtClean="0">
                <a:latin typeface="Times New Roman" panose="02020603050405020304" pitchFamily="18" charset="0"/>
                <a:cs typeface="Times New Roman" panose="02020603050405020304" pitchFamily="18" charset="0"/>
              </a:rPr>
              <a:t> website.</a:t>
            </a:r>
          </a:p>
          <a:p>
            <a:r>
              <a:rPr lang="en-US" sz="1500" dirty="0" smtClean="0">
                <a:latin typeface="Times New Roman" panose="02020603050405020304" pitchFamily="18" charset="0"/>
                <a:cs typeface="Times New Roman" panose="02020603050405020304" pitchFamily="18" charset="0"/>
              </a:rPr>
              <a:t>What do I do if there is a hold on my account?</a:t>
            </a:r>
          </a:p>
          <a:p>
            <a:pPr lvl="1"/>
            <a:r>
              <a:rPr lang="en-US" sz="1500" dirty="0" smtClean="0">
                <a:latin typeface="Times New Roman" panose="02020603050405020304" pitchFamily="18" charset="0"/>
                <a:cs typeface="Times New Roman" panose="02020603050405020304" pitchFamily="18" charset="0"/>
              </a:rPr>
              <a:t>Check you admission letter and make sure that you have satisfied all of your admission conditions.</a:t>
            </a:r>
          </a:p>
          <a:p>
            <a:pPr lvl="1"/>
            <a:r>
              <a:rPr lang="en-US" sz="1500" dirty="0" smtClean="0">
                <a:latin typeface="Times New Roman" panose="02020603050405020304" pitchFamily="18" charset="0"/>
                <a:cs typeface="Times New Roman" panose="02020603050405020304" pitchFamily="18" charset="0"/>
              </a:rPr>
              <a:t>Contact the Graduate Studies Office at (219) 989-2257 or </a:t>
            </a:r>
            <a:r>
              <a:rPr lang="en-US" sz="1500" dirty="0" smtClean="0">
                <a:latin typeface="Times New Roman" panose="02020603050405020304" pitchFamily="18" charset="0"/>
                <a:cs typeface="Times New Roman" panose="02020603050405020304" pitchFamily="18" charset="0"/>
                <a:hlinkClick r:id="rId2"/>
              </a:rPr>
              <a:t>grad@pnw.edu</a:t>
            </a:r>
            <a:r>
              <a:rPr lang="en-US" sz="15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94208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9322"/>
            <a:ext cx="7886700" cy="856845"/>
          </a:xfrm>
        </p:spPr>
        <p:txBody>
          <a:bodyPr>
            <a:normAutofit/>
          </a:bodyPr>
          <a:lstStyle/>
          <a:p>
            <a:r>
              <a:rPr lang="en-US" sz="4000" b="1" dirty="0" smtClean="0">
                <a:latin typeface="Times New Roman" panose="02020603050405020304" pitchFamily="18" charset="0"/>
                <a:cs typeface="Times New Roman" panose="02020603050405020304" pitchFamily="18" charset="0"/>
              </a:rPr>
              <a:t>FAQs (continued)</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46168"/>
            <a:ext cx="7886700" cy="4339244"/>
          </a:xfrm>
        </p:spPr>
        <p:txBody>
          <a:bodyPr>
            <a:normAutofit fontScale="92500"/>
          </a:bodyPr>
          <a:lstStyle/>
          <a:p>
            <a:r>
              <a:rPr lang="en-US" sz="1500" dirty="0">
                <a:latin typeface="Times New Roman" panose="02020603050405020304" pitchFamily="18" charset="0"/>
                <a:cs typeface="Times New Roman" panose="02020603050405020304" pitchFamily="18" charset="0"/>
              </a:rPr>
              <a:t>Can I purchase Health Insurance through PNW?</a:t>
            </a: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PNW offers Health Insurance to all PNW students </a:t>
            </a:r>
            <a:r>
              <a:rPr lang="en-US" sz="1500" dirty="0" smtClean="0">
                <a:latin typeface="Times New Roman" panose="02020603050405020304" pitchFamily="18" charset="0"/>
                <a:cs typeface="Times New Roman" panose="02020603050405020304" pitchFamily="18" charset="0"/>
              </a:rPr>
              <a:t>through Anthem BlueCross BlueShield administered by Academic Health Programs (AHP).  For more information, please visit the </a:t>
            </a:r>
            <a:r>
              <a:rPr lang="en-US" sz="1500" dirty="0" smtClean="0">
                <a:latin typeface="Times New Roman" panose="02020603050405020304" pitchFamily="18" charset="0"/>
                <a:cs typeface="Times New Roman" panose="02020603050405020304" pitchFamily="18" charset="0"/>
                <a:hlinkClick r:id="rId2"/>
              </a:rPr>
              <a:t>PNW Student Health Insurance</a:t>
            </a:r>
            <a:r>
              <a:rPr lang="en-US" sz="1500" dirty="0" smtClean="0">
                <a:latin typeface="Times New Roman" panose="02020603050405020304" pitchFamily="18" charset="0"/>
                <a:cs typeface="Times New Roman" panose="02020603050405020304" pitchFamily="18" charset="0"/>
              </a:rPr>
              <a:t> webpage.  </a:t>
            </a:r>
            <a:endParaRPr lang="en-US" sz="1500" dirty="0">
              <a:latin typeface="Times New Roman" panose="02020603050405020304" pitchFamily="18" charset="0"/>
              <a:cs typeface="Times New Roman" panose="02020603050405020304" pitchFamily="18" charset="0"/>
            </a:endParaRP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It is mandatory for all International Graduate Students to submit proof of health insurance coverage.  You must purchase your policy through Academic Health </a:t>
            </a:r>
            <a:r>
              <a:rPr lang="en-US" sz="1500" dirty="0" smtClean="0">
                <a:latin typeface="Times New Roman" panose="02020603050405020304" pitchFamily="18" charset="0"/>
                <a:cs typeface="Times New Roman" panose="02020603050405020304" pitchFamily="18" charset="0"/>
              </a:rPr>
              <a:t>Programs (AHP) </a:t>
            </a:r>
            <a:r>
              <a:rPr lang="en-US" sz="1500" dirty="0">
                <a:latin typeface="Times New Roman" panose="02020603050405020304" pitchFamily="18" charset="0"/>
                <a:cs typeface="Times New Roman" panose="02020603050405020304" pitchFamily="18" charset="0"/>
              </a:rPr>
              <a:t>unless you have a policy that meets the requirements of a waiver. Please </a:t>
            </a:r>
            <a:r>
              <a:rPr lang="en-US" sz="1500" dirty="0" smtClean="0">
                <a:latin typeface="Times New Roman" panose="02020603050405020304" pitchFamily="18" charset="0"/>
                <a:cs typeface="Times New Roman" panose="02020603050405020304" pitchFamily="18" charset="0"/>
              </a:rPr>
              <a:t>visit the </a:t>
            </a:r>
            <a:r>
              <a:rPr lang="en-US" sz="1500" dirty="0" smtClean="0">
                <a:latin typeface="Times New Roman" panose="02020603050405020304" pitchFamily="18" charset="0"/>
                <a:cs typeface="Times New Roman" panose="02020603050405020304" pitchFamily="18" charset="0"/>
                <a:hlinkClick r:id="rId3"/>
              </a:rPr>
              <a:t>AHP Waiver </a:t>
            </a:r>
            <a:r>
              <a:rPr lang="en-US" sz="1500" dirty="0" smtClean="0">
                <a:latin typeface="Times New Roman" panose="02020603050405020304" pitchFamily="18" charset="0"/>
                <a:cs typeface="Times New Roman" panose="02020603050405020304" pitchFamily="18" charset="0"/>
              </a:rPr>
              <a:t>webpage for more information regarding waivers.     </a:t>
            </a:r>
            <a:endParaRPr lang="en-US" sz="1500" dirty="0">
              <a:latin typeface="Times New Roman" panose="02020603050405020304" pitchFamily="18" charset="0"/>
              <a:cs typeface="Times New Roman" panose="02020603050405020304" pitchFamily="18" charset="0"/>
            </a:endParaRPr>
          </a:p>
          <a:p>
            <a:r>
              <a:rPr lang="en-US" sz="1500" dirty="0" smtClean="0">
                <a:latin typeface="Times New Roman" panose="02020603050405020304" pitchFamily="18" charset="0"/>
                <a:cs typeface="Times New Roman" panose="02020603050405020304" pitchFamily="18" charset="0"/>
              </a:rPr>
              <a:t>Where </a:t>
            </a:r>
            <a:r>
              <a:rPr lang="en-US" sz="1500" dirty="0">
                <a:latin typeface="Times New Roman" panose="02020603050405020304" pitchFamily="18" charset="0"/>
                <a:cs typeface="Times New Roman" panose="02020603050405020304" pitchFamily="18" charset="0"/>
              </a:rPr>
              <a:t>do I submit my Graduate Staff Fee Remission form?  Do I need to submit a new form each semester?</a:t>
            </a: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You can bring your completed and signed form to the Graduate Studies Office or you can email it to </a:t>
            </a:r>
            <a:r>
              <a:rPr lang="en-US" sz="1500" dirty="0">
                <a:latin typeface="Times New Roman" panose="02020603050405020304" pitchFamily="18" charset="0"/>
                <a:cs typeface="Times New Roman" panose="02020603050405020304" pitchFamily="18" charset="0"/>
                <a:hlinkClick r:id="rId4"/>
              </a:rPr>
              <a:t>grad@pnw.edu</a:t>
            </a:r>
            <a:r>
              <a:rPr lang="en-US" sz="1500" dirty="0">
                <a:latin typeface="Times New Roman" panose="02020603050405020304" pitchFamily="18" charset="0"/>
                <a:cs typeface="Times New Roman" panose="02020603050405020304" pitchFamily="18" charset="0"/>
              </a:rPr>
              <a:t>.  </a:t>
            </a: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You need to complete a new form for each semester that you want to receive a tuition remission.</a:t>
            </a:r>
          </a:p>
          <a:p>
            <a:r>
              <a:rPr lang="en-US" sz="1500" dirty="0" smtClean="0">
                <a:latin typeface="Times New Roman" panose="02020603050405020304" pitchFamily="18" charset="0"/>
                <a:cs typeface="Times New Roman" panose="02020603050405020304" pitchFamily="18" charset="0"/>
              </a:rPr>
              <a:t>Why </a:t>
            </a:r>
            <a:r>
              <a:rPr lang="en-US" sz="1500" dirty="0">
                <a:latin typeface="Times New Roman" panose="02020603050405020304" pitchFamily="18" charset="0"/>
                <a:cs typeface="Times New Roman" panose="02020603050405020304" pitchFamily="18" charset="0"/>
              </a:rPr>
              <a:t>can’t I access my electronic plan of study?</a:t>
            </a: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You will have access to your electronic plan of study after one semester of enrollment.</a:t>
            </a:r>
          </a:p>
          <a:p>
            <a:r>
              <a:rPr lang="en-US" sz="1500" dirty="0">
                <a:latin typeface="Times New Roman" panose="02020603050405020304" pitchFamily="18" charset="0"/>
                <a:cs typeface="Times New Roman" panose="02020603050405020304" pitchFamily="18" charset="0"/>
              </a:rPr>
              <a:t>Why are some of my courses missing on my electronic plan of study?</a:t>
            </a:r>
          </a:p>
          <a:p>
            <a:pPr lvl="1">
              <a:buFont typeface="Courier New" panose="02070309020205020404" pitchFamily="49" charset="0"/>
              <a:buChar char="o"/>
            </a:pPr>
            <a:r>
              <a:rPr lang="en-US" sz="1500" dirty="0">
                <a:latin typeface="Times New Roman" panose="02020603050405020304" pitchFamily="18" charset="0"/>
                <a:cs typeface="Times New Roman" panose="02020603050405020304" pitchFamily="18" charset="0"/>
              </a:rPr>
              <a:t>Courses that do not automatically populate into your plan of study need to be entered in manually under future courses</a:t>
            </a:r>
            <a:r>
              <a:rPr lang="en-US" sz="1500" dirty="0" smtClean="0">
                <a:latin typeface="Times New Roman" panose="02020603050405020304" pitchFamily="18" charset="0"/>
                <a:cs typeface="Times New Roman" panose="02020603050405020304" pitchFamily="18" charset="0"/>
              </a:rPr>
              <a:t>.  Plan of study instructions can be found of the </a:t>
            </a:r>
            <a:r>
              <a:rPr lang="en-US" sz="1500" dirty="0" smtClean="0">
                <a:latin typeface="Times New Roman" panose="02020603050405020304" pitchFamily="18" charset="0"/>
                <a:cs typeface="Times New Roman" panose="02020603050405020304" pitchFamily="18" charset="0"/>
                <a:hlinkClick r:id="rId5"/>
              </a:rPr>
              <a:t>Graduate Guide</a:t>
            </a:r>
            <a:r>
              <a:rPr lang="en-US" sz="1500" dirty="0" smtClean="0">
                <a:latin typeface="Times New Roman" panose="02020603050405020304" pitchFamily="18" charset="0"/>
                <a:cs typeface="Times New Roman" panose="02020603050405020304" pitchFamily="18" charset="0"/>
              </a:rPr>
              <a:t> webpage.</a:t>
            </a:r>
            <a:endParaRPr lang="en-US" sz="1500" dirty="0">
              <a:latin typeface="Times New Roman" panose="02020603050405020304" pitchFamily="18" charset="0"/>
              <a:cs typeface="Times New Roman" panose="02020603050405020304" pitchFamily="18" charset="0"/>
            </a:endParaRPr>
          </a:p>
          <a:p>
            <a:endParaRPr lang="en-US" sz="1500" dirty="0"/>
          </a:p>
          <a:p>
            <a:pPr marL="457200" lvl="1" indent="0">
              <a:buNone/>
            </a:pPr>
            <a:endParaRPr lang="en-US" sz="1500" dirty="0"/>
          </a:p>
          <a:p>
            <a:endParaRPr lang="en-US" dirty="0"/>
          </a:p>
        </p:txBody>
      </p:sp>
    </p:spTree>
    <p:extLst>
      <p:ext uri="{BB962C8B-B14F-4D97-AF65-F5344CB8AC3E}">
        <p14:creationId xmlns:p14="http://schemas.microsoft.com/office/powerpoint/2010/main" val="158615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2386-73FE-4735-B773-8F3C474F24BD}"/>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PNW and Purdue University</a:t>
            </a:r>
          </a:p>
        </p:txBody>
      </p:sp>
      <p:sp>
        <p:nvSpPr>
          <p:cNvPr id="3" name="Content Placeholder 2">
            <a:extLst>
              <a:ext uri="{FF2B5EF4-FFF2-40B4-BE49-F238E27FC236}">
                <a16:creationId xmlns:a16="http://schemas.microsoft.com/office/drawing/2014/main" id="{657DC0E3-0C0D-402D-AB4E-C2701BA0A297}"/>
              </a:ext>
            </a:extLst>
          </p:cNvPr>
          <p:cNvSpPr>
            <a:spLocks noGrp="1"/>
          </p:cNvSpPr>
          <p:nvPr>
            <p:ph idx="1"/>
          </p:nvPr>
        </p:nvSpPr>
        <p:spPr>
          <a:xfrm>
            <a:off x="628650" y="1825625"/>
            <a:ext cx="7794679" cy="4351338"/>
          </a:xfrm>
        </p:spPr>
        <p:txBody>
          <a:bodyPr>
            <a:normAutofit/>
          </a:bodyPr>
          <a:lstStyle/>
          <a:p>
            <a:r>
              <a:rPr lang="en-US" sz="2000" dirty="0">
                <a:latin typeface="Times New Roman" panose="02020603050405020304" pitchFamily="18" charset="0"/>
                <a:cs typeface="Times New Roman" panose="02020603050405020304" pitchFamily="18" charset="0"/>
              </a:rPr>
              <a:t>PNW is part of the Purdue University Graduate School</a:t>
            </a:r>
          </a:p>
          <a:p>
            <a:r>
              <a:rPr lang="en-US" sz="2000" dirty="0">
                <a:latin typeface="Times New Roman" panose="02020603050405020304" pitchFamily="18" charset="0"/>
                <a:cs typeface="Times New Roman" panose="02020603050405020304" pitchFamily="18" charset="0"/>
              </a:rPr>
              <a:t>PNW follows </a:t>
            </a:r>
            <a:r>
              <a:rPr lang="en-US" sz="2000" dirty="0" smtClean="0">
                <a:latin typeface="Times New Roman" panose="02020603050405020304" pitchFamily="18" charset="0"/>
                <a:cs typeface="Times New Roman" panose="02020603050405020304" pitchFamily="18" charset="0"/>
              </a:rPr>
              <a:t>the rules </a:t>
            </a:r>
            <a:r>
              <a:rPr lang="en-US" sz="2000" dirty="0">
                <a:latin typeface="Times New Roman" panose="02020603050405020304" pitchFamily="18" charset="0"/>
                <a:cs typeface="Times New Roman" panose="02020603050405020304" pitchFamily="18" charset="0"/>
              </a:rPr>
              <a:t>and policies of </a:t>
            </a:r>
            <a:r>
              <a:rPr lang="en-US" sz="2000" dirty="0" smtClean="0">
                <a:latin typeface="Times New Roman" panose="02020603050405020304" pitchFamily="18" charset="0"/>
                <a:cs typeface="Times New Roman" panose="02020603050405020304" pitchFamily="18" charset="0"/>
              </a:rPr>
              <a:t>the Purdue </a:t>
            </a:r>
            <a:r>
              <a:rPr lang="en-US" sz="2000" dirty="0">
                <a:latin typeface="Times New Roman" panose="02020603050405020304" pitchFamily="18" charset="0"/>
                <a:cs typeface="Times New Roman" panose="02020603050405020304" pitchFamily="18" charset="0"/>
              </a:rPr>
              <a:t>University Graduate School</a:t>
            </a:r>
          </a:p>
          <a:p>
            <a:r>
              <a:rPr lang="en-US" sz="2000" dirty="0">
                <a:latin typeface="Times New Roman" panose="02020603050405020304" pitchFamily="18" charset="0"/>
                <a:cs typeface="Times New Roman" panose="02020603050405020304" pitchFamily="18" charset="0"/>
              </a:rPr>
              <a:t>Resources </a:t>
            </a:r>
            <a:r>
              <a:rPr lang="en-US" sz="2000" dirty="0" smtClean="0">
                <a:latin typeface="Times New Roman" panose="02020603050405020304" pitchFamily="18" charset="0"/>
                <a:cs typeface="Times New Roman" panose="02020603050405020304" pitchFamily="18" charset="0"/>
              </a:rPr>
              <a:t>for PNW students can be found on the </a:t>
            </a:r>
            <a:r>
              <a:rPr lang="en-US" sz="2000" dirty="0" smtClean="0">
                <a:latin typeface="Times New Roman" panose="02020603050405020304" pitchFamily="18" charset="0"/>
                <a:cs typeface="Times New Roman" panose="02020603050405020304" pitchFamily="18" charset="0"/>
                <a:hlinkClick r:id="rId2"/>
              </a:rPr>
              <a:t>Graduate Studies webpage</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Resources can also be found on the </a:t>
            </a:r>
            <a:r>
              <a:rPr lang="en-US" sz="2000" dirty="0" smtClean="0">
                <a:latin typeface="Times New Roman" panose="02020603050405020304" pitchFamily="18" charset="0"/>
                <a:cs typeface="Times New Roman" panose="02020603050405020304" pitchFamily="18" charset="0"/>
                <a:hlinkClick r:id="rId3"/>
              </a:rPr>
              <a:t>Purdue University - West Lafayette Graduate School webpage</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Some information </a:t>
            </a:r>
            <a:r>
              <a:rPr lang="en-US" sz="2000" dirty="0" smtClean="0">
                <a:latin typeface="Times New Roman" panose="02020603050405020304" pitchFamily="18" charset="0"/>
                <a:cs typeface="Times New Roman" panose="02020603050405020304" pitchFamily="18" charset="0"/>
              </a:rPr>
              <a:t>from Purdue University - West </a:t>
            </a:r>
            <a:r>
              <a:rPr lang="en-US" sz="2000" dirty="0">
                <a:latin typeface="Times New Roman" panose="02020603050405020304" pitchFamily="18" charset="0"/>
                <a:cs typeface="Times New Roman" panose="02020603050405020304" pitchFamily="18" charset="0"/>
              </a:rPr>
              <a:t>Lafayette is relevant to PNW such as </a:t>
            </a:r>
            <a:r>
              <a:rPr lang="en-US" sz="2000" dirty="0" smtClean="0">
                <a:latin typeface="Times New Roman" panose="02020603050405020304" pitchFamily="18" charset="0"/>
                <a:cs typeface="Times New Roman" panose="02020603050405020304" pitchFamily="18" charset="0"/>
              </a:rPr>
              <a:t>graduate deadlines</a:t>
            </a:r>
            <a:r>
              <a:rPr lang="en-US" sz="2000" dirty="0">
                <a:latin typeface="Times New Roman" panose="02020603050405020304" pitchFamily="18" charset="0"/>
                <a:cs typeface="Times New Roman" panose="02020603050405020304" pitchFamily="18" charset="0"/>
              </a:rPr>
              <a:t>, academic performance requirements, thesis requirements, etc</a:t>
            </a:r>
            <a:r>
              <a:rPr lang="en-US"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34063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62868"/>
            <a:ext cx="7886700" cy="1081289"/>
          </a:xfrm>
        </p:spPr>
        <p:txBody>
          <a:bodyPr/>
          <a:lstStyle/>
          <a:p>
            <a:r>
              <a:rPr lang="en-US" b="1" dirty="0" smtClean="0">
                <a:latin typeface="Times New Roman" panose="02020603050405020304" pitchFamily="18" charset="0"/>
                <a:cs typeface="Times New Roman" panose="02020603050405020304" pitchFamily="18" charset="0"/>
              </a:rPr>
              <a:t>Graduate Studies Office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95302"/>
            <a:ext cx="7886700" cy="4351338"/>
          </a:xfrm>
        </p:spPr>
        <p:txBody>
          <a:bodyPr>
            <a:normAutofit/>
          </a:bodyPr>
          <a:lstStyle/>
          <a:p>
            <a:r>
              <a:rPr lang="en-US" sz="1800" dirty="0" smtClean="0">
                <a:latin typeface="Times New Roman" panose="02020603050405020304" pitchFamily="18" charset="0"/>
                <a:cs typeface="Times New Roman" panose="02020603050405020304" pitchFamily="18" charset="0"/>
              </a:rPr>
              <a:t>The Graduate Studies Office is located in Lawshe Hall, Room 242.</a:t>
            </a:r>
          </a:p>
          <a:p>
            <a:r>
              <a:rPr lang="en-US" sz="1800" dirty="0" smtClean="0">
                <a:latin typeface="Times New Roman" panose="02020603050405020304" pitchFamily="18" charset="0"/>
                <a:cs typeface="Times New Roman" panose="02020603050405020304" pitchFamily="18" charset="0"/>
              </a:rPr>
              <a:t>You can contact our office at (219) 989-2257 or </a:t>
            </a:r>
            <a:r>
              <a:rPr lang="en-US" sz="1800" dirty="0" smtClean="0">
                <a:latin typeface="Times New Roman" panose="02020603050405020304" pitchFamily="18" charset="0"/>
                <a:cs typeface="Times New Roman" panose="02020603050405020304" pitchFamily="18" charset="0"/>
                <a:hlinkClick r:id="rId2"/>
              </a:rPr>
              <a:t>grad@pnw.edu</a:t>
            </a:r>
            <a:r>
              <a:rPr lang="en-US" sz="1800" dirty="0" smtClean="0">
                <a:latin typeface="Times New Roman" panose="02020603050405020304" pitchFamily="18" charset="0"/>
                <a:cs typeface="Times New Roman" panose="02020603050405020304" pitchFamily="18" charset="0"/>
              </a:rPr>
              <a:t> </a:t>
            </a:r>
          </a:p>
          <a:p>
            <a:r>
              <a:rPr lang="en-US" sz="1800" dirty="0" smtClean="0">
                <a:latin typeface="Times New Roman" panose="02020603050405020304" pitchFamily="18" charset="0"/>
                <a:cs typeface="Times New Roman" panose="02020603050405020304" pitchFamily="18" charset="0"/>
              </a:rPr>
              <a:t>Office hours are Monday through Friday, 8:30 am to 4:30 pm.</a:t>
            </a:r>
          </a:p>
          <a:p>
            <a:r>
              <a:rPr lang="en-US" sz="1800" dirty="0" smtClean="0">
                <a:latin typeface="Times New Roman" panose="02020603050405020304" pitchFamily="18" charset="0"/>
                <a:cs typeface="Times New Roman" panose="02020603050405020304" pitchFamily="18" charset="0"/>
              </a:rPr>
              <a:t>Visit our office to submit required documents as noted in your admission letter, such as official transcripts and diploma.  </a:t>
            </a:r>
          </a:p>
          <a:p>
            <a:r>
              <a:rPr lang="en-US" sz="1800" dirty="0" smtClean="0">
                <a:latin typeface="Times New Roman" panose="02020603050405020304" pitchFamily="18" charset="0"/>
                <a:cs typeface="Times New Roman" panose="02020603050405020304" pitchFamily="18" charset="0"/>
              </a:rPr>
              <a:t>Official transcripts from universities located within the US can be emailed to </a:t>
            </a:r>
            <a:r>
              <a:rPr lang="en-US" sz="1800" dirty="0" smtClean="0">
                <a:latin typeface="Times New Roman" panose="02020603050405020304" pitchFamily="18" charset="0"/>
                <a:cs typeface="Times New Roman" panose="02020603050405020304" pitchFamily="18" charset="0"/>
                <a:hlinkClick r:id="rId2"/>
              </a:rPr>
              <a:t>grad@pnw.edu</a:t>
            </a:r>
            <a:r>
              <a:rPr lang="en-US" sz="1800" dirty="0" smtClean="0">
                <a:latin typeface="Times New Roman" panose="02020603050405020304" pitchFamily="18" charset="0"/>
                <a:cs typeface="Times New Roman" panose="02020603050405020304" pitchFamily="18" charset="0"/>
              </a:rPr>
              <a:t> directly from the university.  We do not accept official international transcripts electronically.  </a:t>
            </a:r>
          </a:p>
          <a:p>
            <a:r>
              <a:rPr lang="en-US" sz="1800" dirty="0" smtClean="0">
                <a:latin typeface="Times New Roman" panose="02020603050405020304" pitchFamily="18" charset="0"/>
                <a:cs typeface="Times New Roman" panose="02020603050405020304" pitchFamily="18" charset="0"/>
              </a:rPr>
              <a:t>Some forms can be submitted directly to </a:t>
            </a:r>
            <a:r>
              <a:rPr lang="en-US" sz="1800" dirty="0" smtClean="0">
                <a:latin typeface="Times New Roman" panose="02020603050405020304" pitchFamily="18" charset="0"/>
                <a:cs typeface="Times New Roman" panose="02020603050405020304" pitchFamily="18" charset="0"/>
                <a:hlinkClick r:id="rId2"/>
              </a:rPr>
              <a:t>grad@pnw.edu</a:t>
            </a:r>
            <a:r>
              <a:rPr lang="en-US" sz="1800" dirty="0" smtClean="0">
                <a:latin typeface="Times New Roman" panose="02020603050405020304" pitchFamily="18" charset="0"/>
                <a:cs typeface="Times New Roman" panose="02020603050405020304" pitchFamily="18" charset="0"/>
              </a:rPr>
              <a:t>, such as Graduate Staff Fee Remission forms. Please email or call the office with any questions. </a:t>
            </a:r>
          </a:p>
          <a:p>
            <a:r>
              <a:rPr lang="en-US" sz="1800" dirty="0" smtClean="0">
                <a:latin typeface="Times New Roman" panose="02020603050405020304" pitchFamily="18" charset="0"/>
                <a:cs typeface="Times New Roman" panose="02020603050405020304" pitchFamily="18" charset="0"/>
              </a:rPr>
              <a:t>Our staff is available to assist students with questions via Zoom or in-person. Please contact the Graduate Studies Office for an appointment.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3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97698"/>
            <a:ext cx="7886700" cy="873470"/>
          </a:xfrm>
        </p:spPr>
        <p:txBody>
          <a:bodyPr>
            <a:noAutofit/>
          </a:bodyPr>
          <a:lstStyle/>
          <a:p>
            <a:r>
              <a:rPr lang="en-US" b="1" dirty="0" smtClean="0">
                <a:latin typeface="Times New Roman" panose="02020603050405020304" pitchFamily="18" charset="0"/>
                <a:cs typeface="Times New Roman" panose="02020603050405020304" pitchFamily="18" charset="0"/>
              </a:rPr>
              <a:t>Graduate Student Late Fee</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071168"/>
            <a:ext cx="7886700" cy="2750214"/>
          </a:xfrm>
        </p:spPr>
        <p:txBody>
          <a:bodyPr>
            <a:normAutofit fontScale="92500" lnSpcReduction="20000"/>
          </a:bodyPr>
          <a:lstStyle/>
          <a:p>
            <a:r>
              <a:rPr lang="en-US" sz="2400" dirty="0" smtClean="0">
                <a:latin typeface="Times New Roman" panose="02020603050405020304" pitchFamily="18" charset="0"/>
                <a:cs typeface="Times New Roman" panose="02020603050405020304" pitchFamily="18" charset="0"/>
              </a:rPr>
              <a:t>New for the 2021-2022 school year</a:t>
            </a:r>
          </a:p>
          <a:p>
            <a:r>
              <a:rPr lang="en-US" sz="2400" dirty="0" smtClean="0">
                <a:latin typeface="Times New Roman" panose="02020603050405020304" pitchFamily="18" charset="0"/>
                <a:cs typeface="Times New Roman" panose="02020603050405020304" pitchFamily="18" charset="0"/>
              </a:rPr>
              <a:t>Graduate students may be charged a $150 Graduate Late Fee for not adhering to graduation and document deadlines.</a:t>
            </a:r>
          </a:p>
          <a:p>
            <a:r>
              <a:rPr lang="en-US" sz="2400" dirty="0" smtClean="0">
                <a:latin typeface="Times New Roman" panose="02020603050405020304" pitchFamily="18" charset="0"/>
                <a:cs typeface="Times New Roman" panose="02020603050405020304" pitchFamily="18" charset="0"/>
              </a:rPr>
              <a:t>For more information, please visit the </a:t>
            </a:r>
            <a:r>
              <a:rPr lang="en-US" sz="2400" dirty="0" smtClean="0">
                <a:latin typeface="Times New Roman" panose="02020603050405020304" pitchFamily="18" charset="0"/>
                <a:cs typeface="Times New Roman" panose="02020603050405020304" pitchFamily="18" charset="0"/>
                <a:hlinkClick r:id="rId2"/>
              </a:rPr>
              <a:t>Bursar</a:t>
            </a:r>
            <a:r>
              <a:rPr lang="en-US" sz="2400" dirty="0" smtClean="0">
                <a:latin typeface="Times New Roman" panose="02020603050405020304" pitchFamily="18" charset="0"/>
                <a:cs typeface="Times New Roman" panose="02020603050405020304" pitchFamily="18" charset="0"/>
              </a:rPr>
              <a:t> webpage or call (219) 989-2560 (</a:t>
            </a:r>
            <a:r>
              <a:rPr lang="en-US" sz="2400" dirty="0" smtClean="0">
                <a:latin typeface="Times New Roman" panose="02020603050405020304" pitchFamily="18" charset="0"/>
                <a:cs typeface="Times New Roman" panose="02020603050405020304" pitchFamily="18" charset="0"/>
                <a:hlinkClick r:id="rId3"/>
              </a:rPr>
              <a:t>bursar@pnw.edu</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b="1" dirty="0" smtClean="0">
                <a:latin typeface="Times New Roman" panose="02020603050405020304" pitchFamily="18" charset="0"/>
                <a:cs typeface="Times New Roman" panose="02020603050405020304" pitchFamily="18" charset="0"/>
              </a:rPr>
              <a:t> </a:t>
            </a:r>
          </a:p>
          <a:p>
            <a:pPr marL="0" indent="0">
              <a:buNone/>
            </a:pP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192676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Courses and Advising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Your academic advisor in your program of study can assist you with advising and registration. Your advisor will work with you on selecting the correct courses that are on your plan of study.</a:t>
            </a:r>
          </a:p>
          <a:p>
            <a:r>
              <a:rPr lang="en-US" sz="2400" dirty="0">
                <a:latin typeface="Times New Roman" panose="02020603050405020304" pitchFamily="18" charset="0"/>
                <a:cs typeface="Times New Roman" panose="02020603050405020304" pitchFamily="18" charset="0"/>
              </a:rPr>
              <a:t>You can find the name of your academic advisor on the second page of your admission letter.</a:t>
            </a:r>
          </a:p>
          <a:p>
            <a:r>
              <a:rPr lang="en-US" sz="2400" dirty="0">
                <a:latin typeface="Times New Roman" panose="02020603050405020304" pitchFamily="18" charset="0"/>
                <a:cs typeface="Times New Roman" panose="02020603050405020304" pitchFamily="18" charset="0"/>
              </a:rPr>
              <a:t>You can </a:t>
            </a:r>
            <a:r>
              <a:rPr lang="en-US" sz="2400" dirty="0" smtClean="0">
                <a:latin typeface="Times New Roman" panose="02020603050405020304" pitchFamily="18" charset="0"/>
                <a:cs typeface="Times New Roman" panose="02020603050405020304" pitchFamily="18" charset="0"/>
              </a:rPr>
              <a:t>self-register </a:t>
            </a:r>
            <a:r>
              <a:rPr lang="en-US" sz="2400" dirty="0">
                <a:latin typeface="Times New Roman" panose="02020603050405020304" pitchFamily="18" charset="0"/>
                <a:cs typeface="Times New Roman" panose="02020603050405020304" pitchFamily="18" charset="0"/>
              </a:rPr>
              <a:t>through the </a:t>
            </a:r>
            <a:r>
              <a:rPr lang="en-US" sz="2400" dirty="0">
                <a:latin typeface="Times New Roman" panose="02020603050405020304" pitchFamily="18" charset="0"/>
                <a:cs typeface="Times New Roman" panose="02020603050405020304" pitchFamily="18" charset="0"/>
                <a:hlinkClick r:id="rId2"/>
              </a:rPr>
              <a:t>myPNW</a:t>
            </a:r>
            <a:r>
              <a:rPr lang="en-US" sz="2400" dirty="0">
                <a:latin typeface="Times New Roman" panose="02020603050405020304" pitchFamily="18" charset="0"/>
                <a:cs typeface="Times New Roman" panose="02020603050405020304" pitchFamily="18" charset="0"/>
              </a:rPr>
              <a:t> portal. Make sure the courses that you register for count towards your degree/plan of study.</a:t>
            </a:r>
          </a:p>
          <a:p>
            <a:endParaRPr lang="en-US" dirty="0"/>
          </a:p>
        </p:txBody>
      </p:sp>
    </p:spTree>
    <p:extLst>
      <p:ext uri="{BB962C8B-B14F-4D97-AF65-F5344CB8AC3E}">
        <p14:creationId xmlns:p14="http://schemas.microsoft.com/office/powerpoint/2010/main" val="2678128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22820"/>
            <a:ext cx="7886700" cy="1325563"/>
          </a:xfrm>
        </p:spPr>
        <p:txBody>
          <a:bodyPr>
            <a:normAutofit/>
          </a:bodyPr>
          <a:lstStyle/>
          <a:p>
            <a:r>
              <a:rPr lang="en-US" sz="4000" b="1" dirty="0" smtClean="0">
                <a:latin typeface="Times New Roman" panose="02020603050405020304" pitchFamily="18" charset="0"/>
                <a:cs typeface="Times New Roman" panose="02020603050405020304" pitchFamily="18" charset="0"/>
              </a:rPr>
              <a:t>Graduate Student Handbooks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and Information</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2236123"/>
            <a:ext cx="7886700" cy="3940839"/>
          </a:xfrm>
        </p:spPr>
        <p:txBody>
          <a:bodyPr/>
          <a:lstStyle/>
          <a:p>
            <a:r>
              <a:rPr lang="en-US" sz="2400" dirty="0">
                <a:latin typeface="Times New Roman" panose="02020603050405020304" pitchFamily="18" charset="0"/>
                <a:cs typeface="Times New Roman" panose="02020603050405020304" pitchFamily="18" charset="0"/>
              </a:rPr>
              <a:t>Check with your department for a program specific student handbook.</a:t>
            </a:r>
          </a:p>
          <a:p>
            <a:r>
              <a:rPr lang="en-US" sz="2400" dirty="0">
                <a:latin typeface="Times New Roman" panose="02020603050405020304" pitchFamily="18" charset="0"/>
                <a:cs typeface="Times New Roman" panose="02020603050405020304" pitchFamily="18" charset="0"/>
              </a:rPr>
              <a:t>Academic policies and procedures for the Graduate School can be found in the Purdue University handbook</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hlinkClick r:id="rId2"/>
              </a:rPr>
              <a:t>Purdue University Academic Catalog</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hlinkClick r:id="rId3"/>
              </a:rPr>
              <a:t>PNW </a:t>
            </a:r>
            <a:r>
              <a:rPr lang="en-US" sz="2400" dirty="0">
                <a:latin typeface="Times New Roman" panose="02020603050405020304" pitchFamily="18" charset="0"/>
                <a:cs typeface="Times New Roman" panose="02020603050405020304" pitchFamily="18" charset="0"/>
                <a:hlinkClick r:id="rId3"/>
              </a:rPr>
              <a:t>Catalog</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hlinkClick r:id="rId4"/>
              </a:rPr>
              <a:t>PNW Student </a:t>
            </a:r>
            <a:r>
              <a:rPr lang="en-US" sz="2400" dirty="0" smtClean="0">
                <a:latin typeface="Times New Roman" panose="02020603050405020304" pitchFamily="18" charset="0"/>
                <a:cs typeface="Times New Roman" panose="02020603050405020304" pitchFamily="18" charset="0"/>
                <a:hlinkClick r:id="rId4"/>
              </a:rPr>
              <a:t>Handbook</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984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15034"/>
          </a:xfrm>
        </p:spPr>
        <p:txBody>
          <a:bodyPr/>
          <a:lstStyle/>
          <a:p>
            <a:r>
              <a:rPr lang="en-US" b="1" dirty="0" smtClean="0">
                <a:latin typeface="Times New Roman" panose="02020603050405020304" pitchFamily="18" charset="0"/>
                <a:cs typeface="Times New Roman" panose="02020603050405020304" pitchFamily="18" charset="0"/>
              </a:rPr>
              <a:t>Student ID Cards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346662"/>
            <a:ext cx="7886700" cy="4771505"/>
          </a:xfrm>
        </p:spPr>
        <p:txBody>
          <a:bodyPr>
            <a:normAutofit/>
          </a:bodyPr>
          <a:lstStyle/>
          <a:p>
            <a:r>
              <a:rPr lang="en-US" sz="2000" dirty="0" smtClean="0">
                <a:latin typeface="Times New Roman" panose="02020603050405020304" pitchFamily="18" charset="0"/>
                <a:cs typeface="Times New Roman" panose="02020603050405020304" pitchFamily="18" charset="0"/>
              </a:rPr>
              <a:t>For </a:t>
            </a:r>
            <a:r>
              <a:rPr lang="en-US" sz="2000" dirty="0">
                <a:latin typeface="Times New Roman" panose="02020603050405020304" pitchFamily="18" charset="0"/>
                <a:cs typeface="Times New Roman" panose="02020603050405020304" pitchFamily="18" charset="0"/>
              </a:rPr>
              <a:t>instructions on how obtain your ID, please visit </a:t>
            </a:r>
            <a:r>
              <a:rPr lang="en-US" sz="2000" dirty="0" smtClean="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hlinkClick r:id="rId2"/>
              </a:rPr>
              <a:t>PNW ID Card </a:t>
            </a:r>
            <a:r>
              <a:rPr lang="en-US" sz="2000" dirty="0" smtClean="0">
                <a:latin typeface="Times New Roman" panose="02020603050405020304" pitchFamily="18" charset="0"/>
                <a:cs typeface="Times New Roman" panose="02020603050405020304" pitchFamily="18" charset="0"/>
              </a:rPr>
              <a:t>webpage. </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When uploading your photo, please include your first and last name and your PUID.  </a:t>
            </a:r>
          </a:p>
          <a:p>
            <a:r>
              <a:rPr lang="en-US" sz="2000" dirty="0" smtClean="0">
                <a:latin typeface="Times New Roman" panose="02020603050405020304" pitchFamily="18" charset="0"/>
                <a:cs typeface="Times New Roman" panose="02020603050405020304" pitchFamily="18" charset="0"/>
              </a:rPr>
              <a:t>Please note that you are a graduate student. </a:t>
            </a:r>
          </a:p>
          <a:p>
            <a:r>
              <a:rPr lang="en-US" sz="2000" dirty="0" smtClean="0">
                <a:latin typeface="Times New Roman" panose="02020603050405020304" pitchFamily="18" charset="0"/>
                <a:cs typeface="Times New Roman" panose="02020603050405020304" pitchFamily="18" charset="0"/>
              </a:rPr>
              <a:t>You will be contacted when your ID is ready.  IDs can be picked up in the New Student Orientation office in SUL 101.</a:t>
            </a:r>
          </a:p>
          <a:p>
            <a:r>
              <a:rPr lang="en-US" sz="2000" dirty="0" smtClean="0">
                <a:latin typeface="Times New Roman" panose="02020603050405020304" pitchFamily="18" charset="0"/>
                <a:cs typeface="Times New Roman" panose="02020603050405020304" pitchFamily="18" charset="0"/>
              </a:rPr>
              <a:t>Your </a:t>
            </a:r>
            <a:r>
              <a:rPr lang="en-US" sz="2000" dirty="0">
                <a:latin typeface="Times New Roman" panose="02020603050405020304" pitchFamily="18" charset="0"/>
                <a:cs typeface="Times New Roman" panose="02020603050405020304" pitchFamily="18" charset="0"/>
              </a:rPr>
              <a:t>PNW undergraduate ID is still valid if you become a graduate student.</a:t>
            </a:r>
          </a:p>
          <a:p>
            <a:r>
              <a:rPr lang="en-US" sz="2000" dirty="0">
                <a:latin typeface="Times New Roman" panose="02020603050405020304" pitchFamily="18" charset="0"/>
                <a:cs typeface="Times New Roman" panose="02020603050405020304" pitchFamily="18" charset="0"/>
              </a:rPr>
              <a:t>A replacement ID costs $15. </a:t>
            </a:r>
          </a:p>
          <a:p>
            <a:r>
              <a:rPr lang="en-US" sz="2000" dirty="0">
                <a:latin typeface="Times New Roman" panose="02020603050405020304" pitchFamily="18" charset="0"/>
                <a:cs typeface="Times New Roman" panose="02020603050405020304" pitchFamily="18" charset="0"/>
              </a:rPr>
              <a:t>Please contact </a:t>
            </a:r>
            <a:r>
              <a:rPr lang="en-US" sz="2000" dirty="0">
                <a:latin typeface="Times New Roman" panose="02020603050405020304" pitchFamily="18" charset="0"/>
                <a:cs typeface="Times New Roman" panose="02020603050405020304" pitchFamily="18" charset="0"/>
                <a:hlinkClick r:id="rId3"/>
              </a:rPr>
              <a:t>New Student </a:t>
            </a:r>
            <a:r>
              <a:rPr lang="en-US" sz="2000" dirty="0" smtClean="0">
                <a:latin typeface="Times New Roman" panose="02020603050405020304" pitchFamily="18" charset="0"/>
                <a:cs typeface="Times New Roman" panose="02020603050405020304" pitchFamily="18" charset="0"/>
                <a:hlinkClick r:id="rId3"/>
              </a:rPr>
              <a:t>Orientation </a:t>
            </a:r>
            <a:r>
              <a:rPr lang="en-US" sz="2000" dirty="0">
                <a:latin typeface="Times New Roman" panose="02020603050405020304" pitchFamily="18" charset="0"/>
                <a:cs typeface="Times New Roman" panose="02020603050405020304" pitchFamily="18" charset="0"/>
              </a:rPr>
              <a:t>at (219) 989-4160 or </a:t>
            </a:r>
            <a:r>
              <a:rPr lang="en-US" sz="2000" dirty="0">
                <a:latin typeface="Times New Roman" panose="02020603050405020304" pitchFamily="18" charset="0"/>
                <a:cs typeface="Times New Roman" panose="02020603050405020304" pitchFamily="18" charset="0"/>
                <a:hlinkClick r:id="rId4"/>
              </a:rPr>
              <a:t>orientation@pnw.edu</a:t>
            </a:r>
            <a:r>
              <a:rPr lang="en-US" sz="2000" dirty="0">
                <a:latin typeface="Times New Roman" panose="02020603050405020304" pitchFamily="18" charset="0"/>
                <a:cs typeface="Times New Roman" panose="02020603050405020304" pitchFamily="18" charset="0"/>
              </a:rPr>
              <a:t> with any questions.</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781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NW_PP_fullscreen_LCD_template" id="{6080E9A4-2E52-2A40-8074-BA2D75B2C2A3}" vid="{481D561E-664C-3B41-92AE-CA8FC366B2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PNW_PP_fullscreen_LCD_template (1)</Template>
  <TotalTime>733</TotalTime>
  <Words>2787</Words>
  <Application>Microsoft Office PowerPoint</Application>
  <PresentationFormat>On-screen Show (4:3)</PresentationFormat>
  <Paragraphs>239</Paragraphs>
  <Slides>31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Courier New</vt:lpstr>
      <vt:lpstr>Times New Roman</vt:lpstr>
      <vt:lpstr>Wingdings</vt:lpstr>
      <vt:lpstr>Office Theme</vt:lpstr>
      <vt:lpstr>Graduate Student Orientation</vt:lpstr>
      <vt:lpstr>Welcome to PNW!</vt:lpstr>
      <vt:lpstr>Graduate Studies</vt:lpstr>
      <vt:lpstr>PNW and Purdue University</vt:lpstr>
      <vt:lpstr>Graduate Studies Office</vt:lpstr>
      <vt:lpstr>Graduate Student Late Fee </vt:lpstr>
      <vt:lpstr>Courses and Advising</vt:lpstr>
      <vt:lpstr>Graduate Student Handbooks  and Information</vt:lpstr>
      <vt:lpstr>Student ID Cards</vt:lpstr>
      <vt:lpstr>Student Login</vt:lpstr>
      <vt:lpstr>BoilerKey</vt:lpstr>
      <vt:lpstr>Student Email</vt:lpstr>
      <vt:lpstr>Health Insurance</vt:lpstr>
      <vt:lpstr>Financial Aid and Funding (Domestic Students only)</vt:lpstr>
      <vt:lpstr>Graduate Staff Appointments</vt:lpstr>
      <vt:lpstr>Plan of Study</vt:lpstr>
      <vt:lpstr>Academic Expectations</vt:lpstr>
      <vt:lpstr>Library Resources</vt:lpstr>
      <vt:lpstr>Writing Resources</vt:lpstr>
      <vt:lpstr>Student Software</vt:lpstr>
      <vt:lpstr>Technical Support and  Customer Service</vt:lpstr>
      <vt:lpstr>Parking</vt:lpstr>
      <vt:lpstr>Summer Classes</vt:lpstr>
      <vt:lpstr>Thesis Information</vt:lpstr>
      <vt:lpstr>Health-Care Facilities The PNW community, including students, faculty and staff, has easy access to primary  care with health-care facilities on our Hammond and Westville campuses.</vt:lpstr>
      <vt:lpstr>Counseling Center </vt:lpstr>
      <vt:lpstr>International Graduate  Students</vt:lpstr>
      <vt:lpstr>Announcements and  Reminders</vt:lpstr>
      <vt:lpstr>Making the most of your time as a PNW Graduate Student</vt:lpstr>
      <vt:lpstr>FAQs</vt:lpstr>
      <vt:lpstr>FAQs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Student Orientation</dc:title>
  <dc:creator>Janet Huber</dc:creator>
  <cp:lastModifiedBy>Janet T Huber</cp:lastModifiedBy>
  <cp:revision>79</cp:revision>
  <dcterms:created xsi:type="dcterms:W3CDTF">2021-07-26T21:19:44Z</dcterms:created>
  <dcterms:modified xsi:type="dcterms:W3CDTF">2021-08-04T18:41:20Z</dcterms:modified>
</cp:coreProperties>
</file>