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0" r:id="rId5"/>
    <p:sldId id="261" r:id="rId6"/>
    <p:sldId id="273" r:id="rId7"/>
    <p:sldId id="263" r:id="rId8"/>
    <p:sldId id="262" r:id="rId9"/>
    <p:sldId id="264" r:id="rId10"/>
    <p:sldId id="274" r:id="rId11"/>
    <p:sldId id="265" r:id="rId12"/>
    <p:sldId id="267" r:id="rId13"/>
    <p:sldId id="266" r:id="rId14"/>
    <p:sldId id="268" r:id="rId15"/>
    <p:sldId id="269" r:id="rId16"/>
    <p:sldId id="279" r:id="rId17"/>
    <p:sldId id="270" r:id="rId18"/>
    <p:sldId id="271" r:id="rId19"/>
    <p:sldId id="272"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4673" autoAdjust="0"/>
  </p:normalViewPr>
  <p:slideViewPr>
    <p:cSldViewPr snapToGrid="0" snapToObjects="1">
      <p:cViewPr varScale="1">
        <p:scale>
          <a:sx n="105" d="100"/>
          <a:sy n="105" d="100"/>
        </p:scale>
        <p:origin x="10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Alan Seidler" userId="a1162989-7901-44da-b8a2-432899b35f91" providerId="ADAL" clId="{2F81B8C6-E3C3-43E6-977A-0CB196613DEC}"/>
    <pc:docChg chg="modSld">
      <pc:chgData name="James Alan Seidler" userId="a1162989-7901-44da-b8a2-432899b35f91" providerId="ADAL" clId="{2F81B8C6-E3C3-43E6-977A-0CB196613DEC}" dt="2025-08-08T21:59:25.246" v="8" actId="962"/>
      <pc:docMkLst>
        <pc:docMk/>
      </pc:docMkLst>
      <pc:sldChg chg="modSp mod">
        <pc:chgData name="James Alan Seidler" userId="a1162989-7901-44da-b8a2-432899b35f91" providerId="ADAL" clId="{2F81B8C6-E3C3-43E6-977A-0CB196613DEC}" dt="2025-08-08T21:58:37.001" v="3" actId="962"/>
        <pc:sldMkLst>
          <pc:docMk/>
          <pc:sldMk cId="835878573" sldId="257"/>
        </pc:sldMkLst>
        <pc:picChg chg="mod">
          <ac:chgData name="James Alan Seidler" userId="a1162989-7901-44da-b8a2-432899b35f91" providerId="ADAL" clId="{2F81B8C6-E3C3-43E6-977A-0CB196613DEC}" dt="2025-08-08T21:58:37.001" v="3" actId="962"/>
          <ac:picMkLst>
            <pc:docMk/>
            <pc:sldMk cId="835878573" sldId="257"/>
            <ac:picMk id="6" creationId="{BD08BEEF-5698-7981-A85C-04B144FD2331}"/>
          </ac:picMkLst>
        </pc:picChg>
      </pc:sldChg>
      <pc:sldChg chg="modSp mod">
        <pc:chgData name="James Alan Seidler" userId="a1162989-7901-44da-b8a2-432899b35f91" providerId="ADAL" clId="{2F81B8C6-E3C3-43E6-977A-0CB196613DEC}" dt="2025-08-08T21:59:25.246" v="8" actId="962"/>
        <pc:sldMkLst>
          <pc:docMk/>
          <pc:sldMk cId="2962973859" sldId="258"/>
        </pc:sldMkLst>
        <pc:picChg chg="mod ord">
          <ac:chgData name="James Alan Seidler" userId="a1162989-7901-44da-b8a2-432899b35f91" providerId="ADAL" clId="{2F81B8C6-E3C3-43E6-977A-0CB196613DEC}" dt="2025-08-08T21:59:15.348" v="6" actId="13244"/>
          <ac:picMkLst>
            <pc:docMk/>
            <pc:sldMk cId="2962973859" sldId="258"/>
            <ac:picMk id="3" creationId="{10AAF07D-2E30-D86B-6555-BF764A732D30}"/>
          </ac:picMkLst>
        </pc:picChg>
        <pc:picChg chg="mod">
          <ac:chgData name="James Alan Seidler" userId="a1162989-7901-44da-b8a2-432899b35f91" providerId="ADAL" clId="{2F81B8C6-E3C3-43E6-977A-0CB196613DEC}" dt="2025-08-08T21:59:25.246" v="8" actId="962"/>
          <ac:picMkLst>
            <pc:docMk/>
            <pc:sldMk cId="2962973859" sldId="258"/>
            <ac:picMk id="4" creationId="{00000000-0000-0000-0000-000000000000}"/>
          </ac:picMkLst>
        </pc:picChg>
        <pc:picChg chg="mod ord">
          <ac:chgData name="James Alan Seidler" userId="a1162989-7901-44da-b8a2-432899b35f91" providerId="ADAL" clId="{2F81B8C6-E3C3-43E6-977A-0CB196613DEC}" dt="2025-08-08T21:59:18.230" v="7" actId="13244"/>
          <ac:picMkLst>
            <pc:docMk/>
            <pc:sldMk cId="2962973859" sldId="258"/>
            <ac:picMk id="6" creationId="{30FDEA9B-3A85-6556-CC3E-1A15738BE89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185735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1961716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2693468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265171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1243125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283795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547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313131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5CB74298-75B1-F74F-A89E-F8CB28008CF6}" type="slidenum">
              <a:rPr lang="en-US" smtClean="0"/>
              <a:t>‹#›</a:t>
            </a:fld>
            <a:endParaRPr lang="en-US"/>
          </a:p>
        </p:txBody>
      </p:sp>
    </p:spTree>
    <p:extLst>
      <p:ext uri="{BB962C8B-B14F-4D97-AF65-F5344CB8AC3E}">
        <p14:creationId xmlns:p14="http://schemas.microsoft.com/office/powerpoint/2010/main" val="90540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633F97-01FB-9649-8BD6-73C1F164C2D7}" type="datetimeFigureOut">
              <a:rPr lang="en-US" smtClean="0"/>
              <a:t>8/8/2025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B74298-75B1-F74F-A89E-F8CB28008CF6}" type="slidenum">
              <a:rPr lang="en-US" smtClean="0"/>
              <a:t>‹#›</a:t>
            </a:fld>
            <a:endParaRPr lang="en-US"/>
          </a:p>
        </p:txBody>
      </p:sp>
    </p:spTree>
    <p:extLst>
      <p:ext uri="{BB962C8B-B14F-4D97-AF65-F5344CB8AC3E}">
        <p14:creationId xmlns:p14="http://schemas.microsoft.com/office/powerpoint/2010/main" val="279142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nw.edu/admissions/undergraduate/admitted-students/the-poi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pnw.edu/admissions/undergraduate/admitted-students/id-car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pnw.edu/information-services/services/accounts-and-password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pnw.edu/information-technology/services/purdue-logi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nw.edu/information-services/services/gmail-google-drive/" TargetMode="External"/><Relationship Id="rId2" Type="http://schemas.openxmlformats.org/officeDocument/2006/relationships/hyperlink" Target="mailto:username@pnw.ed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grad@pnw.edu" TargetMode="External"/><Relationship Id="rId2" Type="http://schemas.openxmlformats.org/officeDocument/2006/relationships/hyperlink" Target="https://www.pnw.edu/graduate-studies/opportunities-for-support/graduate-employment/" TargetMode="External"/><Relationship Id="rId1" Type="http://schemas.openxmlformats.org/officeDocument/2006/relationships/slideLayout" Target="../slideLayouts/slideLayout2.xml"/><Relationship Id="rId4" Type="http://schemas.openxmlformats.org/officeDocument/2006/relationships/hyperlink" Target="https://www.pnw.edu/bursar/wp-content/uploads/sites/18/2020/01/Graduate-Staff-Fee-Remission-PNW.pdf"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pnw.edu/graduate-studies/about-us/graduation-guid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pnw.edu/librar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pnw.edu/writing-center/" TargetMode="External"/><Relationship Id="rId2" Type="http://schemas.openxmlformats.org/officeDocument/2006/relationships/hyperlink" Target="https://owl.purdue.ed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pnw.edu/information-services/services/for-students/" TargetMode="External"/><Relationship Id="rId2" Type="http://schemas.openxmlformats.org/officeDocument/2006/relationships/hyperlink" Target="https://www.itap.purdue.edu/shopping/software/student.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pnw.edu/information-services/services/customer-service-center/" TargetMode="External"/><Relationship Id="rId2" Type="http://schemas.openxmlformats.org/officeDocument/2006/relationships/hyperlink" Target="mailto:csc@pnw.edu" TargetMode="External"/><Relationship Id="rId1" Type="http://schemas.openxmlformats.org/officeDocument/2006/relationships/slideLayout" Target="../slideLayouts/slideLayout2.xml"/><Relationship Id="rId4" Type="http://schemas.openxmlformats.org/officeDocument/2006/relationships/hyperlink" Target="https://www.pnw.edu/information-service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hyperlink" Target="https://www.purdue.edu/gradschool/" TargetMode="External"/><Relationship Id="rId2" Type="http://schemas.openxmlformats.org/officeDocument/2006/relationships/hyperlink" Target="https://www.pnw.edu/graduate-studi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grad@pnw.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nw.myahpcare.com/" TargetMode="External"/><Relationship Id="rId2" Type="http://schemas.openxmlformats.org/officeDocument/2006/relationships/hyperlink" Target="https://www.pnw.edu/dean-of-students/student-resources/student-health-insurance/" TargetMode="External"/><Relationship Id="rId1" Type="http://schemas.openxmlformats.org/officeDocument/2006/relationships/slideLayout" Target="../slideLayouts/slideLayout2.xml"/><Relationship Id="rId4" Type="http://schemas.openxmlformats.org/officeDocument/2006/relationships/hyperlink" Target="https://pnw.myahpcare.com/waiver?_ga=2.118796555.347164460.1626710908-1234353313.1619466947"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catalog.pnw.edu/" TargetMode="External"/><Relationship Id="rId2" Type="http://schemas.openxmlformats.org/officeDocument/2006/relationships/hyperlink" Target="https://catalog.purdue.edu/?_ga=2.40248420.716614453.1626895757-731719728.1626895757" TargetMode="External"/><Relationship Id="rId1" Type="http://schemas.openxmlformats.org/officeDocument/2006/relationships/slideLayout" Target="../slideLayouts/slideLayout2.xml"/><Relationship Id="rId5" Type="http://schemas.openxmlformats.org/officeDocument/2006/relationships/hyperlink" Target="https://www.pnw.edu/dean-of-students/policies/" TargetMode="External"/><Relationship Id="rId4" Type="http://schemas.openxmlformats.org/officeDocument/2006/relationships/hyperlink" Target="https://www.pnw.edu/dean-of-students/student-resourc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E616B-D2A8-9B47-A996-9C6DEB7BA8EA}"/>
              </a:ext>
            </a:extLst>
          </p:cNvPr>
          <p:cNvSpPr>
            <a:spLocks noGrp="1"/>
          </p:cNvSpPr>
          <p:nvPr>
            <p:ph type="ctrTitle"/>
          </p:nvPr>
        </p:nvSpPr>
        <p:spPr>
          <a:xfrm>
            <a:off x="685800" y="1870363"/>
            <a:ext cx="7772400" cy="1881448"/>
          </a:xfrm>
        </p:spPr>
        <p:txBody>
          <a:bodyPr/>
          <a:lstStyle/>
          <a:p>
            <a:r>
              <a:rPr lang="en-US" dirty="0">
                <a:latin typeface="Arial Black" panose="020B0A04020102020204" pitchFamily="34" charset="0"/>
              </a:rPr>
              <a:t>Graduate Student Orientation</a:t>
            </a:r>
          </a:p>
        </p:txBody>
      </p:sp>
      <p:sp>
        <p:nvSpPr>
          <p:cNvPr id="3" name="Subtitle 2">
            <a:extLst>
              <a:ext uri="{FF2B5EF4-FFF2-40B4-BE49-F238E27FC236}">
                <a16:creationId xmlns:a16="http://schemas.microsoft.com/office/drawing/2014/main" id="{C6953C93-497A-7F4E-908D-1A2260D10021}"/>
              </a:ext>
            </a:extLst>
          </p:cNvPr>
          <p:cNvSpPr>
            <a:spLocks noGrp="1"/>
          </p:cNvSpPr>
          <p:nvPr>
            <p:ph type="subTitle" idx="1"/>
          </p:nvPr>
        </p:nvSpPr>
        <p:spPr>
          <a:xfrm>
            <a:off x="1143000" y="3959486"/>
            <a:ext cx="6858000" cy="703954"/>
          </a:xfrm>
        </p:spPr>
        <p:txBody>
          <a:bodyPr>
            <a:normAutofit/>
          </a:bodyPr>
          <a:lstStyle/>
          <a:p>
            <a:r>
              <a:rPr lang="en-US" sz="4000" dirty="0"/>
              <a:t>2025-2026</a:t>
            </a:r>
          </a:p>
        </p:txBody>
      </p:sp>
    </p:spTree>
    <p:extLst>
      <p:ext uri="{BB962C8B-B14F-4D97-AF65-F5344CB8AC3E}">
        <p14:creationId xmlns:p14="http://schemas.microsoft.com/office/powerpoint/2010/main" val="885505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0CC97-95CB-488F-7FE3-60311E2CD6A6}"/>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The Point</a:t>
            </a:r>
          </a:p>
        </p:txBody>
      </p:sp>
      <p:sp>
        <p:nvSpPr>
          <p:cNvPr id="3" name="Content Placeholder 2">
            <a:extLst>
              <a:ext uri="{FF2B5EF4-FFF2-40B4-BE49-F238E27FC236}">
                <a16:creationId xmlns:a16="http://schemas.microsoft.com/office/drawing/2014/main" id="{960C91BC-E2E5-82FF-D201-BC5148120EBF}"/>
              </a:ext>
            </a:extLst>
          </p:cNvPr>
          <p:cNvSpPr>
            <a:spLocks noGrp="1"/>
          </p:cNvSpPr>
          <p:nvPr>
            <p:ph idx="1"/>
          </p:nvPr>
        </p:nvSpPr>
        <p:spPr>
          <a:xfrm>
            <a:off x="628650" y="1580887"/>
            <a:ext cx="7886700" cy="4291407"/>
          </a:xfrm>
        </p:spPr>
        <p:txBody>
          <a:bodyPr>
            <a:no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Point is your one-stop student support and success center that offers a true peer-to-peer experience to make you feel welcome and confident as you begin graduate studies at PNW.</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Students can ask questions, get connected to resources and learn more about being part of the Pride.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We believe some of the best community building happens at The Point.</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more information, please visit </a:t>
            </a:r>
            <a:r>
              <a:rPr lang="en-US" sz="2400" dirty="0">
                <a:latin typeface="Times New Roman" panose="02020603050405020304" pitchFamily="18" charset="0"/>
                <a:cs typeface="Times New Roman" panose="02020603050405020304" pitchFamily="18" charset="0"/>
                <a:hlinkClick r:id="rId2"/>
              </a:rPr>
              <a:t>https://www.pnw.edu/admissions/undergraduate/admitted-students/the-point/</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577832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Student ID Cards/</a:t>
            </a:r>
            <a:r>
              <a:rPr lang="en-US" b="1" dirty="0" err="1">
                <a:latin typeface="Times New Roman" panose="02020603050405020304" pitchFamily="18" charset="0"/>
                <a:cs typeface="Times New Roman" panose="02020603050405020304" pitchFamily="18" charset="0"/>
              </a:rPr>
              <a:t>PrIDe</a:t>
            </a:r>
            <a:r>
              <a:rPr lang="en-US" b="1" dirty="0">
                <a:latin typeface="Times New Roman" panose="02020603050405020304" pitchFamily="18" charset="0"/>
                <a:cs typeface="Times New Roman" panose="02020603050405020304" pitchFamily="18" charset="0"/>
              </a:rPr>
              <a:t> Card</a:t>
            </a:r>
          </a:p>
        </p:txBody>
      </p:sp>
      <p:sp>
        <p:nvSpPr>
          <p:cNvPr id="3" name="Content Placeholder 2"/>
          <p:cNvSpPr>
            <a:spLocks noGrp="1"/>
          </p:cNvSpPr>
          <p:nvPr>
            <p:ph idx="1"/>
          </p:nvPr>
        </p:nvSpPr>
        <p:spPr>
          <a:xfrm>
            <a:off x="628650" y="1825625"/>
            <a:ext cx="7886700" cy="3920834"/>
          </a:xfrm>
        </p:spPr>
        <p:txBody>
          <a:bodyPr>
            <a:normAutofit/>
          </a:bodyPr>
          <a:lstStyle/>
          <a:p>
            <a:pPr>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For instructions on how obtain your electronic ID, please visit </a:t>
            </a:r>
            <a:r>
              <a:rPr lang="en-US" sz="2300" dirty="0">
                <a:latin typeface="Times New Roman" panose="02020603050405020304" pitchFamily="18" charset="0"/>
                <a:cs typeface="Times New Roman" panose="02020603050405020304" pitchFamily="18" charset="0"/>
                <a:hlinkClick r:id="rId2"/>
              </a:rPr>
              <a:t>https://www.pnw.edu/admissions/undergraduate/admitted-students/id-card/</a:t>
            </a:r>
            <a:r>
              <a:rPr lang="en-US" sz="23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Your PNW undergraduate ID is still valid if you become a graduate student.</a:t>
            </a:r>
          </a:p>
          <a:p>
            <a:pPr>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Physical ID cards can be requested.  Please submit your request for a physical ID card on the webpage above.</a:t>
            </a:r>
          </a:p>
          <a:p>
            <a:pPr>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Please contact The Point (formerly New Student Orientation) at (219) 989-4160 with any questions.</a:t>
            </a:r>
          </a:p>
        </p:txBody>
      </p:sp>
    </p:spTree>
    <p:extLst>
      <p:ext uri="{BB962C8B-B14F-4D97-AF65-F5344CB8AC3E}">
        <p14:creationId xmlns:p14="http://schemas.microsoft.com/office/powerpoint/2010/main" val="3846243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Student Login</a:t>
            </a:r>
          </a:p>
        </p:txBody>
      </p:sp>
      <p:sp>
        <p:nvSpPr>
          <p:cNvPr id="3" name="Content Placeholder 2"/>
          <p:cNvSpPr>
            <a:spLocks noGrp="1"/>
          </p:cNvSpPr>
          <p:nvPr>
            <p:ph idx="1"/>
          </p:nvPr>
        </p:nvSpPr>
        <p:spPr>
          <a:xfrm>
            <a:off x="628650" y="1825625"/>
            <a:ext cx="7886700" cy="4113781"/>
          </a:xfrm>
        </p:spPr>
        <p:txBody>
          <a:bodyPr>
            <a:normAutofit lnSpcReduction="10000"/>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Newly admitted graduate students should have received an admissions email from the Office of Graduate Students and Post Doctoral Scholars, welcoming you to the Purdue system.</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You also received a second email from PNW with information about usernames and authentication (Purdue Login)two factor procedures.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You’ll use your PNW username and password to access a range of digital services.  Learn more about creating and changing your accounts by visiting </a:t>
            </a:r>
            <a:r>
              <a:rPr lang="en-US" sz="2400" dirty="0">
                <a:latin typeface="Times New Roman" panose="02020603050405020304" pitchFamily="18" charset="0"/>
                <a:cs typeface="Times New Roman" panose="02020603050405020304" pitchFamily="18" charset="0"/>
                <a:hlinkClick r:id="rId2"/>
              </a:rPr>
              <a:t>https://www.pnw.edu/information-services/services/accounts-and-passwords/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4015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atin typeface="Times New Roman" panose="02020603050405020304" pitchFamily="18" charset="0"/>
                <a:cs typeface="Times New Roman" panose="02020603050405020304" pitchFamily="18" charset="0"/>
              </a:rPr>
              <a:t>BoilerKey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 two-factor authentication system, Purdue Login significantly improves the security of protected computer systems and accounts by requiring two forms of verification before access is granted.</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more information, please visit </a:t>
            </a:r>
            <a:r>
              <a:rPr lang="en-US" sz="2400" dirty="0">
                <a:latin typeface="Times New Roman" panose="02020603050405020304" pitchFamily="18" charset="0"/>
                <a:cs typeface="Times New Roman" panose="02020603050405020304" pitchFamily="18" charset="0"/>
                <a:hlinkClick r:id="rId2"/>
              </a:rPr>
              <a:t>https://www.pnw.edu/information-technology/services/purdue-login/</a:t>
            </a:r>
            <a:r>
              <a:rPr lang="en-US" sz="2400" dirty="0">
                <a:latin typeface="Times New Roman" panose="02020603050405020304" pitchFamily="18" charset="0"/>
                <a:cs typeface="Times New Roman" panose="02020603050405020304" pitchFamily="18"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3728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Student Email</a:t>
            </a:r>
          </a:p>
        </p:txBody>
      </p:sp>
      <p:sp>
        <p:nvSpPr>
          <p:cNvPr id="3" name="Content Placeholder 2"/>
          <p:cNvSpPr>
            <a:spLocks noGrp="1"/>
          </p:cNvSpPr>
          <p:nvPr>
            <p:ph idx="1"/>
          </p:nvPr>
        </p:nvSpPr>
        <p:spPr>
          <a:xfrm>
            <a:off x="628650" y="1825625"/>
            <a:ext cx="7886700" cy="3761443"/>
          </a:xfrm>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Every PNW student is provided with a Gmail account.</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As part of the Google Apps for Education, email address are set to your PNW account </a:t>
            </a:r>
            <a:r>
              <a:rPr lang="en-US" sz="2400" dirty="0">
                <a:latin typeface="Times New Roman" panose="02020603050405020304" pitchFamily="18" charset="0"/>
                <a:cs typeface="Times New Roman" panose="02020603050405020304" pitchFamily="18" charset="0"/>
                <a:hlinkClick r:id="rId2"/>
              </a:rPr>
              <a:t>username@pnw.edu</a:t>
            </a:r>
            <a:r>
              <a:rPr lang="en-US" sz="24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All official University information will be sent to this account.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Check for messages frequently.</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more information about your student account, please visit </a:t>
            </a:r>
            <a:r>
              <a:rPr lang="en-US" sz="2400" dirty="0">
                <a:latin typeface="Times New Roman" panose="02020603050405020304" pitchFamily="18" charset="0"/>
                <a:cs typeface="Times New Roman" panose="02020603050405020304" pitchFamily="18" charset="0"/>
                <a:hlinkClick r:id="rId3"/>
              </a:rPr>
              <a:t>https://www.pnw.edu/information-services/services/gmail-google-drive/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0196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Graduate Staff Appointments</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825625"/>
            <a:ext cx="7886700" cy="3811777"/>
          </a:xfrm>
        </p:spPr>
        <p:txBody>
          <a:bodyPr>
            <a:normAutofit lnSpcReduction="10000"/>
          </a:bodyPr>
          <a:lstStyle/>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A graduate staff appointment offers a tuition remission (reduction in tuition) and a monthly stipend (paycheck).  </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Staff may work as teaching assistants, research assistants or graduate professionals doing other work on campus.</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Positions are very competitive, since there are more applicants than positions available.  </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Check with your program to see if there are any positions available. You can also check with other departments on campus. </a:t>
            </a:r>
          </a:p>
          <a:p>
            <a:endParaRPr lang="en-US" dirty="0"/>
          </a:p>
        </p:txBody>
      </p:sp>
    </p:spTree>
    <p:extLst>
      <p:ext uri="{BB962C8B-B14F-4D97-AF65-F5344CB8AC3E}">
        <p14:creationId xmlns:p14="http://schemas.microsoft.com/office/powerpoint/2010/main" val="2149265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Graduate Staff Appointments</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825625"/>
            <a:ext cx="7886700" cy="4523900"/>
          </a:xfrm>
        </p:spPr>
        <p:txBody>
          <a:bodyPr>
            <a:normAutofit/>
          </a:bodyPr>
          <a:lstStyle/>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A fee remission form must be turned in every semester that you are employed. Please turn your completed form in to Lawshe 212. </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For more information regarding graduate staff appointments, please visit </a:t>
            </a:r>
            <a:r>
              <a:rPr lang="en-US" sz="2600" dirty="0">
                <a:latin typeface="Times New Roman" panose="02020603050405020304" pitchFamily="18" charset="0"/>
                <a:cs typeface="Times New Roman" panose="02020603050405020304" pitchFamily="18" charset="0"/>
                <a:hlinkClick r:id="rId2"/>
              </a:rPr>
              <a:t>https://www.pnw.edu/graduate-studies/opportunities-for-support/graduate-employment/</a:t>
            </a:r>
            <a:r>
              <a:rPr lang="en-US" sz="26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Please contact the Graduate Studies Office at (219) 989-2257 or </a:t>
            </a:r>
            <a:r>
              <a:rPr lang="en-US" sz="2600" dirty="0">
                <a:latin typeface="Times New Roman" panose="02020603050405020304" pitchFamily="18" charset="0"/>
                <a:cs typeface="Times New Roman" panose="02020603050405020304" pitchFamily="18" charset="0"/>
                <a:hlinkClick r:id="rId3"/>
              </a:rPr>
              <a:t>grad@pnw.edu</a:t>
            </a:r>
            <a:r>
              <a:rPr lang="en-US" sz="2600" dirty="0">
                <a:latin typeface="Times New Roman" panose="02020603050405020304" pitchFamily="18" charset="0"/>
                <a:cs typeface="Times New Roman" panose="02020603050405020304" pitchFamily="18" charset="0"/>
              </a:rPr>
              <a:t> with any questions. </a:t>
            </a:r>
          </a:p>
          <a:p>
            <a:pPr>
              <a:buFont typeface="Wingdings" panose="05000000000000000000" pitchFamily="2" charset="2"/>
              <a:buChar char="Ø"/>
            </a:pPr>
            <a:r>
              <a:rPr lang="en-US" sz="1600" dirty="0">
                <a:hlinkClick r:id="rId4"/>
              </a:rPr>
              <a:t>Graduate Staff Remission Form (pnw.edu)</a:t>
            </a:r>
            <a:r>
              <a:rPr lang="en-US" sz="1600" dirty="0"/>
              <a:t>  Form link</a:t>
            </a:r>
            <a:endParaRPr lang="en-US" sz="26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89061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40219"/>
          </a:xfrm>
        </p:spPr>
        <p:txBody>
          <a:bodyPr>
            <a:normAutofit/>
          </a:bodyPr>
          <a:lstStyle/>
          <a:p>
            <a:r>
              <a:rPr lang="en-US" sz="4300" b="1" dirty="0">
                <a:latin typeface="Times New Roman" panose="02020603050405020304" pitchFamily="18" charset="0"/>
                <a:cs typeface="Times New Roman" panose="02020603050405020304" pitchFamily="18" charset="0"/>
              </a:rPr>
              <a:t>Plan of Study</a:t>
            </a:r>
          </a:p>
        </p:txBody>
      </p:sp>
      <p:sp>
        <p:nvSpPr>
          <p:cNvPr id="3" name="Content Placeholder 2"/>
          <p:cNvSpPr>
            <a:spLocks noGrp="1"/>
          </p:cNvSpPr>
          <p:nvPr>
            <p:ph idx="1"/>
          </p:nvPr>
        </p:nvSpPr>
        <p:spPr>
          <a:xfrm>
            <a:off x="628650" y="1556312"/>
            <a:ext cx="7886700" cy="3552584"/>
          </a:xfrm>
        </p:spPr>
        <p:txBody>
          <a:bodyPr>
            <a:noAutofit/>
          </a:bodyPr>
          <a:lstStyle/>
          <a:p>
            <a:pPr>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Graduate education is controlled by a Plan of Study or degree requirements which show the courses you will take to earn your degree, along with any other requirements for graduation.</a:t>
            </a:r>
          </a:p>
          <a:p>
            <a:pPr>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The electronic Plan of Study (</a:t>
            </a:r>
            <a:r>
              <a:rPr lang="en-US" sz="1600" dirty="0" err="1">
                <a:latin typeface="Times New Roman" panose="02020603050405020304" pitchFamily="18" charset="0"/>
                <a:cs typeface="Times New Roman" panose="02020603050405020304" pitchFamily="18" charset="0"/>
              </a:rPr>
              <a:t>ePOS</a:t>
            </a:r>
            <a:r>
              <a:rPr lang="en-US" sz="1600" dirty="0">
                <a:latin typeface="Times New Roman" panose="02020603050405020304" pitchFamily="18" charset="0"/>
                <a:cs typeface="Times New Roman" panose="02020603050405020304" pitchFamily="18" charset="0"/>
              </a:rPr>
              <a:t>) system can be found through the </a:t>
            </a:r>
            <a:r>
              <a:rPr lang="en-US" sz="1600" dirty="0" err="1">
                <a:latin typeface="Times New Roman" panose="02020603050405020304" pitchFamily="18" charset="0"/>
                <a:cs typeface="Times New Roman" panose="02020603050405020304" pitchFamily="18" charset="0"/>
              </a:rPr>
              <a:t>myPNW</a:t>
            </a:r>
            <a:r>
              <a:rPr lang="en-US" sz="1600" dirty="0">
                <a:latin typeface="Times New Roman" panose="02020603050405020304" pitchFamily="18" charset="0"/>
                <a:cs typeface="Times New Roman" panose="02020603050405020304" pitchFamily="18" charset="0"/>
              </a:rPr>
              <a:t>  portal.    </a:t>
            </a:r>
          </a:p>
          <a:p>
            <a:pPr lvl="1">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Navigate to the Graduate Student Resources Page from the Dashboard.</a:t>
            </a:r>
          </a:p>
          <a:p>
            <a:pPr lvl="1">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Under “Pages”, select “Students” and then Graduate Student Resources. From that page, select “Graduate Plan of Study” </a:t>
            </a:r>
          </a:p>
          <a:p>
            <a:pPr>
              <a:buFont typeface="Wingdings" panose="05000000000000000000" pitchFamily="2" charset="2"/>
              <a:buChar char="Ø"/>
            </a:pPr>
            <a:r>
              <a:rPr lang="en-US" sz="1600" dirty="0" err="1">
                <a:latin typeface="Times New Roman" panose="02020603050405020304" pitchFamily="18" charset="0"/>
                <a:cs typeface="Times New Roman" panose="02020603050405020304" pitchFamily="18" charset="0"/>
              </a:rPr>
              <a:t>ePOS</a:t>
            </a:r>
            <a:r>
              <a:rPr lang="en-US" sz="1600" dirty="0">
                <a:latin typeface="Times New Roman" panose="02020603050405020304" pitchFamily="18" charset="0"/>
                <a:cs typeface="Times New Roman" panose="02020603050405020304" pitchFamily="18" charset="0"/>
              </a:rPr>
              <a:t> will be available to new graduate students after one semester of enrollment.</a:t>
            </a:r>
          </a:p>
          <a:p>
            <a:pPr>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You can find instructions for </a:t>
            </a:r>
            <a:r>
              <a:rPr lang="en-US" sz="1600" dirty="0" err="1">
                <a:latin typeface="Times New Roman" panose="02020603050405020304" pitchFamily="18" charset="0"/>
                <a:cs typeface="Times New Roman" panose="02020603050405020304" pitchFamily="18" charset="0"/>
              </a:rPr>
              <a:t>ePOS</a:t>
            </a:r>
            <a:r>
              <a:rPr lang="en-US" sz="1600" dirty="0">
                <a:latin typeface="Times New Roman" panose="02020603050405020304" pitchFamily="18" charset="0"/>
                <a:cs typeface="Times New Roman" panose="02020603050405020304" pitchFamily="18" charset="0"/>
              </a:rPr>
              <a:t> on the Graduate Studies website (</a:t>
            </a:r>
            <a:r>
              <a:rPr lang="en-US" sz="1600" dirty="0">
                <a:latin typeface="Times New Roman" panose="02020603050405020304" pitchFamily="18" charset="0"/>
                <a:cs typeface="Times New Roman" panose="02020603050405020304" pitchFamily="18" charset="0"/>
                <a:hlinkClick r:id="rId2"/>
              </a:rPr>
              <a:t>https://www.pnw.edu/graduate-studies/about-us/graduation-guide/</a:t>
            </a:r>
            <a:r>
              <a:rPr lang="en-US" sz="16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Credit hours required for your program vary by degree program. The academic catalog will show the credit hours required for your particular degree program.</a:t>
            </a:r>
          </a:p>
          <a:p>
            <a:pPr>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Thesis, non-thesis, coursework-based programs are available.</a:t>
            </a:r>
          </a:p>
        </p:txBody>
      </p:sp>
    </p:spTree>
    <p:extLst>
      <p:ext uri="{BB962C8B-B14F-4D97-AF65-F5344CB8AC3E}">
        <p14:creationId xmlns:p14="http://schemas.microsoft.com/office/powerpoint/2010/main" val="1263204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Academic Expectations</a:t>
            </a:r>
          </a:p>
        </p:txBody>
      </p:sp>
      <p:sp>
        <p:nvSpPr>
          <p:cNvPr id="3" name="Content Placeholder 2"/>
          <p:cNvSpPr>
            <a:spLocks noGrp="1"/>
          </p:cNvSpPr>
          <p:nvPr>
            <p:ph idx="1"/>
          </p:nvPr>
        </p:nvSpPr>
        <p:spPr>
          <a:xfrm>
            <a:off x="628650" y="1825625"/>
            <a:ext cx="7886700" cy="2813487"/>
          </a:xfrm>
        </p:spPr>
        <p:txBody>
          <a:bodyPr>
            <a:normAutofit lnSpcReduction="10000"/>
          </a:bodyPr>
          <a:lstStyle/>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Graduate students are expected to maintain a “B” (3.0/4.0) cumulative graduate GPA.</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Students must have a 3.0 average on their plan of study courses to graduate.</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Some programs do not allow “C” grades on the plan of study.  Please check with your academic advisor/program.</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If you do have “C” grades, you  will need to offset those with “A” work to maintain a cumulative 3.0 GPA on your plan of study, if “C” grades are allowed by your graduate program.</a:t>
            </a:r>
          </a:p>
        </p:txBody>
      </p:sp>
    </p:spTree>
    <p:extLst>
      <p:ext uri="{BB962C8B-B14F-4D97-AF65-F5344CB8AC3E}">
        <p14:creationId xmlns:p14="http://schemas.microsoft.com/office/powerpoint/2010/main" val="2118062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Library Resources</a:t>
            </a:r>
          </a:p>
        </p:txBody>
      </p:sp>
      <p:sp>
        <p:nvSpPr>
          <p:cNvPr id="3" name="Content Placeholder 2"/>
          <p:cNvSpPr>
            <a:spLocks noGrp="1"/>
          </p:cNvSpPr>
          <p:nvPr>
            <p:ph idx="1"/>
          </p:nvPr>
        </p:nvSpPr>
        <p:spPr>
          <a:xfrm>
            <a:off x="628650" y="1825625"/>
            <a:ext cx="7886700" cy="2209480"/>
          </a:xfrm>
        </p:spPr>
        <p:txBody>
          <a:bodyPr>
            <a:normAutofit/>
          </a:bodyPr>
          <a:lstStyle/>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It is strongly recommended that you learn about the resources that are available to you at the library for your graduate level studies in your discipline.</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Many sources are available online, or through Interlibrary Loan.  </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For more information about our Library, please visit </a:t>
            </a:r>
            <a:r>
              <a:rPr lang="en-US" sz="2000" dirty="0">
                <a:latin typeface="Times New Roman" panose="02020603050405020304" pitchFamily="18" charset="0"/>
                <a:cs typeface="Times New Roman" panose="02020603050405020304" pitchFamily="18" charset="0"/>
                <a:hlinkClick r:id="rId2"/>
              </a:rPr>
              <a:t>https://www.pnw.edu/library/</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59284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 name="Rectangle 28">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0"/>
            <a:ext cx="8375586"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196" y="0"/>
            <a:ext cx="836676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6676" y="548640"/>
            <a:ext cx="7626096" cy="1179576"/>
          </a:xfrm>
        </p:spPr>
        <p:txBody>
          <a:bodyPr>
            <a:normAutofit/>
          </a:bodyPr>
          <a:lstStyle/>
          <a:p>
            <a:r>
              <a:rPr lang="en-US" sz="3500" b="1">
                <a:latin typeface="Times New Roman" panose="02020603050405020304" pitchFamily="18" charset="0"/>
                <a:cs typeface="Times New Roman" panose="02020603050405020304" pitchFamily="18" charset="0"/>
              </a:rPr>
              <a:t>Welcome to PNW!</a:t>
            </a:r>
          </a:p>
        </p:txBody>
      </p:sp>
      <p:sp>
        <p:nvSpPr>
          <p:cNvPr id="31" name="Rectangle 30">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770799"/>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Photo of Joy Colwell in commencement regalia">
            <a:extLst>
              <a:ext uri="{FF2B5EF4-FFF2-40B4-BE49-F238E27FC236}">
                <a16:creationId xmlns:a16="http://schemas.microsoft.com/office/drawing/2014/main" id="{BD08BEEF-5698-7981-A85C-04B144FD2331}"/>
              </a:ext>
            </a:extLst>
          </p:cNvPr>
          <p:cNvPicPr>
            <a:picLocks noChangeAspect="1"/>
          </p:cNvPicPr>
          <p:nvPr/>
        </p:nvPicPr>
        <p:blipFill>
          <a:blip r:embed="rId2"/>
          <a:srcRect l="7639" r="10767" b="3"/>
          <a:stretch/>
        </p:blipFill>
        <p:spPr>
          <a:xfrm>
            <a:off x="681228" y="2478024"/>
            <a:ext cx="4507391" cy="3694176"/>
          </a:xfrm>
          <a:prstGeom prst="rect">
            <a:avLst/>
          </a:prstGeom>
        </p:spPr>
      </p:pic>
      <p:sp>
        <p:nvSpPr>
          <p:cNvPr id="3" name="Content Placeholder 2"/>
          <p:cNvSpPr>
            <a:spLocks noGrp="1"/>
          </p:cNvSpPr>
          <p:nvPr>
            <p:ph idx="1"/>
          </p:nvPr>
        </p:nvSpPr>
        <p:spPr>
          <a:xfrm>
            <a:off x="5558589" y="2478024"/>
            <a:ext cx="2904183" cy="3694176"/>
          </a:xfrm>
        </p:spPr>
        <p:txBody>
          <a:bodyPr anchor="ctr">
            <a:normAutofit/>
          </a:bodyPr>
          <a:lstStyle/>
          <a:p>
            <a:pPr marL="0" indent="0">
              <a:buNone/>
            </a:pPr>
            <a:r>
              <a:rPr lang="en-US" sz="1600" b="1">
                <a:latin typeface="Times New Roman" panose="02020603050405020304" pitchFamily="18" charset="0"/>
                <a:cs typeface="Times New Roman" panose="02020603050405020304" pitchFamily="18" charset="0"/>
              </a:rPr>
              <a:t>Joy L. Colwell</a:t>
            </a:r>
          </a:p>
          <a:p>
            <a:r>
              <a:rPr lang="en-US" sz="1600">
                <a:latin typeface="Times New Roman" panose="02020603050405020304" pitchFamily="18" charset="0"/>
                <a:cs typeface="Times New Roman" panose="02020603050405020304" pitchFamily="18" charset="0"/>
              </a:rPr>
              <a:t>Director of Graduate Studies</a:t>
            </a:r>
          </a:p>
          <a:p>
            <a:r>
              <a:rPr lang="en-US" sz="1600">
                <a:latin typeface="Times New Roman" panose="02020603050405020304" pitchFamily="18" charset="0"/>
                <a:cs typeface="Times New Roman" panose="02020603050405020304" pitchFamily="18" charset="0"/>
              </a:rPr>
              <a:t>Professor of Organizational Leadership and Supervision</a:t>
            </a:r>
          </a:p>
        </p:txBody>
      </p:sp>
    </p:spTree>
    <p:extLst>
      <p:ext uri="{BB962C8B-B14F-4D97-AF65-F5344CB8AC3E}">
        <p14:creationId xmlns:p14="http://schemas.microsoft.com/office/powerpoint/2010/main" val="835878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0A26B-D4F8-D1C5-37B2-31BCCCD0143C}"/>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Writing Resources</a:t>
            </a:r>
          </a:p>
        </p:txBody>
      </p:sp>
      <p:sp>
        <p:nvSpPr>
          <p:cNvPr id="3" name="Content Placeholder 2">
            <a:extLst>
              <a:ext uri="{FF2B5EF4-FFF2-40B4-BE49-F238E27FC236}">
                <a16:creationId xmlns:a16="http://schemas.microsoft.com/office/drawing/2014/main" id="{CC26722B-0569-8A29-D9BB-26E1EC3D142C}"/>
              </a:ext>
            </a:extLst>
          </p:cNvPr>
          <p:cNvSpPr>
            <a:spLocks noGrp="1"/>
          </p:cNvSpPr>
          <p:nvPr>
            <p:ph idx="1"/>
          </p:nvPr>
        </p:nvSpPr>
        <p:spPr>
          <a:xfrm>
            <a:off x="628650" y="1560352"/>
            <a:ext cx="7886700" cy="3900881"/>
          </a:xfrm>
        </p:spPr>
        <p:txBody>
          <a:bodyPr>
            <a:normAutofit lnSpcReduction="10000"/>
          </a:bodyPr>
          <a:lstStyle/>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hlinkClick r:id="rId2"/>
              </a:rPr>
              <a:t>Purdue University West Lafayette Writing Lab</a:t>
            </a:r>
            <a:r>
              <a:rPr lang="en-US" sz="2600" dirty="0">
                <a:latin typeface="Times New Roman" panose="02020603050405020304" pitchFamily="18" charset="0"/>
                <a:cs typeface="Times New Roman" panose="02020603050405020304" pitchFamily="18" charset="0"/>
              </a:rPr>
              <a:t>. </a:t>
            </a:r>
            <a:endParaRPr lang="en-US" sz="2600"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hlinkClick r:id="rId3"/>
              </a:rPr>
              <a:t>PNW Writing Center</a:t>
            </a:r>
            <a:r>
              <a:rPr lang="en-US" sz="2600" dirty="0">
                <a:latin typeface="Times New Roman" panose="02020603050405020304" pitchFamily="18" charset="0"/>
                <a:cs typeface="Times New Roman" panose="02020603050405020304" pitchFamily="18" charset="0"/>
              </a:rPr>
              <a:t> - Find support for any writing task from trained peer tutors, including workshops, group sessions and electronic sessions (over email).</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Citation Management or Reference Management Software (e.g. EndNote, Zotero, Mendeley), either free or purchased, may be helpful to you in your studies, especially in a thesis or research based program.</a:t>
            </a:r>
          </a:p>
          <a:p>
            <a:pPr>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Investigate the usefulness of the software and start using early in your studies.</a:t>
            </a:r>
          </a:p>
          <a:p>
            <a:endParaRPr lang="en-US" dirty="0"/>
          </a:p>
        </p:txBody>
      </p:sp>
    </p:spTree>
    <p:extLst>
      <p:ext uri="{BB962C8B-B14F-4D97-AF65-F5344CB8AC3E}">
        <p14:creationId xmlns:p14="http://schemas.microsoft.com/office/powerpoint/2010/main" val="1308330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6F730-5295-3AAB-AD7B-284B72CED981}"/>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Student Software</a:t>
            </a:r>
          </a:p>
        </p:txBody>
      </p:sp>
      <p:sp>
        <p:nvSpPr>
          <p:cNvPr id="3" name="Content Placeholder 2">
            <a:extLst>
              <a:ext uri="{FF2B5EF4-FFF2-40B4-BE49-F238E27FC236}">
                <a16:creationId xmlns:a16="http://schemas.microsoft.com/office/drawing/2014/main" id="{5DF10230-C5C9-EF16-48C9-D1A942B0170E}"/>
              </a:ext>
            </a:extLst>
          </p:cNvPr>
          <p:cNvSpPr>
            <a:spLocks noGrp="1"/>
          </p:cNvSpPr>
          <p:nvPr>
            <p:ph idx="1"/>
          </p:nvPr>
        </p:nvSpPr>
        <p:spPr>
          <a:xfrm>
            <a:off x="628650" y="1791357"/>
            <a:ext cx="7886700" cy="2779931"/>
          </a:xfrm>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Software may be available at an educational discount.</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Some software titles are available at Purdue University West Lafayette through ITAP</a:t>
            </a: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hlinkClick r:id="rId2"/>
              </a:rPr>
              <a:t>Software List</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hlinkClick r:id="rId3"/>
              </a:rPr>
              <a:t>Services for Students</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758903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02FFD-F6A0-F7DF-F333-27BB01A69BE0}"/>
              </a:ext>
            </a:extLst>
          </p:cNvPr>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Technical Support and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Customer Service</a:t>
            </a:r>
          </a:p>
        </p:txBody>
      </p:sp>
      <p:sp>
        <p:nvSpPr>
          <p:cNvPr id="3" name="Content Placeholder 2">
            <a:extLst>
              <a:ext uri="{FF2B5EF4-FFF2-40B4-BE49-F238E27FC236}">
                <a16:creationId xmlns:a16="http://schemas.microsoft.com/office/drawing/2014/main" id="{DC22360A-0A5A-5A6C-4DDE-827B19AD7CB0}"/>
              </a:ext>
            </a:extLst>
          </p:cNvPr>
          <p:cNvSpPr>
            <a:spLocks noGrp="1"/>
          </p:cNvSpPr>
          <p:nvPr>
            <p:ph idx="1"/>
          </p:nvPr>
        </p:nvSpPr>
        <p:spPr>
          <a:xfrm>
            <a:off x="628650" y="1825625"/>
            <a:ext cx="8053956" cy="3702720"/>
          </a:xfrm>
        </p:spPr>
        <p:txBody>
          <a:bodyPr/>
          <a:lstStyle/>
          <a:p>
            <a:pPr marL="0" indent="0">
              <a:buNone/>
            </a:pPr>
            <a:r>
              <a:rPr lang="en-US" sz="2000" dirty="0">
                <a:latin typeface="Times New Roman" panose="02020603050405020304" pitchFamily="18" charset="0"/>
                <a:cs typeface="Times New Roman" panose="02020603050405020304" pitchFamily="18" charset="0"/>
              </a:rPr>
              <a:t>Need technical assistance? PNW’s Customer Service Center is ready to help.</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Office hours are Monday through Friday, 8:00 am to 4:30 pm, Saturday</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Contact Customer Service at (219) 989-2888 or </a:t>
            </a:r>
            <a:r>
              <a:rPr lang="en-US" sz="2000" dirty="0">
                <a:latin typeface="Times New Roman" panose="02020603050405020304" pitchFamily="18" charset="0"/>
                <a:cs typeface="Times New Roman" panose="02020603050405020304" pitchFamily="18" charset="0"/>
                <a:hlinkClick r:id="rId2"/>
              </a:rPr>
              <a:t>csc@pnw.edu</a:t>
            </a:r>
            <a:r>
              <a:rPr lang="en-US" sz="20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hlinkClick r:id="rId3"/>
              </a:rPr>
              <a:t>Customer Service Website</a:t>
            </a:r>
            <a:endParaRPr lang="en-US"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hlinkClick r:id="rId4"/>
              </a:rPr>
              <a:t>Information Services Website</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62780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58B9E-24FA-B651-FDF4-A549F6427F4B}"/>
              </a:ext>
            </a:extLst>
          </p:cNvPr>
          <p:cNvSpPr>
            <a:spLocks noGrp="1"/>
          </p:cNvSpPr>
          <p:nvPr>
            <p:ph type="title"/>
          </p:nvPr>
        </p:nvSpPr>
        <p:spPr>
          <a:xfrm>
            <a:off x="1396505" y="788565"/>
            <a:ext cx="6350990" cy="5338770"/>
          </a:xfrm>
        </p:spPr>
        <p:txBody>
          <a:bodyPr>
            <a:normAutofit fontScale="90000"/>
          </a:bodyPr>
          <a:lstStyle/>
          <a:p>
            <a:pPr algn="ctr"/>
            <a:r>
              <a:rPr lang="en-US" sz="4800" b="1" dirty="0">
                <a:latin typeface="Arial Black" panose="020B0A04020102020204" pitchFamily="34" charset="0"/>
                <a:cs typeface="Times New Roman" panose="02020603050405020304" pitchFamily="18" charset="0"/>
              </a:rPr>
              <a:t>Good luck with your future studies and</a:t>
            </a:r>
            <a:br>
              <a:rPr lang="en-US" sz="4800" b="1" dirty="0">
                <a:latin typeface="Arial Black" panose="020B0A04020102020204" pitchFamily="34" charset="0"/>
                <a:cs typeface="Times New Roman" panose="02020603050405020304" pitchFamily="18" charset="0"/>
              </a:rPr>
            </a:br>
            <a:r>
              <a:rPr lang="en-US" sz="4800" b="1" dirty="0">
                <a:latin typeface="Arial Black" panose="020B0A04020102020204" pitchFamily="34" charset="0"/>
                <a:cs typeface="Times New Roman" panose="02020603050405020304" pitchFamily="18" charset="0"/>
              </a:rPr>
              <a:t> thank you for choosing to study at PNW!</a:t>
            </a:r>
            <a:br>
              <a:rPr lang="en-US" sz="4800" b="1" dirty="0">
                <a:latin typeface="Arial Black" panose="020B0A04020102020204" pitchFamily="34" charset="0"/>
                <a:cs typeface="Times New Roman" panose="02020603050405020304" pitchFamily="18" charset="0"/>
              </a:rPr>
            </a:br>
            <a:br>
              <a:rPr lang="en-US" sz="4800" b="1" dirty="0">
                <a:latin typeface="Arial Black" panose="020B0A04020102020204" pitchFamily="34" charset="0"/>
                <a:cs typeface="Times New Roman" panose="02020603050405020304" pitchFamily="18" charset="0"/>
              </a:rPr>
            </a:br>
            <a:r>
              <a:rPr lang="en-US" sz="4800" b="1" dirty="0">
                <a:latin typeface="Arial Black" panose="020B0A04020102020204" pitchFamily="34" charset="0"/>
                <a:cs typeface="Times New Roman" panose="02020603050405020304" pitchFamily="18" charset="0"/>
              </a:rPr>
              <a:t>Grad Studies staff are here to help!</a:t>
            </a:r>
          </a:p>
        </p:txBody>
      </p:sp>
    </p:spTree>
    <p:extLst>
      <p:ext uri="{BB962C8B-B14F-4D97-AF65-F5344CB8AC3E}">
        <p14:creationId xmlns:p14="http://schemas.microsoft.com/office/powerpoint/2010/main" val="579704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Graduate Studies Office</a:t>
            </a:r>
            <a:br>
              <a:rPr lang="en-US" sz="36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Meet our Team</a:t>
            </a:r>
          </a:p>
        </p:txBody>
      </p:sp>
      <p:pic>
        <p:nvPicPr>
          <p:cNvPr id="4" name="Content Placeholder 3" descr="Margaret (Peggy) Greer&#10;&#10;Associate Director of Graduate Admissions and Records" title="Margaret (Peggy) Gree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87998" y="1931922"/>
            <a:ext cx="1627486" cy="1844500"/>
          </a:xfrm>
          <a:prstGeom prst="rect">
            <a:avLst/>
          </a:prstGeom>
          <a:ln w="228600" cap="sq" cmpd="thickThin">
            <a:solidFill>
              <a:srgbClr val="000000"/>
            </a:solidFill>
            <a:prstDash val="solid"/>
            <a:miter lim="800000"/>
          </a:ln>
          <a:effectLst>
            <a:innerShdw blurRad="76200">
              <a:srgbClr val="000000"/>
            </a:innerShdw>
          </a:effectLst>
        </p:spPr>
      </p:pic>
      <p:sp>
        <p:nvSpPr>
          <p:cNvPr id="7" name="TextBox 6"/>
          <p:cNvSpPr txBox="1"/>
          <p:nvPr/>
        </p:nvSpPr>
        <p:spPr>
          <a:xfrm>
            <a:off x="3505758" y="4094389"/>
            <a:ext cx="2294313" cy="615553"/>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Margaret (Peggy) Greer</a:t>
            </a:r>
          </a:p>
          <a:p>
            <a:r>
              <a:rPr lang="en-US" sz="1100" i="1" dirty="0">
                <a:latin typeface="Arial" panose="020B0604020202020204" pitchFamily="34" charset="0"/>
                <a:cs typeface="Arial" panose="020B0604020202020204" pitchFamily="34" charset="0"/>
              </a:rPr>
              <a:t>Associate Director of Graduate </a:t>
            </a:r>
          </a:p>
          <a:p>
            <a:r>
              <a:rPr lang="en-US" sz="1100" i="1" dirty="0">
                <a:latin typeface="Arial" panose="020B0604020202020204" pitchFamily="34" charset="0"/>
                <a:cs typeface="Arial" panose="020B0604020202020204" pitchFamily="34" charset="0"/>
              </a:rPr>
              <a:t>Admissions and Records</a:t>
            </a:r>
          </a:p>
        </p:txBody>
      </p:sp>
      <p:pic>
        <p:nvPicPr>
          <p:cNvPr id="3" name="Picture 2" descr="Photo of Janet Huber, grad student support specialist">
            <a:extLst>
              <a:ext uri="{FF2B5EF4-FFF2-40B4-BE49-F238E27FC236}">
                <a16:creationId xmlns:a16="http://schemas.microsoft.com/office/drawing/2014/main" id="{10AAF07D-2E30-D86B-6555-BF764A732D30}"/>
              </a:ext>
            </a:extLst>
          </p:cNvPr>
          <p:cNvPicPr>
            <a:picLocks noChangeAspect="1"/>
          </p:cNvPicPr>
          <p:nvPr/>
        </p:nvPicPr>
        <p:blipFill>
          <a:blip r:embed="rId3"/>
          <a:srcRect t="19203" b="19203"/>
          <a:stretch/>
        </p:blipFill>
        <p:spPr>
          <a:xfrm>
            <a:off x="1227712" y="3182098"/>
            <a:ext cx="1465020" cy="1702516"/>
          </a:xfrm>
          <a:prstGeom prst="rect">
            <a:avLst/>
          </a:prstGeom>
          <a:ln w="228600" cap="sq" cmpd="thickThin">
            <a:solidFill>
              <a:srgbClr val="000000"/>
            </a:solidFill>
            <a:prstDash val="solid"/>
            <a:miter lim="800000"/>
          </a:ln>
          <a:effectLst>
            <a:innerShdw blurRad="76200">
              <a:srgbClr val="000000"/>
            </a:innerShdw>
          </a:effectLst>
        </p:spPr>
      </p:pic>
      <p:sp>
        <p:nvSpPr>
          <p:cNvPr id="10" name="TextBox 9"/>
          <p:cNvSpPr txBox="1"/>
          <p:nvPr/>
        </p:nvSpPr>
        <p:spPr>
          <a:xfrm>
            <a:off x="1029196" y="5125954"/>
            <a:ext cx="1999230" cy="646331"/>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Janet Huber</a:t>
            </a:r>
          </a:p>
          <a:p>
            <a:r>
              <a:rPr lang="en-US" sz="1200" i="1" dirty="0">
                <a:latin typeface="Arial" panose="020B0604020202020204" pitchFamily="34" charset="0"/>
                <a:cs typeface="Arial" panose="020B0604020202020204" pitchFamily="34" charset="0"/>
              </a:rPr>
              <a:t>Grad Student Support Specialist</a:t>
            </a:r>
          </a:p>
        </p:txBody>
      </p:sp>
      <p:pic>
        <p:nvPicPr>
          <p:cNvPr id="6" name="Picture 5" descr="Photo of Michelle McAllister, grad student support specialist">
            <a:extLst>
              <a:ext uri="{FF2B5EF4-FFF2-40B4-BE49-F238E27FC236}">
                <a16:creationId xmlns:a16="http://schemas.microsoft.com/office/drawing/2014/main" id="{30FDEA9B-3A85-6556-CC3E-1A15738BE898}"/>
              </a:ext>
            </a:extLst>
          </p:cNvPr>
          <p:cNvPicPr>
            <a:picLocks noChangeAspect="1"/>
          </p:cNvPicPr>
          <p:nvPr/>
        </p:nvPicPr>
        <p:blipFill>
          <a:blip r:embed="rId4"/>
          <a:stretch>
            <a:fillRect/>
          </a:stretch>
        </p:blipFill>
        <p:spPr>
          <a:xfrm>
            <a:off x="6310750" y="2981796"/>
            <a:ext cx="2084985" cy="2103120"/>
          </a:xfrm>
          <a:prstGeom prst="rect">
            <a:avLst/>
          </a:prstGeom>
        </p:spPr>
      </p:pic>
      <p:sp>
        <p:nvSpPr>
          <p:cNvPr id="8" name="TextBox 7">
            <a:extLst>
              <a:ext uri="{FF2B5EF4-FFF2-40B4-BE49-F238E27FC236}">
                <a16:creationId xmlns:a16="http://schemas.microsoft.com/office/drawing/2014/main" id="{B1AA3C1E-F3BE-FD5D-6A19-DE4449115C18}"/>
              </a:ext>
            </a:extLst>
          </p:cNvPr>
          <p:cNvSpPr txBox="1"/>
          <p:nvPr/>
        </p:nvSpPr>
        <p:spPr>
          <a:xfrm>
            <a:off x="5996093" y="5209844"/>
            <a:ext cx="2118711" cy="646331"/>
          </a:xfrm>
          <a:prstGeom prst="rect">
            <a:avLst/>
          </a:prstGeom>
          <a:noFill/>
        </p:spPr>
        <p:txBody>
          <a:bodyPr wrap="square">
            <a:spAutoFit/>
          </a:bodyPr>
          <a:lstStyle/>
          <a:p>
            <a:r>
              <a:rPr lang="en-US" sz="1200" b="1" dirty="0">
                <a:latin typeface="Arial" panose="020B0604020202020204" pitchFamily="34" charset="0"/>
                <a:cs typeface="Arial" panose="020B0604020202020204" pitchFamily="34" charset="0"/>
              </a:rPr>
              <a:t>Michelle McAllister</a:t>
            </a:r>
          </a:p>
          <a:p>
            <a:r>
              <a:rPr lang="en-US" sz="1200" i="1" dirty="0">
                <a:latin typeface="Arial" panose="020B0604020202020204" pitchFamily="34" charset="0"/>
                <a:cs typeface="Arial" panose="020B0604020202020204" pitchFamily="34" charset="0"/>
              </a:rPr>
              <a:t>Grad Student Support Specialist</a:t>
            </a:r>
          </a:p>
        </p:txBody>
      </p:sp>
    </p:spTree>
    <p:extLst>
      <p:ext uri="{BB962C8B-B14F-4D97-AF65-F5344CB8AC3E}">
        <p14:creationId xmlns:p14="http://schemas.microsoft.com/office/powerpoint/2010/main" val="2962973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b="1" dirty="0">
                <a:latin typeface="Times New Roman" panose="02020603050405020304" pitchFamily="18" charset="0"/>
                <a:cs typeface="Times New Roman" panose="02020603050405020304" pitchFamily="18" charset="0"/>
              </a:rPr>
              <a:t>PNW and Purdue University</a:t>
            </a:r>
          </a:p>
        </p:txBody>
      </p:sp>
      <p:sp>
        <p:nvSpPr>
          <p:cNvPr id="3" name="Content Placeholder 2"/>
          <p:cNvSpPr>
            <a:spLocks noGrp="1"/>
          </p:cNvSpPr>
          <p:nvPr>
            <p:ph idx="1"/>
          </p:nvPr>
        </p:nvSpPr>
        <p:spPr>
          <a:xfrm>
            <a:off x="628650" y="1825625"/>
            <a:ext cx="7886700" cy="4351338"/>
          </a:xfrm>
        </p:spPr>
        <p:txBody>
          <a:bodyPr>
            <a:normAutofit/>
          </a:bodyPr>
          <a:lstStyle/>
          <a:p>
            <a:pPr>
              <a:buFont typeface="Wingdings" panose="05000000000000000000" pitchFamily="2" charset="2"/>
              <a:buChar char="Ø"/>
            </a:pPr>
            <a:r>
              <a:rPr lang="en-US" sz="1900" dirty="0">
                <a:latin typeface="Times New Roman" panose="02020603050405020304" pitchFamily="18" charset="0"/>
                <a:cs typeface="Times New Roman" panose="02020603050405020304" pitchFamily="18" charset="0"/>
              </a:rPr>
              <a:t>Purdue University Northwest (PNW) is part of the Purdue University Graduate School</a:t>
            </a:r>
          </a:p>
          <a:p>
            <a:pPr>
              <a:buFont typeface="Wingdings" panose="05000000000000000000" pitchFamily="2" charset="2"/>
              <a:buChar char="Ø"/>
            </a:pPr>
            <a:r>
              <a:rPr lang="en-US" sz="1900" dirty="0">
                <a:latin typeface="Times New Roman" panose="02020603050405020304" pitchFamily="18" charset="0"/>
                <a:cs typeface="Times New Roman" panose="02020603050405020304" pitchFamily="18" charset="0"/>
              </a:rPr>
              <a:t>PNW follows the rules and policies of the Purdue University Graduate School</a:t>
            </a:r>
          </a:p>
          <a:p>
            <a:pPr>
              <a:buFont typeface="Wingdings" panose="05000000000000000000" pitchFamily="2" charset="2"/>
              <a:buChar char="Ø"/>
            </a:pPr>
            <a:r>
              <a:rPr lang="en-US" sz="1900" dirty="0">
                <a:latin typeface="Times New Roman" panose="02020603050405020304" pitchFamily="18" charset="0"/>
                <a:cs typeface="Times New Roman" panose="02020603050405020304" pitchFamily="18" charset="0"/>
              </a:rPr>
              <a:t>Resources for PNW students can be found on the Graduate Studies website.</a:t>
            </a:r>
          </a:p>
          <a:p>
            <a:pPr lvl="1">
              <a:buFont typeface="Wingdings" panose="05000000000000000000" pitchFamily="2" charset="2"/>
              <a:buChar char="§"/>
            </a:pPr>
            <a:r>
              <a:rPr lang="en-US" sz="1900" dirty="0">
                <a:latin typeface="Times New Roman" panose="02020603050405020304" pitchFamily="18" charset="0"/>
                <a:cs typeface="Times New Roman" panose="02020603050405020304" pitchFamily="18" charset="0"/>
                <a:hlinkClick r:id="rId2"/>
              </a:rPr>
              <a:t>https://www.pnw.edu/graduate-studies/</a:t>
            </a:r>
            <a:endParaRPr lang="en-US" sz="19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900" dirty="0">
                <a:latin typeface="Times New Roman" panose="02020603050405020304" pitchFamily="18" charset="0"/>
                <a:cs typeface="Times New Roman" panose="02020603050405020304" pitchFamily="18" charset="0"/>
              </a:rPr>
              <a:t>Resources can also be found on the Purdue University – West Lafayette Graduate School website.</a:t>
            </a:r>
          </a:p>
          <a:p>
            <a:pPr lvl="1">
              <a:buFont typeface="Wingdings" panose="05000000000000000000" pitchFamily="2" charset="2"/>
              <a:buChar char="§"/>
            </a:pPr>
            <a:r>
              <a:rPr lang="en-US" sz="1900" dirty="0">
                <a:latin typeface="Times New Roman" panose="02020603050405020304" pitchFamily="18" charset="0"/>
                <a:cs typeface="Times New Roman" panose="02020603050405020304" pitchFamily="18" charset="0"/>
                <a:hlinkClick r:id="rId3"/>
              </a:rPr>
              <a:t>https://www.purdue.edu/gradschool/</a:t>
            </a:r>
            <a:endParaRPr lang="en-US" sz="19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sz="1900" dirty="0">
                <a:latin typeface="Times New Roman" panose="02020603050405020304" pitchFamily="18" charset="0"/>
                <a:cs typeface="Times New Roman" panose="02020603050405020304" pitchFamily="18" charset="0"/>
              </a:rPr>
              <a:t>Some information from Purdue University - West Lafayette is relevant to PNW such as graduate deadlines, academic performance requirements, thesis requirements, etc. </a:t>
            </a:r>
          </a:p>
          <a:p>
            <a:pPr marL="457200" lvl="1"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27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Graduate Studies Office</a:t>
            </a:r>
          </a:p>
        </p:txBody>
      </p:sp>
      <p:sp>
        <p:nvSpPr>
          <p:cNvPr id="4" name="Content Placeholder 3"/>
          <p:cNvSpPr>
            <a:spLocks noGrp="1"/>
          </p:cNvSpPr>
          <p:nvPr>
            <p:ph idx="1"/>
          </p:nvPr>
        </p:nvSpPr>
        <p:spPr>
          <a:xfrm>
            <a:off x="628650" y="1825625"/>
            <a:ext cx="7886700" cy="3409105"/>
          </a:xfrm>
        </p:spPr>
        <p:txBody>
          <a:bodyPr>
            <a:normAutofit lnSpcReduction="10000"/>
          </a:bodyPr>
          <a:lstStyle/>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The Graduate Studies Office is located in 212 </a:t>
            </a:r>
            <a:r>
              <a:rPr lang="en-US" sz="2000" dirty="0" err="1">
                <a:latin typeface="Times New Roman" panose="02020603050405020304" pitchFamily="18" charset="0"/>
                <a:cs typeface="Times New Roman" panose="02020603050405020304" pitchFamily="18" charset="0"/>
              </a:rPr>
              <a:t>Lawshe</a:t>
            </a:r>
            <a:r>
              <a:rPr lang="en-US" sz="2000" dirty="0">
                <a:latin typeface="Times New Roman" panose="02020603050405020304" pitchFamily="18" charset="0"/>
                <a:cs typeface="Times New Roman" panose="02020603050405020304" pitchFamily="18" charset="0"/>
              </a:rPr>
              <a:t> Hall.</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Contact us at (219) 989-2257 or </a:t>
            </a:r>
            <a:r>
              <a:rPr lang="en-US" sz="2000" dirty="0">
                <a:latin typeface="Times New Roman" panose="02020603050405020304" pitchFamily="18" charset="0"/>
                <a:cs typeface="Times New Roman" panose="02020603050405020304" pitchFamily="18" charset="0"/>
                <a:hlinkClick r:id="rId2"/>
              </a:rPr>
              <a:t>grad@pnw.edu</a:t>
            </a:r>
            <a:r>
              <a:rPr lang="en-US" sz="20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The office is open Monday through Friday, and you can drop in between 9am to 4:00pm. If you need to visit at a different time, please call us in advance.</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Visit our office to submit required documents noted in your admission letter, such as official transcripts, diploma, etc.</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Some forms can be submitted directly to </a:t>
            </a:r>
            <a:r>
              <a:rPr lang="en-US" sz="2000" dirty="0">
                <a:latin typeface="Times New Roman" panose="02020603050405020304" pitchFamily="18" charset="0"/>
                <a:cs typeface="Times New Roman" panose="02020603050405020304" pitchFamily="18" charset="0"/>
                <a:hlinkClick r:id="rId2"/>
              </a:rPr>
              <a:t>grad@pnw.edu</a:t>
            </a:r>
            <a:r>
              <a:rPr lang="en-US" sz="2000" dirty="0">
                <a:latin typeface="Times New Roman" panose="02020603050405020304" pitchFamily="18" charset="0"/>
                <a:cs typeface="Times New Roman" panose="02020603050405020304" pitchFamily="18" charset="0"/>
              </a:rPr>
              <a:t>, such as Graduate Staff Fee Remission forms.  </a:t>
            </a:r>
          </a:p>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Our staff is also available to assist students with questions virtually or in-person. Please contact the Graduate Studies Office for an appointment.</a:t>
            </a:r>
          </a:p>
          <a:p>
            <a:endParaRPr lang="en-US" sz="20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99600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Graduate Student Late Fee</a:t>
            </a:r>
          </a:p>
        </p:txBody>
      </p:sp>
      <p:sp>
        <p:nvSpPr>
          <p:cNvPr id="3" name="Content Placeholder 2"/>
          <p:cNvSpPr>
            <a:spLocks noGrp="1"/>
          </p:cNvSpPr>
          <p:nvPr>
            <p:ph idx="1"/>
          </p:nvPr>
        </p:nvSpPr>
        <p:spPr>
          <a:xfrm>
            <a:off x="628650" y="1825625"/>
            <a:ext cx="7777119" cy="1831975"/>
          </a:xfrm>
        </p:spPr>
        <p:txBody>
          <a:bodyPr>
            <a:normAutofit lnSpcReduction="10000"/>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Important info to know----</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Graduate students may be charged a $150 Graduate Late Fee for missing certain deadlines.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 more information, please visit the Bursar webpage or call (219) 989-2560 (bursar@pnw.edu).</a:t>
            </a:r>
          </a:p>
        </p:txBody>
      </p:sp>
    </p:spTree>
    <p:extLst>
      <p:ext uri="{BB962C8B-B14F-4D97-AF65-F5344CB8AC3E}">
        <p14:creationId xmlns:p14="http://schemas.microsoft.com/office/powerpoint/2010/main" val="238318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Courses and Advising</a:t>
            </a:r>
          </a:p>
        </p:txBody>
      </p:sp>
      <p:sp>
        <p:nvSpPr>
          <p:cNvPr id="3" name="Content Placeholder 2"/>
          <p:cNvSpPr>
            <a:spLocks noGrp="1"/>
          </p:cNvSpPr>
          <p:nvPr>
            <p:ph idx="1"/>
          </p:nvPr>
        </p:nvSpPr>
        <p:spPr>
          <a:xfrm>
            <a:off x="628650" y="1937857"/>
            <a:ext cx="7324113" cy="3523376"/>
          </a:xfrm>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Your academic advisor in your program of study can assist you with advising and registration. Your advisor will work with you on selecting the correct courses that are on your plan of study.</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You can find the name of your academic advisor on the second page of your admission letter.</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You can self register through the </a:t>
            </a:r>
            <a:r>
              <a:rPr lang="en-US" sz="2400" dirty="0" err="1">
                <a:latin typeface="Times New Roman" panose="02020603050405020304" pitchFamily="18" charset="0"/>
                <a:cs typeface="Times New Roman" panose="02020603050405020304" pitchFamily="18" charset="0"/>
              </a:rPr>
              <a:t>myPNW</a:t>
            </a:r>
            <a:r>
              <a:rPr lang="en-US" sz="2400" dirty="0">
                <a:latin typeface="Times New Roman" panose="02020603050405020304" pitchFamily="18" charset="0"/>
                <a:cs typeface="Times New Roman" panose="02020603050405020304" pitchFamily="18" charset="0"/>
              </a:rPr>
              <a:t> portal. Make sure the courses that you register for count towards your degree/plan of study.</a:t>
            </a:r>
          </a:p>
        </p:txBody>
      </p:sp>
    </p:spTree>
    <p:extLst>
      <p:ext uri="{BB962C8B-B14F-4D97-AF65-F5344CB8AC3E}">
        <p14:creationId xmlns:p14="http://schemas.microsoft.com/office/powerpoint/2010/main" val="1194243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05732"/>
          </a:xfrm>
        </p:spPr>
        <p:txBody>
          <a:bodyPr>
            <a:normAutofit/>
          </a:bodyPr>
          <a:lstStyle/>
          <a:p>
            <a:r>
              <a:rPr lang="en-US" b="1" dirty="0">
                <a:latin typeface="Times New Roman" panose="02020603050405020304" pitchFamily="18" charset="0"/>
                <a:cs typeface="Times New Roman" panose="02020603050405020304" pitchFamily="18" charset="0"/>
              </a:rPr>
              <a:t>Health Insurance</a:t>
            </a:r>
          </a:p>
        </p:txBody>
      </p:sp>
      <p:sp>
        <p:nvSpPr>
          <p:cNvPr id="3" name="Content Placeholder 2"/>
          <p:cNvSpPr>
            <a:spLocks noGrp="1"/>
          </p:cNvSpPr>
          <p:nvPr>
            <p:ph idx="1"/>
          </p:nvPr>
        </p:nvSpPr>
        <p:spPr>
          <a:xfrm>
            <a:off x="628650" y="1591404"/>
            <a:ext cx="7886700" cy="3987275"/>
          </a:xfrm>
        </p:spPr>
        <p:txBody>
          <a:bodyPr>
            <a:noAutofit/>
          </a:bodyPr>
          <a:lstStyle/>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PNW is pleased to offer health insurance options to all students through UnitedHealthcare Student Resources, administered by Academic </a:t>
            </a:r>
            <a:r>
              <a:rPr lang="en-US" sz="1500" dirty="0" err="1">
                <a:latin typeface="Times New Roman" panose="02020603050405020304" pitchFamily="18" charset="0"/>
                <a:cs typeface="Times New Roman" panose="02020603050405020304" pitchFamily="18" charset="0"/>
              </a:rPr>
              <a:t>HealthPlans</a:t>
            </a:r>
            <a:r>
              <a:rPr lang="en-US" sz="1500" dirty="0">
                <a:latin typeface="Times New Roman" panose="02020603050405020304" pitchFamily="18" charset="0"/>
                <a:cs typeface="Times New Roman" panose="02020603050405020304" pitchFamily="18" charset="0"/>
              </a:rPr>
              <a:t>, Inc. (AHP). For more information, please visit </a:t>
            </a:r>
            <a:r>
              <a:rPr lang="en-US" sz="1500" dirty="0">
                <a:latin typeface="Times New Roman" panose="02020603050405020304" pitchFamily="18" charset="0"/>
                <a:cs typeface="Times New Roman" panose="02020603050405020304" pitchFamily="18" charset="0"/>
                <a:hlinkClick r:id="rId2"/>
              </a:rPr>
              <a:t>https://www.pnw.edu/dean-of-students/student-resources/student-health-insurance/</a:t>
            </a: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All international graduate students who are registered for classes, regardless of credit hours, visa status, or insurance policy type, are required to enroll in the University-sponsored medical insurance plan or to obtain an approved waiver or coverage by the enrollment/waiver deadline. For more information and to enroll, please visit </a:t>
            </a:r>
            <a:r>
              <a:rPr lang="en-US" sz="1500" dirty="0">
                <a:latin typeface="Times New Roman" panose="02020603050405020304" pitchFamily="18" charset="0"/>
                <a:cs typeface="Times New Roman" panose="02020603050405020304" pitchFamily="18" charset="0"/>
                <a:hlinkClick r:id="rId3"/>
              </a:rPr>
              <a:t>https://pnw.myahpcare.com/</a:t>
            </a: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For more information regarding waivers, please visit </a:t>
            </a:r>
            <a:r>
              <a:rPr lang="en-US" sz="1500" dirty="0">
                <a:latin typeface="Times New Roman" panose="02020603050405020304" pitchFamily="18" charset="0"/>
                <a:cs typeface="Times New Roman" panose="02020603050405020304" pitchFamily="18" charset="0"/>
                <a:hlinkClick r:id="rId4"/>
              </a:rPr>
              <a:t>https://pnw.myahpcare.com/waiver?_ga=2.118796555.347164460.1626710908-1234353313.1619466947</a:t>
            </a: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b="1" dirty="0">
                <a:latin typeface="Times New Roman" panose="02020603050405020304" pitchFamily="18" charset="0"/>
                <a:cs typeface="Times New Roman" panose="02020603050405020304" pitchFamily="18" charset="0"/>
              </a:rPr>
              <a:t>Open Enrollment for health insurance coverage during the 2025-2026 academic year is July 1, 2025 (8:00am ET) to September 5, 2025 (5:00pm ET or 4PM local time).</a:t>
            </a: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Failure to provide proof of health insurance will result in a hold being placed on your account and possibly being charged a $150 Graduate Late Fee.  </a:t>
            </a: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Be sure to check your PNW email for more information regarding health insurance and deadline reminders.</a:t>
            </a:r>
          </a:p>
        </p:txBody>
      </p:sp>
    </p:spTree>
    <p:extLst>
      <p:ext uri="{BB962C8B-B14F-4D97-AF65-F5344CB8AC3E}">
        <p14:creationId xmlns:p14="http://schemas.microsoft.com/office/powerpoint/2010/main" val="2194619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b="1" dirty="0">
                <a:latin typeface="Times New Roman" panose="02020603050405020304" pitchFamily="18" charset="0"/>
                <a:cs typeface="Times New Roman" panose="02020603050405020304" pitchFamily="18" charset="0"/>
              </a:rPr>
              <a:t>Graduate Student Handbooks </a:t>
            </a:r>
            <a:br>
              <a:rPr lang="en-US" sz="3400" b="1" dirty="0">
                <a:latin typeface="Times New Roman" panose="02020603050405020304" pitchFamily="18" charset="0"/>
                <a:cs typeface="Times New Roman" panose="02020603050405020304" pitchFamily="18" charset="0"/>
              </a:rPr>
            </a:br>
            <a:r>
              <a:rPr lang="en-US" sz="3400" b="1" dirty="0">
                <a:latin typeface="Times New Roman" panose="02020603050405020304" pitchFamily="18" charset="0"/>
                <a:cs typeface="Times New Roman" panose="02020603050405020304" pitchFamily="18" charset="0"/>
              </a:rPr>
              <a:t>and Information</a:t>
            </a:r>
          </a:p>
        </p:txBody>
      </p:sp>
      <p:sp>
        <p:nvSpPr>
          <p:cNvPr id="3" name="Content Placeholder 2"/>
          <p:cNvSpPr>
            <a:spLocks noGrp="1"/>
          </p:cNvSpPr>
          <p:nvPr>
            <p:ph idx="1"/>
          </p:nvPr>
        </p:nvSpPr>
        <p:spPr>
          <a:xfrm>
            <a:off x="628650" y="2046914"/>
            <a:ext cx="7231834" cy="3764226"/>
          </a:xfrm>
        </p:spPr>
        <p:txBody>
          <a:bodyPr>
            <a:normAutofit/>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Check with your department for a program specific graduate student handbook.</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Academic policies and procedures for the Office of Graduate Students and Post Doctoral Scholars can be found in the Purdue University catalog.</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hlinkClick r:id="rId2"/>
              </a:rPr>
              <a:t>Purdue Academic Catalog</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hlinkClick r:id="rId3"/>
              </a:rPr>
              <a:t>PNW Catalog</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hlinkClick r:id="rId4"/>
              </a:rPr>
              <a:t>Student Resource Guide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hlinkClick r:id="rId5"/>
              </a:rPr>
              <a:t>Campus Policies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15339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NW_PP_fullscreen_LCD_template" id="{6080E9A4-2E52-2A40-8074-BA2D75B2C2A3}" vid="{481D561E-664C-3B41-92AE-CA8FC366B2D6}"/>
    </a:ext>
  </a:extLst>
</a:theme>
</file>

<file path=docProps/app.xml><?xml version="1.0" encoding="utf-8"?>
<Properties xmlns="http://schemas.openxmlformats.org/officeDocument/2006/extended-properties" xmlns:vt="http://schemas.openxmlformats.org/officeDocument/2006/docPropsVTypes">
  <Template>PNW_PP_fullscreen_LCD_template (2)</Template>
  <TotalTime>17981</TotalTime>
  <Words>1753</Words>
  <Application>Microsoft Office PowerPoint</Application>
  <PresentationFormat>On-screen Show (4:3)</PresentationFormat>
  <Paragraphs>119</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Arial Black</vt:lpstr>
      <vt:lpstr>Calibri</vt:lpstr>
      <vt:lpstr>Calibri Light</vt:lpstr>
      <vt:lpstr>Times New Roman</vt:lpstr>
      <vt:lpstr>Wingdings</vt:lpstr>
      <vt:lpstr>Office Theme</vt:lpstr>
      <vt:lpstr>Graduate Student Orientation</vt:lpstr>
      <vt:lpstr>Welcome to PNW!</vt:lpstr>
      <vt:lpstr>Graduate Studies Office Meet our Team</vt:lpstr>
      <vt:lpstr>PNW and Purdue University</vt:lpstr>
      <vt:lpstr>Graduate Studies Office</vt:lpstr>
      <vt:lpstr>Graduate Student Late Fee</vt:lpstr>
      <vt:lpstr>Courses and Advising</vt:lpstr>
      <vt:lpstr>Health Insurance</vt:lpstr>
      <vt:lpstr>Graduate Student Handbooks  and Information</vt:lpstr>
      <vt:lpstr>The Point</vt:lpstr>
      <vt:lpstr>Student ID Cards/PrIDe Card</vt:lpstr>
      <vt:lpstr>Student Login</vt:lpstr>
      <vt:lpstr>BoilerKey</vt:lpstr>
      <vt:lpstr>Student Email</vt:lpstr>
      <vt:lpstr>Graduate Staff Appointments</vt:lpstr>
      <vt:lpstr>Graduate Staff Appointments</vt:lpstr>
      <vt:lpstr>Plan of Study</vt:lpstr>
      <vt:lpstr>Academic Expectations</vt:lpstr>
      <vt:lpstr>Library Resources</vt:lpstr>
      <vt:lpstr>Writing Resources</vt:lpstr>
      <vt:lpstr>Student Software</vt:lpstr>
      <vt:lpstr>Technical Support and  Customer Service</vt:lpstr>
      <vt:lpstr>Good luck with your future studies and  thank you for choosing to study at PNW!  Grad Studies staff are here to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Graduate Student Orientation</dc:title>
  <dc:creator>Janet T Huber</dc:creator>
  <cp:lastModifiedBy>James Alan Seidler</cp:lastModifiedBy>
  <cp:revision>57</cp:revision>
  <dcterms:created xsi:type="dcterms:W3CDTF">2021-07-21T15:40:42Z</dcterms:created>
  <dcterms:modified xsi:type="dcterms:W3CDTF">2025-08-08T21:59:25Z</dcterms:modified>
</cp:coreProperties>
</file>