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83" r:id="rId4"/>
    <p:sldId id="259" r:id="rId5"/>
    <p:sldId id="261" r:id="rId6"/>
    <p:sldId id="262" r:id="rId7"/>
    <p:sldId id="264" r:id="rId8"/>
    <p:sldId id="263" r:id="rId9"/>
    <p:sldId id="265" r:id="rId10"/>
    <p:sldId id="266" r:id="rId11"/>
    <p:sldId id="270" r:id="rId12"/>
    <p:sldId id="269" r:id="rId13"/>
    <p:sldId id="268" r:id="rId14"/>
    <p:sldId id="267" r:id="rId15"/>
    <p:sldId id="273" r:id="rId16"/>
    <p:sldId id="272" r:id="rId17"/>
    <p:sldId id="271" r:id="rId18"/>
    <p:sldId id="274" r:id="rId19"/>
    <p:sldId id="278" r:id="rId20"/>
    <p:sldId id="277" r:id="rId21"/>
    <p:sldId id="279" r:id="rId22"/>
    <p:sldId id="281" r:id="rId23"/>
    <p:sldId id="280" r:id="rId24"/>
    <p:sldId id="275" r:id="rId25"/>
    <p:sldId id="28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7" autoAdjust="0"/>
    <p:restoredTop sz="86441" autoAdjust="0"/>
  </p:normalViewPr>
  <p:slideViewPr>
    <p:cSldViewPr snapToGrid="0">
      <p:cViewPr varScale="1">
        <p:scale>
          <a:sx n="78" d="100"/>
          <a:sy n="78" d="100"/>
        </p:scale>
        <p:origin x="120" y="48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F3808-CD1F-05D0-7A5A-12E5E94684A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A1840E0-57ED-FBC8-8DD3-B7C836B351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F654C7-A23B-B216-E1B3-D3BC22DE57B9}"/>
              </a:ext>
            </a:extLst>
          </p:cNvPr>
          <p:cNvSpPr>
            <a:spLocks noGrp="1"/>
          </p:cNvSpPr>
          <p:nvPr>
            <p:ph type="dt" sz="half" idx="10"/>
          </p:nvPr>
        </p:nvSpPr>
        <p:spPr/>
        <p:txBody>
          <a:bodyPr/>
          <a:lstStyle/>
          <a:p>
            <a:fld id="{7A9D955A-28BE-40F4-8C34-CD672F22E9D5}" type="datetimeFigureOut">
              <a:rPr lang="en-US" smtClean="0"/>
              <a:t>8/19/2026</a:t>
            </a:fld>
            <a:endParaRPr lang="en-US"/>
          </a:p>
        </p:txBody>
      </p:sp>
      <p:sp>
        <p:nvSpPr>
          <p:cNvPr id="5" name="Footer Placeholder 4">
            <a:extLst>
              <a:ext uri="{FF2B5EF4-FFF2-40B4-BE49-F238E27FC236}">
                <a16:creationId xmlns:a16="http://schemas.microsoft.com/office/drawing/2014/main" id="{5DE7C3B6-D2D9-1AB1-5E7A-058E809FDA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BB20C9-0EF2-FF13-9176-136074381EF1}"/>
              </a:ext>
            </a:extLst>
          </p:cNvPr>
          <p:cNvSpPr>
            <a:spLocks noGrp="1"/>
          </p:cNvSpPr>
          <p:nvPr>
            <p:ph type="sldNum" sz="quarter" idx="12"/>
          </p:nvPr>
        </p:nvSpPr>
        <p:spPr/>
        <p:txBody>
          <a:bodyPr/>
          <a:lstStyle/>
          <a:p>
            <a:fld id="{6CBD63CF-3AAF-4C1B-A11E-A3CB68D6608A}" type="slidenum">
              <a:rPr lang="en-US" smtClean="0"/>
              <a:t>‹#›</a:t>
            </a:fld>
            <a:endParaRPr lang="en-US"/>
          </a:p>
        </p:txBody>
      </p:sp>
    </p:spTree>
    <p:extLst>
      <p:ext uri="{BB962C8B-B14F-4D97-AF65-F5344CB8AC3E}">
        <p14:creationId xmlns:p14="http://schemas.microsoft.com/office/powerpoint/2010/main" val="4223903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561FD-314E-905A-3169-4B280DBDDEE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AFAB79B-69B1-6C91-A78F-6F398053ED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C60B0F-984D-E19A-C408-64C62FA20359}"/>
              </a:ext>
            </a:extLst>
          </p:cNvPr>
          <p:cNvSpPr>
            <a:spLocks noGrp="1"/>
          </p:cNvSpPr>
          <p:nvPr>
            <p:ph type="dt" sz="half" idx="10"/>
          </p:nvPr>
        </p:nvSpPr>
        <p:spPr/>
        <p:txBody>
          <a:bodyPr/>
          <a:lstStyle/>
          <a:p>
            <a:fld id="{7A9D955A-28BE-40F4-8C34-CD672F22E9D5}" type="datetimeFigureOut">
              <a:rPr lang="en-US" smtClean="0"/>
              <a:t>8/19/2026</a:t>
            </a:fld>
            <a:endParaRPr lang="en-US"/>
          </a:p>
        </p:txBody>
      </p:sp>
      <p:sp>
        <p:nvSpPr>
          <p:cNvPr id="5" name="Footer Placeholder 4">
            <a:extLst>
              <a:ext uri="{FF2B5EF4-FFF2-40B4-BE49-F238E27FC236}">
                <a16:creationId xmlns:a16="http://schemas.microsoft.com/office/drawing/2014/main" id="{BC1D70B4-BB0D-ECD3-C784-A0A6A4BE08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09772E-24D2-C8CA-7322-00E4228FA543}"/>
              </a:ext>
            </a:extLst>
          </p:cNvPr>
          <p:cNvSpPr>
            <a:spLocks noGrp="1"/>
          </p:cNvSpPr>
          <p:nvPr>
            <p:ph type="sldNum" sz="quarter" idx="12"/>
          </p:nvPr>
        </p:nvSpPr>
        <p:spPr/>
        <p:txBody>
          <a:bodyPr/>
          <a:lstStyle/>
          <a:p>
            <a:fld id="{6CBD63CF-3AAF-4C1B-A11E-A3CB68D6608A}" type="slidenum">
              <a:rPr lang="en-US" smtClean="0"/>
              <a:t>‹#›</a:t>
            </a:fld>
            <a:endParaRPr lang="en-US"/>
          </a:p>
        </p:txBody>
      </p:sp>
    </p:spTree>
    <p:extLst>
      <p:ext uri="{BB962C8B-B14F-4D97-AF65-F5344CB8AC3E}">
        <p14:creationId xmlns:p14="http://schemas.microsoft.com/office/powerpoint/2010/main" val="3922366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E31037-B4E6-39B1-457D-0A296D1E16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EB3FFB8-7BCD-5B2C-9792-7F43561166F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417365-3ACF-DEFF-4F7F-66663DE30B13}"/>
              </a:ext>
            </a:extLst>
          </p:cNvPr>
          <p:cNvSpPr>
            <a:spLocks noGrp="1"/>
          </p:cNvSpPr>
          <p:nvPr>
            <p:ph type="dt" sz="half" idx="10"/>
          </p:nvPr>
        </p:nvSpPr>
        <p:spPr/>
        <p:txBody>
          <a:bodyPr/>
          <a:lstStyle/>
          <a:p>
            <a:fld id="{7A9D955A-28BE-40F4-8C34-CD672F22E9D5}" type="datetimeFigureOut">
              <a:rPr lang="en-US" smtClean="0"/>
              <a:t>8/19/2026</a:t>
            </a:fld>
            <a:endParaRPr lang="en-US"/>
          </a:p>
        </p:txBody>
      </p:sp>
      <p:sp>
        <p:nvSpPr>
          <p:cNvPr id="5" name="Footer Placeholder 4">
            <a:extLst>
              <a:ext uri="{FF2B5EF4-FFF2-40B4-BE49-F238E27FC236}">
                <a16:creationId xmlns:a16="http://schemas.microsoft.com/office/drawing/2014/main" id="{12BA13A3-39BB-2AF2-1FF0-85A50D19F4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D0B644-BB46-D70C-7764-F8F3D1C8EA61}"/>
              </a:ext>
            </a:extLst>
          </p:cNvPr>
          <p:cNvSpPr>
            <a:spLocks noGrp="1"/>
          </p:cNvSpPr>
          <p:nvPr>
            <p:ph type="sldNum" sz="quarter" idx="12"/>
          </p:nvPr>
        </p:nvSpPr>
        <p:spPr/>
        <p:txBody>
          <a:bodyPr/>
          <a:lstStyle/>
          <a:p>
            <a:fld id="{6CBD63CF-3AAF-4C1B-A11E-A3CB68D6608A}" type="slidenum">
              <a:rPr lang="en-US" smtClean="0"/>
              <a:t>‹#›</a:t>
            </a:fld>
            <a:endParaRPr lang="en-US"/>
          </a:p>
        </p:txBody>
      </p:sp>
    </p:spTree>
    <p:extLst>
      <p:ext uri="{BB962C8B-B14F-4D97-AF65-F5344CB8AC3E}">
        <p14:creationId xmlns:p14="http://schemas.microsoft.com/office/powerpoint/2010/main" val="41243404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1AB0C-39FD-F734-E5F4-5F43FEE390EF}"/>
              </a:ext>
            </a:extLst>
          </p:cNvPr>
          <p:cNvSpPr>
            <a:spLocks noGrp="1"/>
          </p:cNvSpPr>
          <p:nvPr>
            <p:ph type="title"/>
          </p:nvPr>
        </p:nvSpPr>
        <p:spPr>
          <a:xfrm>
            <a:off x="831850" y="1709738"/>
            <a:ext cx="10515600" cy="2852737"/>
          </a:xfrm>
        </p:spPr>
        <p:txBody>
          <a:bodyPr anchor="b"/>
          <a:lstStyle>
            <a:lvl1pPr algn="ctr">
              <a:defRPr sz="6000">
                <a:latin typeface="Arial" panose="020B0604020202020204" pitchFamily="34" charset="0"/>
                <a:cs typeface="Arial" panose="020B0604020202020204" pitchFamily="34" charset="0"/>
              </a:defRPr>
            </a:lvl1pPr>
          </a:lstStyle>
          <a:p>
            <a:r>
              <a:rPr lang="en-US"/>
              <a:t>Click to edit Master title style</a:t>
            </a:r>
          </a:p>
        </p:txBody>
      </p:sp>
      <p:pic>
        <p:nvPicPr>
          <p:cNvPr id="7" name="Picture 6">
            <a:extLst>
              <a:ext uri="{FF2B5EF4-FFF2-40B4-BE49-F238E27FC236}">
                <a16:creationId xmlns:a16="http://schemas.microsoft.com/office/drawing/2014/main" id="{43E6D92A-9554-B75B-670B-098EE35B6FB3}"/>
              </a:ext>
            </a:extLst>
          </p:cNvPr>
          <p:cNvPicPr>
            <a:picLocks noChangeAspect="1"/>
          </p:cNvPicPr>
          <p:nvPr userDrawn="1"/>
        </p:nvPicPr>
        <p:blipFill>
          <a:blip r:embed="rId2"/>
          <a:stretch>
            <a:fillRect/>
          </a:stretch>
        </p:blipFill>
        <p:spPr>
          <a:xfrm>
            <a:off x="508000" y="5868450"/>
            <a:ext cx="3010452" cy="577836"/>
          </a:xfrm>
          <a:prstGeom prst="rect">
            <a:avLst/>
          </a:prstGeom>
        </p:spPr>
      </p:pic>
    </p:spTree>
    <p:extLst>
      <p:ext uri="{BB962C8B-B14F-4D97-AF65-F5344CB8AC3E}">
        <p14:creationId xmlns:p14="http://schemas.microsoft.com/office/powerpoint/2010/main" val="4064122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B35B2-6C26-F3EC-8DAB-F795BE71B0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1BBC08-4DDE-047C-1194-447F395A78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30140C-7D50-254C-63CC-DE9EFCCCB14D}"/>
              </a:ext>
            </a:extLst>
          </p:cNvPr>
          <p:cNvSpPr>
            <a:spLocks noGrp="1"/>
          </p:cNvSpPr>
          <p:nvPr>
            <p:ph type="dt" sz="half" idx="10"/>
          </p:nvPr>
        </p:nvSpPr>
        <p:spPr/>
        <p:txBody>
          <a:bodyPr/>
          <a:lstStyle/>
          <a:p>
            <a:fld id="{7A9D955A-28BE-40F4-8C34-CD672F22E9D5}" type="datetimeFigureOut">
              <a:rPr lang="en-US" smtClean="0"/>
              <a:t>8/19/2026</a:t>
            </a:fld>
            <a:endParaRPr lang="en-US"/>
          </a:p>
        </p:txBody>
      </p:sp>
      <p:sp>
        <p:nvSpPr>
          <p:cNvPr id="5" name="Footer Placeholder 4">
            <a:extLst>
              <a:ext uri="{FF2B5EF4-FFF2-40B4-BE49-F238E27FC236}">
                <a16:creationId xmlns:a16="http://schemas.microsoft.com/office/drawing/2014/main" id="{53CEA7C3-C85E-47FB-DC6F-5E49545B10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37CBDF-6059-071A-B6BF-732C3248DC42}"/>
              </a:ext>
            </a:extLst>
          </p:cNvPr>
          <p:cNvSpPr>
            <a:spLocks noGrp="1"/>
          </p:cNvSpPr>
          <p:nvPr>
            <p:ph type="sldNum" sz="quarter" idx="12"/>
          </p:nvPr>
        </p:nvSpPr>
        <p:spPr/>
        <p:txBody>
          <a:bodyPr/>
          <a:lstStyle/>
          <a:p>
            <a:fld id="{6CBD63CF-3AAF-4C1B-A11E-A3CB68D6608A}" type="slidenum">
              <a:rPr lang="en-US" smtClean="0"/>
              <a:t>‹#›</a:t>
            </a:fld>
            <a:endParaRPr lang="en-US"/>
          </a:p>
        </p:txBody>
      </p:sp>
    </p:spTree>
    <p:extLst>
      <p:ext uri="{BB962C8B-B14F-4D97-AF65-F5344CB8AC3E}">
        <p14:creationId xmlns:p14="http://schemas.microsoft.com/office/powerpoint/2010/main" val="2736915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B0FF0-4705-0D24-9642-B61409F720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681C91A-F276-0405-3959-6C09224A357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CC15A8-7AA0-9B92-AB11-10F077B8A743}"/>
              </a:ext>
            </a:extLst>
          </p:cNvPr>
          <p:cNvSpPr>
            <a:spLocks noGrp="1"/>
          </p:cNvSpPr>
          <p:nvPr>
            <p:ph type="dt" sz="half" idx="10"/>
          </p:nvPr>
        </p:nvSpPr>
        <p:spPr/>
        <p:txBody>
          <a:bodyPr/>
          <a:lstStyle/>
          <a:p>
            <a:fld id="{7A9D955A-28BE-40F4-8C34-CD672F22E9D5}" type="datetimeFigureOut">
              <a:rPr lang="en-US" smtClean="0"/>
              <a:t>8/19/2026</a:t>
            </a:fld>
            <a:endParaRPr lang="en-US"/>
          </a:p>
        </p:txBody>
      </p:sp>
      <p:sp>
        <p:nvSpPr>
          <p:cNvPr id="5" name="Footer Placeholder 4">
            <a:extLst>
              <a:ext uri="{FF2B5EF4-FFF2-40B4-BE49-F238E27FC236}">
                <a16:creationId xmlns:a16="http://schemas.microsoft.com/office/drawing/2014/main" id="{BE2862D4-035D-D99F-60F6-047CE91923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C19B8A-1647-8B80-4D71-7413881176D4}"/>
              </a:ext>
            </a:extLst>
          </p:cNvPr>
          <p:cNvSpPr>
            <a:spLocks noGrp="1"/>
          </p:cNvSpPr>
          <p:nvPr>
            <p:ph type="sldNum" sz="quarter" idx="12"/>
          </p:nvPr>
        </p:nvSpPr>
        <p:spPr/>
        <p:txBody>
          <a:bodyPr/>
          <a:lstStyle/>
          <a:p>
            <a:fld id="{6CBD63CF-3AAF-4C1B-A11E-A3CB68D6608A}" type="slidenum">
              <a:rPr lang="en-US" smtClean="0"/>
              <a:t>‹#›</a:t>
            </a:fld>
            <a:endParaRPr lang="en-US"/>
          </a:p>
        </p:txBody>
      </p:sp>
    </p:spTree>
    <p:extLst>
      <p:ext uri="{BB962C8B-B14F-4D97-AF65-F5344CB8AC3E}">
        <p14:creationId xmlns:p14="http://schemas.microsoft.com/office/powerpoint/2010/main" val="1668675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B89E3-D8B3-FC05-5D44-AA81FFC85B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0A4A56-48B6-A851-21E5-72ED98F1266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08B660-B0CC-C7A8-D229-771D0A7222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0E9FD2-CC58-6638-F34F-6A82ACBEF462}"/>
              </a:ext>
            </a:extLst>
          </p:cNvPr>
          <p:cNvSpPr>
            <a:spLocks noGrp="1"/>
          </p:cNvSpPr>
          <p:nvPr>
            <p:ph type="dt" sz="half" idx="10"/>
          </p:nvPr>
        </p:nvSpPr>
        <p:spPr/>
        <p:txBody>
          <a:bodyPr/>
          <a:lstStyle/>
          <a:p>
            <a:fld id="{7A9D955A-28BE-40F4-8C34-CD672F22E9D5}" type="datetimeFigureOut">
              <a:rPr lang="en-US" smtClean="0"/>
              <a:t>8/19/2026</a:t>
            </a:fld>
            <a:endParaRPr lang="en-US"/>
          </a:p>
        </p:txBody>
      </p:sp>
      <p:sp>
        <p:nvSpPr>
          <p:cNvPr id="6" name="Footer Placeholder 5">
            <a:extLst>
              <a:ext uri="{FF2B5EF4-FFF2-40B4-BE49-F238E27FC236}">
                <a16:creationId xmlns:a16="http://schemas.microsoft.com/office/drawing/2014/main" id="{9A209844-FB25-177D-399A-834F6B2942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4996B0-A53D-19A7-A8E4-FC92F384EBF9}"/>
              </a:ext>
            </a:extLst>
          </p:cNvPr>
          <p:cNvSpPr>
            <a:spLocks noGrp="1"/>
          </p:cNvSpPr>
          <p:nvPr>
            <p:ph type="sldNum" sz="quarter" idx="12"/>
          </p:nvPr>
        </p:nvSpPr>
        <p:spPr/>
        <p:txBody>
          <a:bodyPr/>
          <a:lstStyle/>
          <a:p>
            <a:fld id="{6CBD63CF-3AAF-4C1B-A11E-A3CB68D6608A}" type="slidenum">
              <a:rPr lang="en-US" smtClean="0"/>
              <a:t>‹#›</a:t>
            </a:fld>
            <a:endParaRPr lang="en-US"/>
          </a:p>
        </p:txBody>
      </p:sp>
    </p:spTree>
    <p:extLst>
      <p:ext uri="{BB962C8B-B14F-4D97-AF65-F5344CB8AC3E}">
        <p14:creationId xmlns:p14="http://schemas.microsoft.com/office/powerpoint/2010/main" val="2542551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333FB-DFB8-DA64-D669-5D36A9FB052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DEF67C-8AC0-ADB0-09F4-112157B3B2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C4133ED-B276-777F-C739-F53A5CE882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DE1609-6E79-D8FF-9287-CBBFCFA34E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5D9D44C-9DFE-811A-5D40-1C92D43879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9423BA-8E24-A4F4-B127-0D4C4D172303}"/>
              </a:ext>
            </a:extLst>
          </p:cNvPr>
          <p:cNvSpPr>
            <a:spLocks noGrp="1"/>
          </p:cNvSpPr>
          <p:nvPr>
            <p:ph type="dt" sz="half" idx="10"/>
          </p:nvPr>
        </p:nvSpPr>
        <p:spPr/>
        <p:txBody>
          <a:bodyPr/>
          <a:lstStyle/>
          <a:p>
            <a:fld id="{7A9D955A-28BE-40F4-8C34-CD672F22E9D5}" type="datetimeFigureOut">
              <a:rPr lang="en-US" smtClean="0"/>
              <a:t>8/19/2026</a:t>
            </a:fld>
            <a:endParaRPr lang="en-US"/>
          </a:p>
        </p:txBody>
      </p:sp>
      <p:sp>
        <p:nvSpPr>
          <p:cNvPr id="8" name="Footer Placeholder 7">
            <a:extLst>
              <a:ext uri="{FF2B5EF4-FFF2-40B4-BE49-F238E27FC236}">
                <a16:creationId xmlns:a16="http://schemas.microsoft.com/office/drawing/2014/main" id="{3337ABA6-608F-14D3-1536-325E0E7AC2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BD9973-55EA-09BA-6402-1545CE519ABC}"/>
              </a:ext>
            </a:extLst>
          </p:cNvPr>
          <p:cNvSpPr>
            <a:spLocks noGrp="1"/>
          </p:cNvSpPr>
          <p:nvPr>
            <p:ph type="sldNum" sz="quarter" idx="12"/>
          </p:nvPr>
        </p:nvSpPr>
        <p:spPr/>
        <p:txBody>
          <a:bodyPr/>
          <a:lstStyle/>
          <a:p>
            <a:fld id="{6CBD63CF-3AAF-4C1B-A11E-A3CB68D6608A}" type="slidenum">
              <a:rPr lang="en-US" smtClean="0"/>
              <a:t>‹#›</a:t>
            </a:fld>
            <a:endParaRPr lang="en-US"/>
          </a:p>
        </p:txBody>
      </p:sp>
    </p:spTree>
    <p:extLst>
      <p:ext uri="{BB962C8B-B14F-4D97-AF65-F5344CB8AC3E}">
        <p14:creationId xmlns:p14="http://schemas.microsoft.com/office/powerpoint/2010/main" val="238556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D62E6-A9EA-D032-C301-6C278EE222C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D6D0794-BCFF-29A2-FCCE-7493C0083DFC}"/>
              </a:ext>
            </a:extLst>
          </p:cNvPr>
          <p:cNvSpPr>
            <a:spLocks noGrp="1"/>
          </p:cNvSpPr>
          <p:nvPr>
            <p:ph type="dt" sz="half" idx="10"/>
          </p:nvPr>
        </p:nvSpPr>
        <p:spPr/>
        <p:txBody>
          <a:bodyPr/>
          <a:lstStyle/>
          <a:p>
            <a:fld id="{7A9D955A-28BE-40F4-8C34-CD672F22E9D5}" type="datetimeFigureOut">
              <a:rPr lang="en-US" smtClean="0"/>
              <a:t>8/19/2026</a:t>
            </a:fld>
            <a:endParaRPr lang="en-US"/>
          </a:p>
        </p:txBody>
      </p:sp>
      <p:sp>
        <p:nvSpPr>
          <p:cNvPr id="4" name="Footer Placeholder 3">
            <a:extLst>
              <a:ext uri="{FF2B5EF4-FFF2-40B4-BE49-F238E27FC236}">
                <a16:creationId xmlns:a16="http://schemas.microsoft.com/office/drawing/2014/main" id="{9DE20A96-8ED7-1016-69B7-C8CE645B21B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26F518B-39FD-59AA-5899-8F84797A8554}"/>
              </a:ext>
            </a:extLst>
          </p:cNvPr>
          <p:cNvSpPr>
            <a:spLocks noGrp="1"/>
          </p:cNvSpPr>
          <p:nvPr>
            <p:ph type="sldNum" sz="quarter" idx="12"/>
          </p:nvPr>
        </p:nvSpPr>
        <p:spPr/>
        <p:txBody>
          <a:bodyPr/>
          <a:lstStyle/>
          <a:p>
            <a:fld id="{6CBD63CF-3AAF-4C1B-A11E-A3CB68D6608A}" type="slidenum">
              <a:rPr lang="en-US" smtClean="0"/>
              <a:t>‹#›</a:t>
            </a:fld>
            <a:endParaRPr lang="en-US"/>
          </a:p>
        </p:txBody>
      </p:sp>
    </p:spTree>
    <p:extLst>
      <p:ext uri="{BB962C8B-B14F-4D97-AF65-F5344CB8AC3E}">
        <p14:creationId xmlns:p14="http://schemas.microsoft.com/office/powerpoint/2010/main" val="2306269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1FF1BA-3C5A-095A-32DB-EB328E7A6CBA}"/>
              </a:ext>
            </a:extLst>
          </p:cNvPr>
          <p:cNvSpPr>
            <a:spLocks noGrp="1"/>
          </p:cNvSpPr>
          <p:nvPr>
            <p:ph type="dt" sz="half" idx="10"/>
          </p:nvPr>
        </p:nvSpPr>
        <p:spPr/>
        <p:txBody>
          <a:bodyPr/>
          <a:lstStyle/>
          <a:p>
            <a:fld id="{7A9D955A-28BE-40F4-8C34-CD672F22E9D5}" type="datetimeFigureOut">
              <a:rPr lang="en-US" smtClean="0"/>
              <a:t>8/19/2026</a:t>
            </a:fld>
            <a:endParaRPr lang="en-US"/>
          </a:p>
        </p:txBody>
      </p:sp>
      <p:sp>
        <p:nvSpPr>
          <p:cNvPr id="3" name="Footer Placeholder 2">
            <a:extLst>
              <a:ext uri="{FF2B5EF4-FFF2-40B4-BE49-F238E27FC236}">
                <a16:creationId xmlns:a16="http://schemas.microsoft.com/office/drawing/2014/main" id="{ABF979E9-0161-AB79-B2E8-98FFC95B09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2F2CF5F-3920-F3B5-B42D-EF5B1075481D}"/>
              </a:ext>
            </a:extLst>
          </p:cNvPr>
          <p:cNvSpPr>
            <a:spLocks noGrp="1"/>
          </p:cNvSpPr>
          <p:nvPr>
            <p:ph type="sldNum" sz="quarter" idx="12"/>
          </p:nvPr>
        </p:nvSpPr>
        <p:spPr/>
        <p:txBody>
          <a:bodyPr/>
          <a:lstStyle/>
          <a:p>
            <a:fld id="{6CBD63CF-3AAF-4C1B-A11E-A3CB68D6608A}" type="slidenum">
              <a:rPr lang="en-US" smtClean="0"/>
              <a:t>‹#›</a:t>
            </a:fld>
            <a:endParaRPr lang="en-US"/>
          </a:p>
        </p:txBody>
      </p:sp>
    </p:spTree>
    <p:extLst>
      <p:ext uri="{BB962C8B-B14F-4D97-AF65-F5344CB8AC3E}">
        <p14:creationId xmlns:p14="http://schemas.microsoft.com/office/powerpoint/2010/main" val="608579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52447-E805-6026-79C4-CDB8649C24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085FE10-5422-0AE2-C243-9695AEB90A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CAF3358-4A01-8DAA-7787-8353F2344F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AC4C80-A419-32C9-62DB-94614A887522}"/>
              </a:ext>
            </a:extLst>
          </p:cNvPr>
          <p:cNvSpPr>
            <a:spLocks noGrp="1"/>
          </p:cNvSpPr>
          <p:nvPr>
            <p:ph type="dt" sz="half" idx="10"/>
          </p:nvPr>
        </p:nvSpPr>
        <p:spPr/>
        <p:txBody>
          <a:bodyPr/>
          <a:lstStyle/>
          <a:p>
            <a:fld id="{7A9D955A-28BE-40F4-8C34-CD672F22E9D5}" type="datetimeFigureOut">
              <a:rPr lang="en-US" smtClean="0"/>
              <a:t>8/19/2026</a:t>
            </a:fld>
            <a:endParaRPr lang="en-US"/>
          </a:p>
        </p:txBody>
      </p:sp>
      <p:sp>
        <p:nvSpPr>
          <p:cNvPr id="6" name="Footer Placeholder 5">
            <a:extLst>
              <a:ext uri="{FF2B5EF4-FFF2-40B4-BE49-F238E27FC236}">
                <a16:creationId xmlns:a16="http://schemas.microsoft.com/office/drawing/2014/main" id="{CA0D973A-B891-EEB4-DA57-F5B1B5A0C7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139994-9A40-E0DE-3F07-CCC674229DBA}"/>
              </a:ext>
            </a:extLst>
          </p:cNvPr>
          <p:cNvSpPr>
            <a:spLocks noGrp="1"/>
          </p:cNvSpPr>
          <p:nvPr>
            <p:ph type="sldNum" sz="quarter" idx="12"/>
          </p:nvPr>
        </p:nvSpPr>
        <p:spPr/>
        <p:txBody>
          <a:bodyPr/>
          <a:lstStyle/>
          <a:p>
            <a:fld id="{6CBD63CF-3AAF-4C1B-A11E-A3CB68D6608A}" type="slidenum">
              <a:rPr lang="en-US" smtClean="0"/>
              <a:t>‹#›</a:t>
            </a:fld>
            <a:endParaRPr lang="en-US"/>
          </a:p>
        </p:txBody>
      </p:sp>
    </p:spTree>
    <p:extLst>
      <p:ext uri="{BB962C8B-B14F-4D97-AF65-F5344CB8AC3E}">
        <p14:creationId xmlns:p14="http://schemas.microsoft.com/office/powerpoint/2010/main" val="4155251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7B42E-06D2-69BD-2D3F-3E6572B7CF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98B4113-9FB3-7C10-8CD3-5B51B01506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124C3E1-E78A-6961-2454-6B5F268EED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135355-E5D1-9524-3737-86FDD5899AD2}"/>
              </a:ext>
            </a:extLst>
          </p:cNvPr>
          <p:cNvSpPr>
            <a:spLocks noGrp="1"/>
          </p:cNvSpPr>
          <p:nvPr>
            <p:ph type="dt" sz="half" idx="10"/>
          </p:nvPr>
        </p:nvSpPr>
        <p:spPr/>
        <p:txBody>
          <a:bodyPr/>
          <a:lstStyle/>
          <a:p>
            <a:fld id="{7A9D955A-28BE-40F4-8C34-CD672F22E9D5}" type="datetimeFigureOut">
              <a:rPr lang="en-US" smtClean="0"/>
              <a:t>8/19/2026</a:t>
            </a:fld>
            <a:endParaRPr lang="en-US"/>
          </a:p>
        </p:txBody>
      </p:sp>
      <p:sp>
        <p:nvSpPr>
          <p:cNvPr id="6" name="Footer Placeholder 5">
            <a:extLst>
              <a:ext uri="{FF2B5EF4-FFF2-40B4-BE49-F238E27FC236}">
                <a16:creationId xmlns:a16="http://schemas.microsoft.com/office/drawing/2014/main" id="{B5E9B58E-01D3-0F26-06B4-F28710157A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1B0D5-9DC9-EA45-A226-3766A9C83AAF}"/>
              </a:ext>
            </a:extLst>
          </p:cNvPr>
          <p:cNvSpPr>
            <a:spLocks noGrp="1"/>
          </p:cNvSpPr>
          <p:nvPr>
            <p:ph type="sldNum" sz="quarter" idx="12"/>
          </p:nvPr>
        </p:nvSpPr>
        <p:spPr/>
        <p:txBody>
          <a:bodyPr/>
          <a:lstStyle/>
          <a:p>
            <a:fld id="{6CBD63CF-3AAF-4C1B-A11E-A3CB68D6608A}" type="slidenum">
              <a:rPr lang="en-US" smtClean="0"/>
              <a:t>‹#›</a:t>
            </a:fld>
            <a:endParaRPr lang="en-US"/>
          </a:p>
        </p:txBody>
      </p:sp>
    </p:spTree>
    <p:extLst>
      <p:ext uri="{BB962C8B-B14F-4D97-AF65-F5344CB8AC3E}">
        <p14:creationId xmlns:p14="http://schemas.microsoft.com/office/powerpoint/2010/main" val="79843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B6F283-EC57-6A64-DDE4-ECEAF935F2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686268-1ACC-AC8E-A00E-AF3B3D3BD7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867316-0EC2-3B78-C5FA-F5557B948F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A9D955A-28BE-40F4-8C34-CD672F22E9D5}" type="datetimeFigureOut">
              <a:rPr lang="en-US" smtClean="0"/>
              <a:t>8/19/2026</a:t>
            </a:fld>
            <a:endParaRPr lang="en-US"/>
          </a:p>
        </p:txBody>
      </p:sp>
      <p:sp>
        <p:nvSpPr>
          <p:cNvPr id="5" name="Footer Placeholder 4">
            <a:extLst>
              <a:ext uri="{FF2B5EF4-FFF2-40B4-BE49-F238E27FC236}">
                <a16:creationId xmlns:a16="http://schemas.microsoft.com/office/drawing/2014/main" id="{86760342-5797-394F-2370-6B4AA48BDA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3223E51-9FDD-650E-DFA2-99BA620C84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CBD63CF-3AAF-4C1B-A11E-A3CB68D6608A}" type="slidenum">
              <a:rPr lang="en-US" smtClean="0"/>
              <a:t>‹#›</a:t>
            </a:fld>
            <a:endParaRPr lang="en-US"/>
          </a:p>
        </p:txBody>
      </p:sp>
    </p:spTree>
    <p:extLst>
      <p:ext uri="{BB962C8B-B14F-4D97-AF65-F5344CB8AC3E}">
        <p14:creationId xmlns:p14="http://schemas.microsoft.com/office/powerpoint/2010/main" val="9147763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s://catalog.pnw.edu/" TargetMode="External"/><Relationship Id="rId7" Type="http://schemas.openxmlformats.org/officeDocument/2006/relationships/image" Target="../media/image2.png"/><Relationship Id="rId2" Type="http://schemas.openxmlformats.org/officeDocument/2006/relationships/hyperlink" Target="https://catalog.purdue.edu/content.php?catoid=19&amp;navoid=25415#v-registration" TargetMode="External"/><Relationship Id="rId1" Type="http://schemas.openxmlformats.org/officeDocument/2006/relationships/slideLayout" Target="../slideLayouts/slideLayout12.xml"/><Relationship Id="rId6" Type="http://schemas.openxmlformats.org/officeDocument/2006/relationships/hyperlink" Target="https://www.pnw.edu/dean-of-students/student-resources/" TargetMode="External"/><Relationship Id="rId5" Type="http://schemas.openxmlformats.org/officeDocument/2006/relationships/hyperlink" Target="https://www.pnw.edu/dean-of-students/policies/" TargetMode="External"/><Relationship Id="rId4" Type="http://schemas.openxmlformats.org/officeDocument/2006/relationships/hyperlink" Target="https://www.pnw.edu/dean-of-students/student-handbook/"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pnw.edu/admissions/undergraduate/admitted-students/the-point/" TargetMode="Externa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pnw.edu/admissions/undergraduate/admitted-students/id-card/" TargetMode="Externa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pnw.edu/information-technology/services/purdue-login/" TargetMode="Externa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pnw.edu/information-technology/services/microsoft-multi-factor-authentication/" TargetMode="Externa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s://www.pnw.edu/information-technology/services/for-students/" TargetMode="External"/><Relationship Id="rId2" Type="http://schemas.openxmlformats.org/officeDocument/2006/relationships/hyperlink" Target="https://www.pnw.edu/information-technology/services/exchange/" TargetMode="Externa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hyperlink" Target="mailto:grad@pnw.edu" TargetMode="External"/><Relationship Id="rId2" Type="http://schemas.openxmlformats.org/officeDocument/2006/relationships/hyperlink" Target="https://www.pnw.edu/graduate-studies/opportunities-for-support/graduate-employment/" TargetMode="Externa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hyperlink" Target="https://www.pnw.edu/bursar/wp-content/uploads/sites/18/2020/01/Graduate-Staff-Fee-Remission-PNW.pd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pnw.edu/graduate-studies/about-us/graduation-guide/"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pnw.edu/library/" TargetMode="Externa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hyperlink" Target="https://www.pnw.edu/writing-center/" TargetMode="External"/><Relationship Id="rId2" Type="http://schemas.openxmlformats.org/officeDocument/2006/relationships/hyperlink" Target="https://owl.purdue.edu/" TargetMode="Externa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it.purdue.edu/shopping/software/student.php" TargetMode="Externa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https://zoom.us/j/2199892888?pwd=cnJLY2JQaVpNbjVhazZOYnFSV2JhQT09#success" TargetMode="External"/><Relationship Id="rId2" Type="http://schemas.openxmlformats.org/officeDocument/2006/relationships/hyperlink" Target="https://www.pnw.edu/information-technology/services/customer-service-center/" TargetMode="Externa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hyperlink" Target="https://www.purdue.edu/gradschool/" TargetMode="External"/><Relationship Id="rId2" Type="http://schemas.openxmlformats.org/officeDocument/2006/relationships/hyperlink" Target="https://www.pnw.edu/graduate-studies/" TargetMode="Externa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grad@pnw.edu" TargetMode="Externa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pnw.myahpcare.com/" TargetMode="External"/><Relationship Id="rId2" Type="http://schemas.openxmlformats.org/officeDocument/2006/relationships/hyperlink" Target="https://www.pnw.edu/dean-of-students/student-handbook/student-health-insurance/" TargetMode="Externa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hyperlink" Target="https://www.pnw.edu/graduate-studies/admission/international-graduate-students/#insuranc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A2C445C-6FB1-AB1C-6B53-F7F56282DE1A}"/>
              </a:ext>
            </a:extLst>
          </p:cNvPr>
          <p:cNvSpPr>
            <a:spLocks noGrp="1"/>
          </p:cNvSpPr>
          <p:nvPr>
            <p:ph type="title"/>
          </p:nvPr>
        </p:nvSpPr>
        <p:spPr>
          <a:xfrm>
            <a:off x="838200" y="1654875"/>
            <a:ext cx="10515600" cy="1853594"/>
          </a:xfrm>
        </p:spPr>
        <p:txBody>
          <a:bodyPr>
            <a:normAutofit/>
          </a:bodyPr>
          <a:lstStyle/>
          <a:p>
            <a:r>
              <a:rPr lang="en-US" dirty="0">
                <a:latin typeface="Arial Black" panose="020B0A04020102020204" pitchFamily="34" charset="0"/>
              </a:rPr>
              <a:t>Graduate Studies Orientation</a:t>
            </a:r>
            <a:endParaRPr lang="en-US" dirty="0"/>
          </a:p>
        </p:txBody>
      </p:sp>
      <p:sp>
        <p:nvSpPr>
          <p:cNvPr id="2" name="TextBox 1">
            <a:extLst>
              <a:ext uri="{FF2B5EF4-FFF2-40B4-BE49-F238E27FC236}">
                <a16:creationId xmlns:a16="http://schemas.microsoft.com/office/drawing/2014/main" id="{6FA4705C-D903-B8D2-109C-66F6D994CE73}"/>
              </a:ext>
            </a:extLst>
          </p:cNvPr>
          <p:cNvSpPr txBox="1"/>
          <p:nvPr/>
        </p:nvSpPr>
        <p:spPr>
          <a:xfrm>
            <a:off x="4134612" y="3648456"/>
            <a:ext cx="3922776" cy="707886"/>
          </a:xfrm>
          <a:prstGeom prst="rect">
            <a:avLst/>
          </a:prstGeom>
          <a:noFill/>
        </p:spPr>
        <p:txBody>
          <a:bodyPr wrap="square" rtlCol="0">
            <a:spAutoFit/>
          </a:bodyPr>
          <a:lstStyle/>
          <a:p>
            <a:pPr algn="ctr"/>
            <a:r>
              <a:rPr lang="en-US" sz="4000" dirty="0">
                <a:latin typeface="Calibri" panose="020F0502020204030204" pitchFamily="34" charset="0"/>
                <a:ea typeface="Calibri" panose="020F0502020204030204" pitchFamily="34" charset="0"/>
                <a:cs typeface="Calibri" panose="020F0502020204030204" pitchFamily="34" charset="0"/>
              </a:rPr>
              <a:t>2026-2027</a:t>
            </a:r>
          </a:p>
        </p:txBody>
      </p:sp>
      <p:pic>
        <p:nvPicPr>
          <p:cNvPr id="4" name="Picture 3" descr="Celebrating 10 Years 2016-2026 Purdue University Northwest">
            <a:extLst>
              <a:ext uri="{FF2B5EF4-FFF2-40B4-BE49-F238E27FC236}">
                <a16:creationId xmlns:a16="http://schemas.microsoft.com/office/drawing/2014/main" id="{C9D6C553-6139-3585-C602-B106392640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21750" y="5276134"/>
            <a:ext cx="3270250" cy="1581866"/>
          </a:xfrm>
          <a:prstGeom prst="rect">
            <a:avLst/>
          </a:prstGeom>
        </p:spPr>
      </p:pic>
    </p:spTree>
    <p:extLst>
      <p:ext uri="{BB962C8B-B14F-4D97-AF65-F5344CB8AC3E}">
        <p14:creationId xmlns:p14="http://schemas.microsoft.com/office/powerpoint/2010/main" val="3340697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4CC22-4AED-1020-B1B6-8C8BF09B125F}"/>
              </a:ext>
            </a:extLst>
          </p:cNvPr>
          <p:cNvSpPr>
            <a:spLocks noGrp="1"/>
          </p:cNvSpPr>
          <p:nvPr>
            <p:ph type="title"/>
          </p:nvPr>
        </p:nvSpPr>
        <p:spPr>
          <a:xfrm>
            <a:off x="838200" y="475299"/>
            <a:ext cx="10515600" cy="731709"/>
          </a:xfrm>
        </p:spPr>
        <p:txBody>
          <a:bodyPr>
            <a:normAutofit/>
          </a:bodyPr>
          <a:lstStyle/>
          <a:p>
            <a:r>
              <a:rPr lang="en-US" sz="4000" b="1" dirty="0">
                <a:latin typeface="Times New Roman" panose="02020603050405020304" pitchFamily="18" charset="0"/>
                <a:cs typeface="Times New Roman" panose="02020603050405020304" pitchFamily="18" charset="0"/>
              </a:rPr>
              <a:t>Graduate Student Late Fee</a:t>
            </a:r>
            <a:endParaRPr lang="en-US" sz="4000" dirty="0"/>
          </a:p>
        </p:txBody>
      </p:sp>
      <p:sp>
        <p:nvSpPr>
          <p:cNvPr id="4" name="TextBox 3">
            <a:extLst>
              <a:ext uri="{FF2B5EF4-FFF2-40B4-BE49-F238E27FC236}">
                <a16:creationId xmlns:a16="http://schemas.microsoft.com/office/drawing/2014/main" id="{25EE9CAD-3E5C-FC46-0911-40947A5E7F82}"/>
              </a:ext>
            </a:extLst>
          </p:cNvPr>
          <p:cNvSpPr txBox="1"/>
          <p:nvPr/>
        </p:nvSpPr>
        <p:spPr>
          <a:xfrm>
            <a:off x="838200" y="1543129"/>
            <a:ext cx="10515600" cy="2677656"/>
          </a:xfrm>
          <a:prstGeom prst="rect">
            <a:avLst/>
          </a:prstGeom>
          <a:noFill/>
        </p:spPr>
        <p:txBody>
          <a:bodyPr wrap="square">
            <a:spAutoFit/>
          </a:bodyPr>
          <a:lstStyle/>
          <a:p>
            <a:r>
              <a:rPr lang="en-US" sz="2400" dirty="0">
                <a:latin typeface="Times New Roman" panose="02020603050405020304" pitchFamily="18" charset="0"/>
                <a:cs typeface="Times New Roman" panose="02020603050405020304" pitchFamily="18" charset="0"/>
              </a:rPr>
              <a:t>Important info to know----</a:t>
            </a:r>
          </a:p>
          <a:p>
            <a:pPr>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Graduate students may be charged a $150 Graduate Late Fee for missing certain deadlines.</a:t>
            </a:r>
          </a:p>
          <a:p>
            <a:pPr>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For more information, please visit the Bursar webpage or call (219) 989-2560 (bursar@pnw.edu).</a:t>
            </a:r>
          </a:p>
        </p:txBody>
      </p:sp>
      <p:pic>
        <p:nvPicPr>
          <p:cNvPr id="5" name="Picture 4" descr="Celebrating 10 Years 2016-2026 Purdue University Northwest">
            <a:extLst>
              <a:ext uri="{FF2B5EF4-FFF2-40B4-BE49-F238E27FC236}">
                <a16:creationId xmlns:a16="http://schemas.microsoft.com/office/drawing/2014/main" id="{70588A19-F5A5-4A00-9CD3-8A8D89E362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4547" y="5229766"/>
            <a:ext cx="3254909" cy="1574446"/>
          </a:xfrm>
          <a:prstGeom prst="rect">
            <a:avLst/>
          </a:prstGeom>
        </p:spPr>
      </p:pic>
    </p:spTree>
    <p:extLst>
      <p:ext uri="{BB962C8B-B14F-4D97-AF65-F5344CB8AC3E}">
        <p14:creationId xmlns:p14="http://schemas.microsoft.com/office/powerpoint/2010/main" val="2595418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0275D-D1F9-A127-23FF-5147474BC1DB}"/>
              </a:ext>
            </a:extLst>
          </p:cNvPr>
          <p:cNvSpPr>
            <a:spLocks noGrp="1"/>
          </p:cNvSpPr>
          <p:nvPr>
            <p:ph type="title"/>
          </p:nvPr>
        </p:nvSpPr>
        <p:spPr>
          <a:xfrm>
            <a:off x="838200" y="374715"/>
            <a:ext cx="10515600" cy="1085785"/>
          </a:xfrm>
        </p:spPr>
        <p:txBody>
          <a:bodyPr>
            <a:normAutofit/>
          </a:bodyPr>
          <a:lstStyle/>
          <a:p>
            <a:r>
              <a:rPr lang="en-US" sz="3600" b="1" dirty="0">
                <a:latin typeface="Times New Roman" panose="02020603050405020304" pitchFamily="18" charset="0"/>
                <a:cs typeface="Times New Roman" panose="02020603050405020304" pitchFamily="18" charset="0"/>
              </a:rPr>
              <a:t>Graduate Student Handbooks </a:t>
            </a:r>
            <a:br>
              <a:rPr lang="en-US" sz="3600" b="1" dirty="0">
                <a:latin typeface="Times New Roman" panose="02020603050405020304" pitchFamily="18" charset="0"/>
                <a:cs typeface="Times New Roman" panose="02020603050405020304" pitchFamily="18" charset="0"/>
              </a:rPr>
            </a:br>
            <a:r>
              <a:rPr lang="en-US" sz="3600" b="1" dirty="0">
                <a:latin typeface="Times New Roman" panose="02020603050405020304" pitchFamily="18" charset="0"/>
                <a:cs typeface="Times New Roman" panose="02020603050405020304" pitchFamily="18" charset="0"/>
              </a:rPr>
              <a:t>and Information</a:t>
            </a:r>
            <a:endParaRPr lang="en-US" sz="3600" dirty="0"/>
          </a:p>
        </p:txBody>
      </p:sp>
      <p:sp>
        <p:nvSpPr>
          <p:cNvPr id="4" name="TextBox 3">
            <a:extLst>
              <a:ext uri="{FF2B5EF4-FFF2-40B4-BE49-F238E27FC236}">
                <a16:creationId xmlns:a16="http://schemas.microsoft.com/office/drawing/2014/main" id="{5ECAA5BA-6EC7-0C56-68EF-16A0A00C19EC}"/>
              </a:ext>
            </a:extLst>
          </p:cNvPr>
          <p:cNvSpPr txBox="1"/>
          <p:nvPr/>
        </p:nvSpPr>
        <p:spPr>
          <a:xfrm>
            <a:off x="838200" y="1825306"/>
            <a:ext cx="10515600" cy="2862322"/>
          </a:xfrm>
          <a:prstGeom prst="rect">
            <a:avLst/>
          </a:prstGeom>
          <a:noFill/>
        </p:spPr>
        <p:txBody>
          <a:bodyPr wrap="square">
            <a:spAutoFit/>
          </a:bodyPr>
          <a:lstStyle/>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Check with your department for a program specific graduate student handbook.</a:t>
            </a:r>
          </a:p>
          <a:p>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Academic policies and procedures for the Office of the Vice Provost for Graduate Students and Post Doctoral Scholars (OGSPS) can be found in the Purdue University catalog.</a:t>
            </a:r>
          </a:p>
          <a:p>
            <a:pPr>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000" dirty="0">
                <a:hlinkClick r:id="rId2"/>
              </a:rPr>
              <a:t>Policies and Procedures for Administering Graduate Student Programs - Purdue University</a:t>
            </a:r>
            <a:endParaRPr lang="en-US" sz="2000" dirty="0">
              <a:latin typeface="Times New Roman" panose="02020603050405020304" pitchFamily="18" charset="0"/>
              <a:cs typeface="Times New Roman" panose="02020603050405020304" pitchFamily="18" charset="0"/>
              <a:hlinkClick r:id="rId3"/>
            </a:endParaRPr>
          </a:p>
          <a:p>
            <a:pPr marL="0" indent="0">
              <a:buNone/>
            </a:pPr>
            <a:r>
              <a:rPr lang="en-US" sz="2000" dirty="0">
                <a:hlinkClick r:id="rId3"/>
              </a:rPr>
              <a:t>Purdue University Northwest</a:t>
            </a:r>
            <a:r>
              <a:rPr lang="en-US" sz="2000" dirty="0"/>
              <a:t>  Academic Catalog</a:t>
            </a:r>
          </a:p>
          <a:p>
            <a:pPr marL="0" indent="0">
              <a:buNone/>
            </a:pPr>
            <a:r>
              <a:rPr lang="en-US" sz="2000" dirty="0">
                <a:hlinkClick r:id="rId4"/>
              </a:rPr>
              <a:t>Student Handbook - Dean of Students - Purdue University Northwest</a:t>
            </a:r>
            <a:endParaRPr lang="en-US" sz="2000" dirty="0"/>
          </a:p>
          <a:p>
            <a:pPr marL="0" indent="0">
              <a:buNone/>
            </a:pPr>
            <a:r>
              <a:rPr lang="en-US" sz="2000" dirty="0">
                <a:hlinkClick r:id="rId5"/>
              </a:rPr>
              <a:t>Policies - Dean of Students - Purdue University Northwest</a:t>
            </a:r>
            <a:endParaRPr lang="en-US" sz="2000" dirty="0">
              <a:latin typeface="Times New Roman" panose="02020603050405020304" pitchFamily="18" charset="0"/>
              <a:cs typeface="Times New Roman" panose="02020603050405020304" pitchFamily="18" charset="0"/>
              <a:hlinkClick r:id="rId6"/>
            </a:endParaRPr>
          </a:p>
        </p:txBody>
      </p:sp>
      <p:pic>
        <p:nvPicPr>
          <p:cNvPr id="5" name="Picture 4" descr="Celebrating 10 Years 2016-2026 Purdue University Northwest">
            <a:extLst>
              <a:ext uri="{FF2B5EF4-FFF2-40B4-BE49-F238E27FC236}">
                <a16:creationId xmlns:a16="http://schemas.microsoft.com/office/drawing/2014/main" id="{8C094C6D-E766-CE1B-BE7C-F144BC814F4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91065" y="5433158"/>
            <a:ext cx="2945627" cy="1424841"/>
          </a:xfrm>
          <a:prstGeom prst="rect">
            <a:avLst/>
          </a:prstGeom>
        </p:spPr>
      </p:pic>
    </p:spTree>
    <p:extLst>
      <p:ext uri="{BB962C8B-B14F-4D97-AF65-F5344CB8AC3E}">
        <p14:creationId xmlns:p14="http://schemas.microsoft.com/office/powerpoint/2010/main" val="2045777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D0BB2-5FF3-7410-08F3-FE5B8BBDA410}"/>
              </a:ext>
            </a:extLst>
          </p:cNvPr>
          <p:cNvSpPr>
            <a:spLocks noGrp="1"/>
          </p:cNvSpPr>
          <p:nvPr>
            <p:ph type="title"/>
          </p:nvPr>
        </p:nvSpPr>
        <p:spPr>
          <a:xfrm>
            <a:off x="838200" y="402147"/>
            <a:ext cx="10515600" cy="878014"/>
          </a:xfrm>
        </p:spPr>
        <p:txBody>
          <a:bodyPr>
            <a:normAutofit fontScale="90000"/>
          </a:bodyPr>
          <a:lstStyle/>
          <a:p>
            <a:r>
              <a:rPr lang="en-US" b="1" dirty="0">
                <a:latin typeface="Times New Roman" panose="02020603050405020304" pitchFamily="18" charset="0"/>
                <a:cs typeface="Times New Roman" panose="02020603050405020304" pitchFamily="18" charset="0"/>
              </a:rPr>
              <a:t>The Point</a:t>
            </a:r>
            <a:endParaRPr lang="en-US" dirty="0"/>
          </a:p>
        </p:txBody>
      </p:sp>
      <p:sp>
        <p:nvSpPr>
          <p:cNvPr id="4" name="TextBox 3">
            <a:extLst>
              <a:ext uri="{FF2B5EF4-FFF2-40B4-BE49-F238E27FC236}">
                <a16:creationId xmlns:a16="http://schemas.microsoft.com/office/drawing/2014/main" id="{A8AB7E18-237C-3EB4-4CD0-B1BE570D4B82}"/>
              </a:ext>
            </a:extLst>
          </p:cNvPr>
          <p:cNvSpPr txBox="1"/>
          <p:nvPr/>
        </p:nvSpPr>
        <p:spPr>
          <a:xfrm>
            <a:off x="838200" y="1490008"/>
            <a:ext cx="10515600" cy="1569660"/>
          </a:xfrm>
          <a:prstGeom prst="rect">
            <a:avLst/>
          </a:prstGeom>
          <a:noFill/>
        </p:spPr>
        <p:txBody>
          <a:bodyPr wrap="square">
            <a:spAutoFit/>
          </a:bodyPr>
          <a:lstStyle/>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Point is your one-stop student support and success center for both graduate and undergraduate students at PNW.</a:t>
            </a:r>
          </a:p>
          <a:p>
            <a:endParaRPr lang="en-US"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For more information, please visit </a:t>
            </a:r>
            <a:r>
              <a:rPr lang="en-US" sz="2400" dirty="0">
                <a:hlinkClick r:id="rId2"/>
              </a:rPr>
              <a:t>The Point - Purdue University Northwest</a:t>
            </a:r>
            <a:r>
              <a:rPr lang="en-US" sz="2400" dirty="0"/>
              <a:t>.</a:t>
            </a:r>
            <a:endParaRPr lang="en-US" sz="2400" dirty="0">
              <a:latin typeface="Times New Roman" panose="02020603050405020304" pitchFamily="18" charset="0"/>
              <a:cs typeface="Times New Roman" panose="02020603050405020304" pitchFamily="18" charset="0"/>
            </a:endParaRPr>
          </a:p>
        </p:txBody>
      </p:sp>
      <p:pic>
        <p:nvPicPr>
          <p:cNvPr id="5" name="Picture 4" descr="Celebrating 10 Years 2016-2026 Purdue University Northwest">
            <a:extLst>
              <a:ext uri="{FF2B5EF4-FFF2-40B4-BE49-F238E27FC236}">
                <a16:creationId xmlns:a16="http://schemas.microsoft.com/office/drawing/2014/main" id="{AEDA3C95-B9F3-6959-ABE2-E1BE53F8D2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1576" y="5462428"/>
            <a:ext cx="2885116" cy="1395571"/>
          </a:xfrm>
          <a:prstGeom prst="rect">
            <a:avLst/>
          </a:prstGeom>
        </p:spPr>
      </p:pic>
    </p:spTree>
    <p:extLst>
      <p:ext uri="{BB962C8B-B14F-4D97-AF65-F5344CB8AC3E}">
        <p14:creationId xmlns:p14="http://schemas.microsoft.com/office/powerpoint/2010/main" val="2459536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AD908-FB0A-684D-7AAA-68DB2DDA12BE}"/>
              </a:ext>
            </a:extLst>
          </p:cNvPr>
          <p:cNvSpPr>
            <a:spLocks noGrp="1"/>
          </p:cNvSpPr>
          <p:nvPr>
            <p:ph type="title"/>
          </p:nvPr>
        </p:nvSpPr>
        <p:spPr>
          <a:xfrm>
            <a:off x="838200" y="319851"/>
            <a:ext cx="10515600" cy="841438"/>
          </a:xfrm>
        </p:spPr>
        <p:txBody>
          <a:bodyPr>
            <a:normAutofit/>
          </a:bodyPr>
          <a:lstStyle/>
          <a:p>
            <a:r>
              <a:rPr lang="en-US" sz="4000" b="1" dirty="0">
                <a:latin typeface="Times New Roman" panose="02020603050405020304" pitchFamily="18" charset="0"/>
                <a:cs typeface="Times New Roman" panose="02020603050405020304" pitchFamily="18" charset="0"/>
              </a:rPr>
              <a:t>Student ID Cards/</a:t>
            </a:r>
            <a:r>
              <a:rPr lang="en-US" sz="4000" b="1" dirty="0" err="1">
                <a:latin typeface="Times New Roman" panose="02020603050405020304" pitchFamily="18" charset="0"/>
                <a:cs typeface="Times New Roman" panose="02020603050405020304" pitchFamily="18" charset="0"/>
              </a:rPr>
              <a:t>PrIDe</a:t>
            </a:r>
            <a:r>
              <a:rPr lang="en-US" sz="4000" b="1" dirty="0">
                <a:latin typeface="Times New Roman" panose="02020603050405020304" pitchFamily="18" charset="0"/>
                <a:cs typeface="Times New Roman" panose="02020603050405020304" pitchFamily="18" charset="0"/>
              </a:rPr>
              <a:t> Card</a:t>
            </a:r>
            <a:endParaRPr lang="en-US" sz="4000" dirty="0"/>
          </a:p>
        </p:txBody>
      </p:sp>
      <p:sp>
        <p:nvSpPr>
          <p:cNvPr id="4" name="TextBox 3">
            <a:extLst>
              <a:ext uri="{FF2B5EF4-FFF2-40B4-BE49-F238E27FC236}">
                <a16:creationId xmlns:a16="http://schemas.microsoft.com/office/drawing/2014/main" id="{C9CFFF68-079B-DEE8-F07D-764B6F818498}"/>
              </a:ext>
            </a:extLst>
          </p:cNvPr>
          <p:cNvSpPr txBox="1"/>
          <p:nvPr/>
        </p:nvSpPr>
        <p:spPr>
          <a:xfrm>
            <a:off x="838200" y="1420758"/>
            <a:ext cx="10515600" cy="3647152"/>
          </a:xfrm>
          <a:prstGeom prst="rect">
            <a:avLst/>
          </a:prstGeom>
          <a:noFill/>
        </p:spPr>
        <p:txBody>
          <a:bodyPr wrap="square">
            <a:spAutoFit/>
          </a:bodyPr>
          <a:lstStyle/>
          <a:p>
            <a:pPr>
              <a:buFont typeface="Wingdings" panose="05000000000000000000" pitchFamily="2" charset="2"/>
              <a:buChar char="Ø"/>
            </a:pPr>
            <a:r>
              <a:rPr lang="en-US" sz="2300" dirty="0">
                <a:latin typeface="Times New Roman" panose="02020603050405020304" pitchFamily="18" charset="0"/>
                <a:cs typeface="Times New Roman" panose="02020603050405020304" pitchFamily="18" charset="0"/>
              </a:rPr>
              <a:t>For instructions on how obtain your electronic ID, please visit </a:t>
            </a:r>
          </a:p>
          <a:p>
            <a:pPr>
              <a:buFont typeface="Wingdings" panose="05000000000000000000" pitchFamily="2" charset="2"/>
              <a:buChar char="Ø"/>
            </a:pPr>
            <a:endParaRPr lang="en-US" sz="2300" dirty="0">
              <a:latin typeface="Times New Roman" panose="02020603050405020304" pitchFamily="18" charset="0"/>
              <a:cs typeface="Times New Roman" panose="02020603050405020304" pitchFamily="18" charset="0"/>
            </a:endParaRPr>
          </a:p>
          <a:p>
            <a:r>
              <a:rPr lang="en-US" sz="2400" dirty="0" err="1">
                <a:hlinkClick r:id="rId2"/>
              </a:rPr>
              <a:t>PrIDe</a:t>
            </a:r>
            <a:r>
              <a:rPr lang="en-US" sz="2400" dirty="0">
                <a:hlinkClick r:id="rId2"/>
              </a:rPr>
              <a:t> Card - Student ID - Purdue University Northwest</a:t>
            </a:r>
            <a:endParaRPr lang="en-US" sz="2400" dirty="0"/>
          </a:p>
          <a:p>
            <a:pPr>
              <a:buFont typeface="Wingdings" panose="05000000000000000000" pitchFamily="2" charset="2"/>
              <a:buChar char="Ø"/>
            </a:pPr>
            <a:endParaRPr lang="en-US" sz="23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300" dirty="0">
                <a:latin typeface="Times New Roman" panose="02020603050405020304" pitchFamily="18" charset="0"/>
                <a:cs typeface="Times New Roman" panose="02020603050405020304" pitchFamily="18" charset="0"/>
              </a:rPr>
              <a:t>Your PNW undergraduate ID is still valid if you become a graduate student.</a:t>
            </a:r>
          </a:p>
          <a:p>
            <a:pPr>
              <a:buFont typeface="Wingdings" panose="05000000000000000000" pitchFamily="2" charset="2"/>
              <a:buChar char="Ø"/>
            </a:pPr>
            <a:endParaRPr lang="en-US" sz="23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300" dirty="0">
                <a:latin typeface="Times New Roman" panose="02020603050405020304" pitchFamily="18" charset="0"/>
                <a:cs typeface="Times New Roman" panose="02020603050405020304" pitchFamily="18" charset="0"/>
              </a:rPr>
              <a:t>Physical ID cards can be requested. Please submit your request for a physical ID card on the webpage above.</a:t>
            </a:r>
          </a:p>
          <a:p>
            <a:pPr>
              <a:buFont typeface="Wingdings" panose="05000000000000000000" pitchFamily="2" charset="2"/>
              <a:buChar char="Ø"/>
            </a:pPr>
            <a:endParaRPr lang="en-US" sz="23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300" dirty="0">
                <a:latin typeface="Times New Roman" panose="02020603050405020304" pitchFamily="18" charset="0"/>
                <a:cs typeface="Times New Roman" panose="02020603050405020304" pitchFamily="18" charset="0"/>
              </a:rPr>
              <a:t>Please contact The Point at (219) 989-4160 with any questions.</a:t>
            </a:r>
          </a:p>
        </p:txBody>
      </p:sp>
      <p:pic>
        <p:nvPicPr>
          <p:cNvPr id="5" name="Picture 4" descr="Celebrating 10 Years 2016-2026 Purdue University Northwest">
            <a:extLst>
              <a:ext uri="{FF2B5EF4-FFF2-40B4-BE49-F238E27FC236}">
                <a16:creationId xmlns:a16="http://schemas.microsoft.com/office/drawing/2014/main" id="{7609FA92-059F-927B-26DA-40F3982BDF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1065" y="5433158"/>
            <a:ext cx="2945627" cy="1424841"/>
          </a:xfrm>
          <a:prstGeom prst="rect">
            <a:avLst/>
          </a:prstGeom>
        </p:spPr>
      </p:pic>
    </p:spTree>
    <p:extLst>
      <p:ext uri="{BB962C8B-B14F-4D97-AF65-F5344CB8AC3E}">
        <p14:creationId xmlns:p14="http://schemas.microsoft.com/office/powerpoint/2010/main" val="1636896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E538C-88F9-7C0C-FF26-C722276CAD21}"/>
              </a:ext>
            </a:extLst>
          </p:cNvPr>
          <p:cNvSpPr>
            <a:spLocks noGrp="1"/>
          </p:cNvSpPr>
          <p:nvPr>
            <p:ph type="title"/>
          </p:nvPr>
        </p:nvSpPr>
        <p:spPr>
          <a:xfrm>
            <a:off x="838200" y="402147"/>
            <a:ext cx="10515600" cy="713421"/>
          </a:xfrm>
        </p:spPr>
        <p:txBody>
          <a:bodyPr>
            <a:normAutofit/>
          </a:bodyPr>
          <a:lstStyle/>
          <a:p>
            <a:r>
              <a:rPr lang="en-US" sz="4000" b="1" dirty="0">
                <a:latin typeface="Times New Roman" panose="02020603050405020304" pitchFamily="18" charset="0"/>
                <a:cs typeface="Times New Roman" panose="02020603050405020304" pitchFamily="18" charset="0"/>
              </a:rPr>
              <a:t>Student Login</a:t>
            </a:r>
            <a:endParaRPr lang="en-US" sz="4000" dirty="0"/>
          </a:p>
        </p:txBody>
      </p:sp>
      <p:sp>
        <p:nvSpPr>
          <p:cNvPr id="4" name="TextBox 3">
            <a:extLst>
              <a:ext uri="{FF2B5EF4-FFF2-40B4-BE49-F238E27FC236}">
                <a16:creationId xmlns:a16="http://schemas.microsoft.com/office/drawing/2014/main" id="{C737203E-FD3A-9C73-F558-F0B861AAD86A}"/>
              </a:ext>
            </a:extLst>
          </p:cNvPr>
          <p:cNvSpPr txBox="1"/>
          <p:nvPr/>
        </p:nvSpPr>
        <p:spPr>
          <a:xfrm>
            <a:off x="838200" y="1115568"/>
            <a:ext cx="10515600" cy="3477875"/>
          </a:xfrm>
          <a:prstGeom prst="rect">
            <a:avLst/>
          </a:prstGeom>
          <a:noFill/>
        </p:spPr>
        <p:txBody>
          <a:bodyPr wrap="square">
            <a:spAutoFit/>
          </a:bodyPr>
          <a:lstStyle/>
          <a:p>
            <a:pPr>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Newly admitted graduate students should have received an admissions email from the Office of the Vice Provost for Graduate Students and Post Doctoral Scholars (OGSPS), welcoming you to the Purdue system.</a:t>
            </a:r>
          </a:p>
          <a:p>
            <a:pPr>
              <a:buFont typeface="Wingdings" panose="05000000000000000000" pitchFamily="2" charset="2"/>
              <a:buChar char="Ø"/>
            </a:pPr>
            <a:endParaRPr lang="en-US" sz="2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You also received a second email from PNW with information about usernames and authentication (Purdue Login)two factor procedures.</a:t>
            </a:r>
          </a:p>
          <a:p>
            <a:pPr>
              <a:buFont typeface="Wingdings" panose="05000000000000000000" pitchFamily="2" charset="2"/>
              <a:buChar char="Ø"/>
            </a:pPr>
            <a:endParaRPr lang="en-US" sz="2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You’ll use your username and password to access a range of digital services.  Learn more about creating and changing your accounts by visiting </a:t>
            </a:r>
            <a:r>
              <a:rPr lang="en-US" sz="2200" dirty="0">
                <a:hlinkClick r:id="rId2"/>
              </a:rPr>
              <a:t>Purdue Login - Information Technology - Purdue University Northwest</a:t>
            </a:r>
            <a:r>
              <a:rPr lang="en-US" sz="2200" dirty="0"/>
              <a:t>.</a:t>
            </a:r>
            <a:endParaRPr lang="en-US" sz="2200" dirty="0">
              <a:latin typeface="Times New Roman" panose="02020603050405020304" pitchFamily="18" charset="0"/>
              <a:cs typeface="Times New Roman" panose="02020603050405020304" pitchFamily="18" charset="0"/>
            </a:endParaRPr>
          </a:p>
        </p:txBody>
      </p:sp>
      <p:pic>
        <p:nvPicPr>
          <p:cNvPr id="5" name="Picture 4" descr="Celebrating 10 Years 2016-2026 Purdue University Northwest">
            <a:extLst>
              <a:ext uri="{FF2B5EF4-FFF2-40B4-BE49-F238E27FC236}">
                <a16:creationId xmlns:a16="http://schemas.microsoft.com/office/drawing/2014/main" id="{6F9A745E-A7C4-6484-3244-F51EDF01E2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1065" y="5433158"/>
            <a:ext cx="2945627" cy="1424841"/>
          </a:xfrm>
          <a:prstGeom prst="rect">
            <a:avLst/>
          </a:prstGeom>
        </p:spPr>
      </p:pic>
    </p:spTree>
    <p:extLst>
      <p:ext uri="{BB962C8B-B14F-4D97-AF65-F5344CB8AC3E}">
        <p14:creationId xmlns:p14="http://schemas.microsoft.com/office/powerpoint/2010/main" val="3365794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E0DAA-6235-ACBB-A7B1-3B9B27A1C87A}"/>
              </a:ext>
            </a:extLst>
          </p:cNvPr>
          <p:cNvSpPr>
            <a:spLocks noGrp="1"/>
          </p:cNvSpPr>
          <p:nvPr>
            <p:ph type="title"/>
          </p:nvPr>
        </p:nvSpPr>
        <p:spPr>
          <a:xfrm>
            <a:off x="838200" y="393003"/>
            <a:ext cx="10515600" cy="704278"/>
          </a:xfrm>
        </p:spPr>
        <p:txBody>
          <a:bodyPr>
            <a:normAutofit/>
          </a:bodyPr>
          <a:lstStyle/>
          <a:p>
            <a:r>
              <a:rPr lang="en-US" sz="4000" b="1" dirty="0">
                <a:latin typeface="Times New Roman" panose="02020603050405020304" pitchFamily="18" charset="0"/>
                <a:cs typeface="Times New Roman" panose="02020603050405020304" pitchFamily="18" charset="0"/>
              </a:rPr>
              <a:t>Two Factor Authentication (MFA)</a:t>
            </a:r>
            <a:endParaRPr lang="en-US" sz="4000" dirty="0"/>
          </a:p>
        </p:txBody>
      </p:sp>
      <p:sp>
        <p:nvSpPr>
          <p:cNvPr id="4" name="TextBox 3">
            <a:extLst>
              <a:ext uri="{FF2B5EF4-FFF2-40B4-BE49-F238E27FC236}">
                <a16:creationId xmlns:a16="http://schemas.microsoft.com/office/drawing/2014/main" id="{2977B672-E993-0151-AD54-EBFA3CB368AC}"/>
              </a:ext>
            </a:extLst>
          </p:cNvPr>
          <p:cNvSpPr txBox="1"/>
          <p:nvPr/>
        </p:nvSpPr>
        <p:spPr>
          <a:xfrm>
            <a:off x="838200" y="1720840"/>
            <a:ext cx="10515600" cy="2308324"/>
          </a:xfrm>
          <a:prstGeom prst="rect">
            <a:avLst/>
          </a:prstGeom>
          <a:noFill/>
        </p:spPr>
        <p:txBody>
          <a:bodyPr wrap="square">
            <a:spAutoFit/>
          </a:bodyPr>
          <a:lstStyle/>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 two-factor authentication system, Purdue Login significantly improves the security of protected computer systems and accounts by requiring two forms of verification before access is granted.</a:t>
            </a:r>
          </a:p>
          <a:p>
            <a:pPr>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400" u="sng" dirty="0">
                <a:hlinkClick r:id="rId2"/>
              </a:rPr>
              <a:t>Microsoft Multi-Factor Authentication (MFA)</a:t>
            </a:r>
            <a:r>
              <a:rPr lang="en-US" sz="2400" dirty="0"/>
              <a:t> is the smartphone application that prompts you to confirm you are signing into Purdue Login.</a:t>
            </a:r>
            <a:endParaRPr lang="en-US" sz="2400" dirty="0">
              <a:latin typeface="Times New Roman" panose="02020603050405020304" pitchFamily="18" charset="0"/>
              <a:cs typeface="Times New Roman" panose="02020603050405020304" pitchFamily="18" charset="0"/>
            </a:endParaRPr>
          </a:p>
        </p:txBody>
      </p:sp>
      <p:pic>
        <p:nvPicPr>
          <p:cNvPr id="5" name="Picture 4" descr="Celebrating 10 Years 2016-2026 Purdue University Northwest">
            <a:extLst>
              <a:ext uri="{FF2B5EF4-FFF2-40B4-BE49-F238E27FC236}">
                <a16:creationId xmlns:a16="http://schemas.microsoft.com/office/drawing/2014/main" id="{F7F0C092-A03F-B764-6FF2-25EFCF3E0F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1065" y="5433158"/>
            <a:ext cx="2945627" cy="1424841"/>
          </a:xfrm>
          <a:prstGeom prst="rect">
            <a:avLst/>
          </a:prstGeom>
        </p:spPr>
      </p:pic>
    </p:spTree>
    <p:extLst>
      <p:ext uri="{BB962C8B-B14F-4D97-AF65-F5344CB8AC3E}">
        <p14:creationId xmlns:p14="http://schemas.microsoft.com/office/powerpoint/2010/main" val="11443667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6894C-730F-50A2-DEFF-243079595A3B}"/>
              </a:ext>
            </a:extLst>
          </p:cNvPr>
          <p:cNvSpPr>
            <a:spLocks noGrp="1"/>
          </p:cNvSpPr>
          <p:nvPr>
            <p:ph type="title"/>
          </p:nvPr>
        </p:nvSpPr>
        <p:spPr>
          <a:xfrm>
            <a:off x="838200" y="383859"/>
            <a:ext cx="10515600" cy="704277"/>
          </a:xfrm>
        </p:spPr>
        <p:txBody>
          <a:bodyPr>
            <a:normAutofit/>
          </a:bodyPr>
          <a:lstStyle/>
          <a:p>
            <a:r>
              <a:rPr lang="en-US" sz="4000" b="1" dirty="0">
                <a:latin typeface="Times New Roman" panose="02020603050405020304" pitchFamily="18" charset="0"/>
                <a:cs typeface="Times New Roman" panose="02020603050405020304" pitchFamily="18" charset="0"/>
              </a:rPr>
              <a:t>Student Email</a:t>
            </a:r>
            <a:endParaRPr lang="en-US" sz="4000" dirty="0"/>
          </a:p>
        </p:txBody>
      </p:sp>
      <p:sp>
        <p:nvSpPr>
          <p:cNvPr id="4" name="TextBox 3">
            <a:extLst>
              <a:ext uri="{FF2B5EF4-FFF2-40B4-BE49-F238E27FC236}">
                <a16:creationId xmlns:a16="http://schemas.microsoft.com/office/drawing/2014/main" id="{142A66F0-8BAA-B51B-FD64-7EAC41FEC035}"/>
              </a:ext>
            </a:extLst>
          </p:cNvPr>
          <p:cNvSpPr txBox="1"/>
          <p:nvPr/>
        </p:nvSpPr>
        <p:spPr>
          <a:xfrm>
            <a:off x="838200" y="1351508"/>
            <a:ext cx="10515600" cy="3416320"/>
          </a:xfrm>
          <a:prstGeom prst="rect">
            <a:avLst/>
          </a:prstGeom>
          <a:noFill/>
        </p:spPr>
        <p:txBody>
          <a:bodyPr wrap="square">
            <a:spAutoFit/>
          </a:bodyPr>
          <a:lstStyle/>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Every PNW student is provided with an Outlook account.</a:t>
            </a:r>
          </a:p>
          <a:p>
            <a:pPr>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All official University information will be sent to this account.</a:t>
            </a:r>
          </a:p>
          <a:p>
            <a:r>
              <a:rPr lang="en-US" sz="24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Check for messages frequently.</a:t>
            </a:r>
          </a:p>
          <a:p>
            <a:endParaRPr lang="en-US"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For more information about your student account, please visit </a:t>
            </a:r>
            <a:r>
              <a:rPr lang="en-US" sz="2400" dirty="0">
                <a:latin typeface="Times New Roman" panose="02020603050405020304" pitchFamily="18" charset="0"/>
                <a:cs typeface="Times New Roman" panose="02020603050405020304" pitchFamily="18" charset="0"/>
                <a:hlinkClick r:id="rId2"/>
              </a:rPr>
              <a:t>https://www.pnw.edu/information-technology/services/exchange/</a:t>
            </a:r>
            <a:r>
              <a:rPr lang="en-US" sz="2400" dirty="0">
                <a:latin typeface="Times New Roman" panose="02020603050405020304" pitchFamily="18" charset="0"/>
                <a:cs typeface="Times New Roman" panose="02020603050405020304" pitchFamily="18" charset="0"/>
              </a:rPr>
              <a:t>  or</a:t>
            </a:r>
          </a:p>
          <a:p>
            <a:r>
              <a:rPr lang="en-US" sz="2400" dirty="0">
                <a:hlinkClick r:id="rId3"/>
              </a:rPr>
              <a:t>For Students - Information Technology - Purdue University Northwest</a:t>
            </a:r>
            <a:r>
              <a:rPr lang="en-US" sz="2400" dirty="0"/>
              <a:t> </a:t>
            </a:r>
            <a:endParaRPr lang="en-US" sz="2400" dirty="0">
              <a:latin typeface="Times New Roman" panose="02020603050405020304" pitchFamily="18" charset="0"/>
              <a:cs typeface="Times New Roman" panose="02020603050405020304" pitchFamily="18" charset="0"/>
            </a:endParaRPr>
          </a:p>
        </p:txBody>
      </p:sp>
      <p:pic>
        <p:nvPicPr>
          <p:cNvPr id="5" name="Picture 4" descr="Celebrating 10 Years 2016-2026 Purdue University Northwest">
            <a:extLst>
              <a:ext uri="{FF2B5EF4-FFF2-40B4-BE49-F238E27FC236}">
                <a16:creationId xmlns:a16="http://schemas.microsoft.com/office/drawing/2014/main" id="{537AA89B-D4C1-D84E-59D5-A27E20E90B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91065" y="5433158"/>
            <a:ext cx="2945627" cy="1424841"/>
          </a:xfrm>
          <a:prstGeom prst="rect">
            <a:avLst/>
          </a:prstGeom>
        </p:spPr>
      </p:pic>
    </p:spTree>
    <p:extLst>
      <p:ext uri="{BB962C8B-B14F-4D97-AF65-F5344CB8AC3E}">
        <p14:creationId xmlns:p14="http://schemas.microsoft.com/office/powerpoint/2010/main" val="4280577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CF12F-A800-7822-007C-0F7824C9BC93}"/>
              </a:ext>
            </a:extLst>
          </p:cNvPr>
          <p:cNvSpPr>
            <a:spLocks noGrp="1"/>
          </p:cNvSpPr>
          <p:nvPr>
            <p:ph type="title"/>
          </p:nvPr>
        </p:nvSpPr>
        <p:spPr>
          <a:xfrm>
            <a:off x="838200" y="365571"/>
            <a:ext cx="10515600" cy="749998"/>
          </a:xfrm>
        </p:spPr>
        <p:txBody>
          <a:bodyPr>
            <a:normAutofit/>
          </a:bodyPr>
          <a:lstStyle/>
          <a:p>
            <a:r>
              <a:rPr lang="en-US" sz="4000" b="1" dirty="0">
                <a:latin typeface="Times New Roman" panose="02020603050405020304" pitchFamily="18" charset="0"/>
                <a:cs typeface="Times New Roman" panose="02020603050405020304" pitchFamily="18" charset="0"/>
              </a:rPr>
              <a:t>Graduate Staff Appointments</a:t>
            </a:r>
            <a:endParaRPr lang="en-US" sz="4000" dirty="0"/>
          </a:p>
        </p:txBody>
      </p:sp>
      <p:sp>
        <p:nvSpPr>
          <p:cNvPr id="4" name="TextBox 3">
            <a:extLst>
              <a:ext uri="{FF2B5EF4-FFF2-40B4-BE49-F238E27FC236}">
                <a16:creationId xmlns:a16="http://schemas.microsoft.com/office/drawing/2014/main" id="{ED49A9A0-F90F-716C-4DB2-8057573B3F29}"/>
              </a:ext>
            </a:extLst>
          </p:cNvPr>
          <p:cNvSpPr txBox="1"/>
          <p:nvPr/>
        </p:nvSpPr>
        <p:spPr>
          <a:xfrm>
            <a:off x="838200" y="1474331"/>
            <a:ext cx="10515600" cy="3477875"/>
          </a:xfrm>
          <a:prstGeom prst="rect">
            <a:avLst/>
          </a:prstGeom>
          <a:noFill/>
        </p:spPr>
        <p:txBody>
          <a:bodyPr wrap="square">
            <a:spAutoFit/>
          </a:bodyPr>
          <a:lstStyle/>
          <a:p>
            <a:pPr>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A graduate staff appointment offers a tuition remission (reduction in tuition) and a monthly stipend (paycheck).  </a:t>
            </a:r>
          </a:p>
          <a:p>
            <a:endParaRPr lang="en-US" sz="2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Staff may work as teaching assistants, research assistants or graduate professionals doing other work on campus.</a:t>
            </a:r>
          </a:p>
          <a:p>
            <a:endParaRPr lang="en-US" sz="2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Positions are very competitive, since there are more applicants than positions available.</a:t>
            </a:r>
          </a:p>
          <a:p>
            <a:r>
              <a:rPr lang="en-US" sz="22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Check with your program to see if there are any positions available. You can also check with other departments on campus. </a:t>
            </a:r>
          </a:p>
        </p:txBody>
      </p:sp>
      <p:pic>
        <p:nvPicPr>
          <p:cNvPr id="5" name="Picture 4" descr="Celebrating 10 Years 2016-2026 Purdue University Northwest">
            <a:extLst>
              <a:ext uri="{FF2B5EF4-FFF2-40B4-BE49-F238E27FC236}">
                <a16:creationId xmlns:a16="http://schemas.microsoft.com/office/drawing/2014/main" id="{73A88A43-9E2E-4987-4D27-006BC0FE28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1065" y="5433158"/>
            <a:ext cx="2945627" cy="1424841"/>
          </a:xfrm>
          <a:prstGeom prst="rect">
            <a:avLst/>
          </a:prstGeom>
        </p:spPr>
      </p:pic>
    </p:spTree>
    <p:extLst>
      <p:ext uri="{BB962C8B-B14F-4D97-AF65-F5344CB8AC3E}">
        <p14:creationId xmlns:p14="http://schemas.microsoft.com/office/powerpoint/2010/main" val="4118743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A87FA-73D7-61F6-9306-AFF19072C2C1}"/>
              </a:ext>
            </a:extLst>
          </p:cNvPr>
          <p:cNvSpPr>
            <a:spLocks noGrp="1"/>
          </p:cNvSpPr>
          <p:nvPr>
            <p:ph type="title"/>
          </p:nvPr>
        </p:nvSpPr>
        <p:spPr>
          <a:xfrm>
            <a:off x="838200" y="338139"/>
            <a:ext cx="10515600" cy="722566"/>
          </a:xfrm>
        </p:spPr>
        <p:txBody>
          <a:bodyPr>
            <a:normAutofit/>
          </a:bodyPr>
          <a:lstStyle/>
          <a:p>
            <a:r>
              <a:rPr lang="en-US" sz="4000" b="1" dirty="0">
                <a:latin typeface="Times New Roman" panose="02020603050405020304" pitchFamily="18" charset="0"/>
                <a:cs typeface="Times New Roman" panose="02020603050405020304" pitchFamily="18" charset="0"/>
              </a:rPr>
              <a:t>Graduate Staff Appointments (Continued)</a:t>
            </a:r>
            <a:endParaRPr lang="en-US" sz="4000" dirty="0"/>
          </a:p>
        </p:txBody>
      </p:sp>
      <p:sp>
        <p:nvSpPr>
          <p:cNvPr id="4" name="TextBox 3">
            <a:extLst>
              <a:ext uri="{FF2B5EF4-FFF2-40B4-BE49-F238E27FC236}">
                <a16:creationId xmlns:a16="http://schemas.microsoft.com/office/drawing/2014/main" id="{E2B9624A-9749-4244-1F24-80A1F14AF905}"/>
              </a:ext>
            </a:extLst>
          </p:cNvPr>
          <p:cNvSpPr txBox="1"/>
          <p:nvPr/>
        </p:nvSpPr>
        <p:spPr>
          <a:xfrm>
            <a:off x="838200" y="1557312"/>
            <a:ext cx="10515600" cy="3477875"/>
          </a:xfrm>
          <a:prstGeom prst="rect">
            <a:avLst/>
          </a:prstGeom>
          <a:noFill/>
        </p:spPr>
        <p:txBody>
          <a:bodyPr wrap="square">
            <a:spAutoFit/>
          </a:bodyPr>
          <a:lstStyle/>
          <a:p>
            <a:pPr>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A Graduate Staff Fee Remission Form must be submitted each semester that you are employed. Please submit your completed form to Lawshe Hall, Room 212.  </a:t>
            </a:r>
          </a:p>
          <a:p>
            <a:pPr>
              <a:buFont typeface="Wingdings" panose="05000000000000000000" pitchFamily="2" charset="2"/>
              <a:buChar char="Ø"/>
            </a:pPr>
            <a:endParaRPr lang="en-US" sz="2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For additional information about graduate staff appointments, please visit </a:t>
            </a:r>
            <a:r>
              <a:rPr lang="en-US" sz="2200" dirty="0">
                <a:latin typeface="Times New Roman" panose="02020603050405020304" pitchFamily="18" charset="0"/>
                <a:cs typeface="Times New Roman" panose="02020603050405020304" pitchFamily="18" charset="0"/>
                <a:hlinkClick r:id="rId2"/>
              </a:rPr>
              <a:t>https://www.pnw.edu/graduate-studies/opportunities-for-support/graduate-employment/</a:t>
            </a:r>
            <a:r>
              <a:rPr lang="en-US" sz="22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Ø"/>
            </a:pPr>
            <a:endParaRPr lang="en-US" sz="2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If you have any questions, please contact the Graduate Studies Office at (219) 989-2257 or </a:t>
            </a:r>
            <a:r>
              <a:rPr lang="en-US" sz="2200" dirty="0">
                <a:latin typeface="Times New Roman" panose="02020603050405020304" pitchFamily="18" charset="0"/>
                <a:cs typeface="Times New Roman" panose="02020603050405020304" pitchFamily="18" charset="0"/>
                <a:hlinkClick r:id="rId3"/>
              </a:rPr>
              <a:t>grad@pnw.edu</a:t>
            </a:r>
            <a:r>
              <a:rPr lang="en-US" sz="2200" dirty="0">
                <a:latin typeface="Times New Roman" panose="02020603050405020304" pitchFamily="18" charset="0"/>
                <a:cs typeface="Times New Roman" panose="02020603050405020304" pitchFamily="18" charset="0"/>
              </a:rPr>
              <a:t>.</a:t>
            </a:r>
          </a:p>
          <a:p>
            <a:r>
              <a:rPr lang="en-US" sz="22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hlinkClick r:id="rId4"/>
              </a:rPr>
              <a:t>Graduate Staff Remission Form (pnw.edu)</a:t>
            </a:r>
            <a:r>
              <a:rPr lang="en-US" sz="2200" dirty="0">
                <a:latin typeface="Times New Roman" panose="02020603050405020304" pitchFamily="18" charset="0"/>
                <a:cs typeface="Times New Roman" panose="02020603050405020304" pitchFamily="18" charset="0"/>
              </a:rPr>
              <a:t>  Form link</a:t>
            </a:r>
          </a:p>
        </p:txBody>
      </p:sp>
      <p:pic>
        <p:nvPicPr>
          <p:cNvPr id="5" name="Picture 4" descr="Celebrating 10 Years 2016-2026 Purdue University Northwest">
            <a:extLst>
              <a:ext uri="{FF2B5EF4-FFF2-40B4-BE49-F238E27FC236}">
                <a16:creationId xmlns:a16="http://schemas.microsoft.com/office/drawing/2014/main" id="{F4D45D60-A53A-617D-A4E6-B32087F13D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91065" y="5433158"/>
            <a:ext cx="2945627" cy="1424841"/>
          </a:xfrm>
          <a:prstGeom prst="rect">
            <a:avLst/>
          </a:prstGeom>
        </p:spPr>
      </p:pic>
    </p:spTree>
    <p:extLst>
      <p:ext uri="{BB962C8B-B14F-4D97-AF65-F5344CB8AC3E}">
        <p14:creationId xmlns:p14="http://schemas.microsoft.com/office/powerpoint/2010/main" val="1683182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E38DE-7C47-765B-F41D-8B7BD98199F1}"/>
              </a:ext>
            </a:extLst>
          </p:cNvPr>
          <p:cNvSpPr>
            <a:spLocks noGrp="1"/>
          </p:cNvSpPr>
          <p:nvPr>
            <p:ph type="title"/>
          </p:nvPr>
        </p:nvSpPr>
        <p:spPr>
          <a:xfrm>
            <a:off x="838200" y="411291"/>
            <a:ext cx="10515600" cy="731710"/>
          </a:xfrm>
        </p:spPr>
        <p:txBody>
          <a:bodyPr>
            <a:normAutofit/>
          </a:bodyPr>
          <a:lstStyle/>
          <a:p>
            <a:r>
              <a:rPr lang="en-US" sz="4000" b="1" dirty="0">
                <a:latin typeface="Times New Roman" panose="02020603050405020304" pitchFamily="18" charset="0"/>
                <a:cs typeface="Times New Roman" panose="02020603050405020304" pitchFamily="18" charset="0"/>
              </a:rPr>
              <a:t>Plan of Study</a:t>
            </a:r>
            <a:endParaRPr lang="en-US" sz="4000" dirty="0"/>
          </a:p>
        </p:txBody>
      </p:sp>
      <p:sp>
        <p:nvSpPr>
          <p:cNvPr id="4" name="TextBox 3">
            <a:extLst>
              <a:ext uri="{FF2B5EF4-FFF2-40B4-BE49-F238E27FC236}">
                <a16:creationId xmlns:a16="http://schemas.microsoft.com/office/drawing/2014/main" id="{E2CB1028-E247-4D33-80F7-21252431947E}"/>
              </a:ext>
            </a:extLst>
          </p:cNvPr>
          <p:cNvSpPr txBox="1"/>
          <p:nvPr/>
        </p:nvSpPr>
        <p:spPr>
          <a:xfrm>
            <a:off x="838200" y="1143001"/>
            <a:ext cx="10515600" cy="4278094"/>
          </a:xfrm>
          <a:prstGeom prst="rect">
            <a:avLst/>
          </a:prstGeom>
          <a:noFill/>
        </p:spPr>
        <p:txBody>
          <a:bodyPr wrap="square">
            <a:spAutoFit/>
          </a:bodyPr>
          <a:lstStyle/>
          <a:p>
            <a:pPr>
              <a:buFont typeface="Wingdings" panose="05000000000000000000" pitchFamily="2" charset="2"/>
              <a:buChar char="Ø"/>
            </a:pPr>
            <a:r>
              <a:rPr lang="en-US" sz="1600" dirty="0">
                <a:latin typeface="Times New Roman" panose="02020603050405020304" pitchFamily="18" charset="0"/>
                <a:cs typeface="Times New Roman" panose="02020603050405020304" pitchFamily="18" charset="0"/>
              </a:rPr>
              <a:t>Graduate education is controlled by a Plan of Study or degree requirements which list the courses you will take to earn your degree, along with any other requirements for graduation.</a:t>
            </a:r>
          </a:p>
          <a:p>
            <a:pPr>
              <a:buFont typeface="Wingdings" panose="05000000000000000000" pitchFamily="2" charset="2"/>
              <a:buChar char="Ø"/>
            </a:pPr>
            <a:endParaRPr lang="en-US" sz="16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1600" dirty="0">
                <a:latin typeface="Times New Roman" panose="02020603050405020304" pitchFamily="18" charset="0"/>
                <a:cs typeface="Times New Roman" panose="02020603050405020304" pitchFamily="18" charset="0"/>
              </a:rPr>
              <a:t>The electronic Plan of Study (</a:t>
            </a:r>
            <a:r>
              <a:rPr lang="en-US" sz="1600" dirty="0" err="1">
                <a:latin typeface="Times New Roman" panose="02020603050405020304" pitchFamily="18" charset="0"/>
                <a:cs typeface="Times New Roman" panose="02020603050405020304" pitchFamily="18" charset="0"/>
              </a:rPr>
              <a:t>ePOS</a:t>
            </a:r>
            <a:r>
              <a:rPr lang="en-US" sz="1600" dirty="0">
                <a:latin typeface="Times New Roman" panose="02020603050405020304" pitchFamily="18" charset="0"/>
                <a:cs typeface="Times New Roman" panose="02020603050405020304" pitchFamily="18" charset="0"/>
              </a:rPr>
              <a:t>) system can be found through the </a:t>
            </a:r>
            <a:r>
              <a:rPr lang="en-US" sz="1600" dirty="0" err="1">
                <a:latin typeface="Times New Roman" panose="02020603050405020304" pitchFamily="18" charset="0"/>
                <a:cs typeface="Times New Roman" panose="02020603050405020304" pitchFamily="18" charset="0"/>
              </a:rPr>
              <a:t>myPNW</a:t>
            </a:r>
            <a:r>
              <a:rPr lang="en-US" sz="1600" dirty="0">
                <a:latin typeface="Times New Roman" panose="02020603050405020304" pitchFamily="18" charset="0"/>
                <a:cs typeface="Times New Roman" panose="02020603050405020304" pitchFamily="18" charset="0"/>
              </a:rPr>
              <a:t>  portal.    </a:t>
            </a:r>
          </a:p>
          <a:p>
            <a:pPr lvl="1">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Navigate to the Graduate Student Resources Page from the Dashboard.</a:t>
            </a:r>
          </a:p>
          <a:p>
            <a:pPr lvl="1">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Under “Pages”, select “Students” and then Graduate Student Resources. From that page, select “Graduate Plan of Study” </a:t>
            </a:r>
          </a:p>
          <a:p>
            <a:pPr lvl="1"/>
            <a:endParaRPr lang="en-US" sz="16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1600" dirty="0" err="1">
                <a:latin typeface="Times New Roman" panose="02020603050405020304" pitchFamily="18" charset="0"/>
                <a:cs typeface="Times New Roman" panose="02020603050405020304" pitchFamily="18" charset="0"/>
              </a:rPr>
              <a:t>ePOS</a:t>
            </a:r>
            <a:r>
              <a:rPr lang="en-US" sz="1600" dirty="0">
                <a:latin typeface="Times New Roman" panose="02020603050405020304" pitchFamily="18" charset="0"/>
                <a:cs typeface="Times New Roman" panose="02020603050405020304" pitchFamily="18" charset="0"/>
              </a:rPr>
              <a:t> will be available to new graduate students after one semester of enrollment.</a:t>
            </a:r>
          </a:p>
          <a:p>
            <a:endParaRPr lang="en-US" sz="16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1600" dirty="0">
                <a:latin typeface="Times New Roman" panose="02020603050405020304" pitchFamily="18" charset="0"/>
                <a:cs typeface="Times New Roman" panose="02020603050405020304" pitchFamily="18" charset="0"/>
              </a:rPr>
              <a:t>You can find instructions for </a:t>
            </a:r>
            <a:r>
              <a:rPr lang="en-US" sz="1600" dirty="0" err="1">
                <a:latin typeface="Times New Roman" panose="02020603050405020304" pitchFamily="18" charset="0"/>
                <a:cs typeface="Times New Roman" panose="02020603050405020304" pitchFamily="18" charset="0"/>
              </a:rPr>
              <a:t>ePOS</a:t>
            </a:r>
            <a:r>
              <a:rPr lang="en-US" sz="1600" dirty="0">
                <a:latin typeface="Times New Roman" panose="02020603050405020304" pitchFamily="18" charset="0"/>
                <a:cs typeface="Times New Roman" panose="02020603050405020304" pitchFamily="18" charset="0"/>
              </a:rPr>
              <a:t> on the Graduate Studies website (</a:t>
            </a:r>
            <a:r>
              <a:rPr lang="en-US" sz="1600" dirty="0">
                <a:latin typeface="Times New Roman" panose="02020603050405020304" pitchFamily="18" charset="0"/>
                <a:cs typeface="Times New Roman" panose="02020603050405020304" pitchFamily="18" charset="0"/>
                <a:hlinkClick r:id="rId2"/>
              </a:rPr>
              <a:t>https://www.pnw.edu/graduate-studies/about-us/graduation-guide/</a:t>
            </a:r>
            <a:r>
              <a:rPr lang="en-US" sz="16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endParaRPr lang="en-US" sz="16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1600" dirty="0">
                <a:latin typeface="Times New Roman" panose="02020603050405020304" pitchFamily="18" charset="0"/>
                <a:cs typeface="Times New Roman" panose="02020603050405020304" pitchFamily="18" charset="0"/>
              </a:rPr>
              <a:t>Credit hours required for your program vary by degree program. The academic catalog will show the credit hours required for your particular degree program.</a:t>
            </a:r>
          </a:p>
          <a:p>
            <a:pPr>
              <a:buFont typeface="Wingdings" panose="05000000000000000000" pitchFamily="2" charset="2"/>
              <a:buChar char="Ø"/>
            </a:pPr>
            <a:endParaRPr lang="en-US" sz="16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1600" dirty="0">
                <a:latin typeface="Times New Roman" panose="02020603050405020304" pitchFamily="18" charset="0"/>
                <a:cs typeface="Times New Roman" panose="02020603050405020304" pitchFamily="18" charset="0"/>
              </a:rPr>
              <a:t>Thesis, non-thesis, coursework-based programs are available.</a:t>
            </a:r>
            <a:endParaRPr lang="en-US" dirty="0"/>
          </a:p>
        </p:txBody>
      </p:sp>
      <p:pic>
        <p:nvPicPr>
          <p:cNvPr id="5" name="Picture 4" descr="Celebrating 10 Years 2016-2026 Purdue University Northwest">
            <a:extLst>
              <a:ext uri="{FF2B5EF4-FFF2-40B4-BE49-F238E27FC236}">
                <a16:creationId xmlns:a16="http://schemas.microsoft.com/office/drawing/2014/main" id="{A855788C-D27F-A9FD-B013-4A9B0DB2DB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1065" y="5433158"/>
            <a:ext cx="2945627" cy="1424841"/>
          </a:xfrm>
          <a:prstGeom prst="rect">
            <a:avLst/>
          </a:prstGeom>
        </p:spPr>
      </p:pic>
    </p:spTree>
    <p:extLst>
      <p:ext uri="{BB962C8B-B14F-4D97-AF65-F5344CB8AC3E}">
        <p14:creationId xmlns:p14="http://schemas.microsoft.com/office/powerpoint/2010/main" val="1179662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EACA1-9FEB-1435-336F-63626E5870B0}"/>
              </a:ext>
            </a:extLst>
          </p:cNvPr>
          <p:cNvSpPr>
            <a:spLocks noGrp="1"/>
          </p:cNvSpPr>
          <p:nvPr>
            <p:ph type="title"/>
          </p:nvPr>
        </p:nvSpPr>
        <p:spPr>
          <a:xfrm>
            <a:off x="838200" y="539307"/>
            <a:ext cx="10515600" cy="596969"/>
          </a:xfrm>
        </p:spPr>
        <p:txBody>
          <a:bodyPr>
            <a:normAutofit fontScale="90000"/>
          </a:bodyPr>
          <a:lstStyle/>
          <a:p>
            <a:r>
              <a:rPr lang="en-US" sz="4000" b="1" dirty="0">
                <a:latin typeface="Times New Roman" panose="02020603050405020304" pitchFamily="18" charset="0"/>
                <a:cs typeface="Times New Roman" panose="02020603050405020304" pitchFamily="18" charset="0"/>
              </a:rPr>
              <a:t>Graduate Studies Staff</a:t>
            </a:r>
            <a:endParaRPr lang="en-US" sz="4000" dirty="0"/>
          </a:p>
        </p:txBody>
      </p:sp>
      <p:pic>
        <p:nvPicPr>
          <p:cNvPr id="4" name="Picture 3" descr="Photo of Joy Colwell, J.D. in commencement regalia">
            <a:extLst>
              <a:ext uri="{FF2B5EF4-FFF2-40B4-BE49-F238E27FC236}">
                <a16:creationId xmlns:a16="http://schemas.microsoft.com/office/drawing/2014/main" id="{30EE033C-C44D-7E57-0FBD-F83529425211}"/>
              </a:ext>
            </a:extLst>
          </p:cNvPr>
          <p:cNvPicPr>
            <a:picLocks noChangeAspect="1"/>
          </p:cNvPicPr>
          <p:nvPr/>
        </p:nvPicPr>
        <p:blipFill>
          <a:blip r:embed="rId2"/>
          <a:srcRect l="7639" r="10767" b="3"/>
          <a:stretch/>
        </p:blipFill>
        <p:spPr>
          <a:xfrm>
            <a:off x="838200" y="1395887"/>
            <a:ext cx="4372027" cy="3892549"/>
          </a:xfrm>
          <a:prstGeom prst="rect">
            <a:avLst/>
          </a:prstGeom>
          <a:noFill/>
          <a:ln w="63500">
            <a:solidFill>
              <a:schemeClr val="tx1"/>
            </a:solidFill>
            <a:extLst>
              <a:ext uri="{C807C97D-BFC1-408E-A445-0C87EB9F89A2}">
                <ask:lineSketchStyleProps xmlns:ask="http://schemas.microsoft.com/office/drawing/2018/sketchyshapes">
                  <ask:type>
                    <ask:lineSketchNone/>
                  </ask:type>
                </ask:lineSketchStyleProps>
              </a:ext>
            </a:extLst>
          </a:ln>
          <a:effectLst>
            <a:softEdge rad="0"/>
          </a:effectLst>
        </p:spPr>
      </p:pic>
      <p:sp>
        <p:nvSpPr>
          <p:cNvPr id="6" name="TextBox 5">
            <a:extLst>
              <a:ext uri="{FF2B5EF4-FFF2-40B4-BE49-F238E27FC236}">
                <a16:creationId xmlns:a16="http://schemas.microsoft.com/office/drawing/2014/main" id="{8932C7DA-0424-9616-4AC0-785F7356BF31}"/>
              </a:ext>
            </a:extLst>
          </p:cNvPr>
          <p:cNvSpPr txBox="1"/>
          <p:nvPr/>
        </p:nvSpPr>
        <p:spPr>
          <a:xfrm>
            <a:off x="5863472" y="2644170"/>
            <a:ext cx="5816032" cy="1569660"/>
          </a:xfrm>
          <a:prstGeom prst="rect">
            <a:avLst/>
          </a:prstGeom>
          <a:noFill/>
        </p:spPr>
        <p:txBody>
          <a:bodyPr wrap="square">
            <a:spAutoFit/>
          </a:bodyPr>
          <a:lstStyle/>
          <a:p>
            <a:pPr marL="0" indent="0">
              <a:buNone/>
            </a:pPr>
            <a:r>
              <a:rPr lang="en-US" sz="1600" b="1" dirty="0">
                <a:latin typeface="Times New Roman" panose="02020603050405020304" pitchFamily="18" charset="0"/>
                <a:cs typeface="Times New Roman" panose="02020603050405020304" pitchFamily="18" charset="0"/>
              </a:rPr>
              <a:t>Joy L. Colwell, J.D.</a:t>
            </a:r>
          </a:p>
          <a:p>
            <a:pPr marL="0" indent="0">
              <a:buNone/>
            </a:pPr>
            <a:endParaRPr lang="en-US" sz="1600" b="1" dirty="0">
              <a:latin typeface="Times New Roman" panose="02020603050405020304" pitchFamily="18" charset="0"/>
              <a:cs typeface="Times New Roman" panose="02020603050405020304" pitchFamily="18" charset="0"/>
            </a:endParaRPr>
          </a:p>
          <a:p>
            <a:r>
              <a:rPr lang="en-US" sz="1600" i="1" dirty="0">
                <a:latin typeface="Times New Roman" panose="02020603050405020304" pitchFamily="18" charset="0"/>
                <a:cs typeface="Times New Roman" panose="02020603050405020304" pitchFamily="18" charset="0"/>
              </a:rPr>
              <a:t>Director of Graduate Studies</a:t>
            </a:r>
          </a:p>
          <a:p>
            <a:endParaRPr lang="en-US" sz="1600" i="1" dirty="0">
              <a:latin typeface="Times New Roman" panose="02020603050405020304" pitchFamily="18" charset="0"/>
              <a:cs typeface="Times New Roman" panose="02020603050405020304" pitchFamily="18" charset="0"/>
            </a:endParaRPr>
          </a:p>
          <a:p>
            <a:r>
              <a:rPr lang="en-US" sz="1600" i="1" dirty="0">
                <a:latin typeface="Times New Roman" panose="02020603050405020304" pitchFamily="18" charset="0"/>
                <a:cs typeface="Times New Roman" panose="02020603050405020304" pitchFamily="18" charset="0"/>
              </a:rPr>
              <a:t>Professor of Organizational Leadership and Supervision</a:t>
            </a:r>
          </a:p>
          <a:p>
            <a:endParaRPr lang="en-US" sz="1600" dirty="0">
              <a:latin typeface="Times New Roman" panose="02020603050405020304" pitchFamily="18" charset="0"/>
              <a:cs typeface="Times New Roman" panose="02020603050405020304" pitchFamily="18" charset="0"/>
            </a:endParaRPr>
          </a:p>
        </p:txBody>
      </p:sp>
      <p:pic>
        <p:nvPicPr>
          <p:cNvPr id="5" name="Picture 4" descr="Celebrating 10 Years 2016-2026 Purdue University Northwest">
            <a:extLst>
              <a:ext uri="{FF2B5EF4-FFF2-40B4-BE49-F238E27FC236}">
                <a16:creationId xmlns:a16="http://schemas.microsoft.com/office/drawing/2014/main" id="{A17185F3-A283-1FEE-8F38-5B89AFE2D2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5606" y="5154105"/>
            <a:ext cx="3646394" cy="1763814"/>
          </a:xfrm>
          <a:prstGeom prst="rect">
            <a:avLst/>
          </a:prstGeom>
        </p:spPr>
      </p:pic>
    </p:spTree>
    <p:extLst>
      <p:ext uri="{BB962C8B-B14F-4D97-AF65-F5344CB8AC3E}">
        <p14:creationId xmlns:p14="http://schemas.microsoft.com/office/powerpoint/2010/main" val="1233079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35B9B-640F-B236-54BD-DBF1DDFF04D5}"/>
              </a:ext>
            </a:extLst>
          </p:cNvPr>
          <p:cNvSpPr>
            <a:spLocks noGrp="1"/>
          </p:cNvSpPr>
          <p:nvPr>
            <p:ph type="title"/>
          </p:nvPr>
        </p:nvSpPr>
        <p:spPr>
          <a:xfrm>
            <a:off x="838200" y="274131"/>
            <a:ext cx="10515600" cy="704277"/>
          </a:xfrm>
        </p:spPr>
        <p:txBody>
          <a:bodyPr>
            <a:normAutofit/>
          </a:bodyPr>
          <a:lstStyle/>
          <a:p>
            <a:r>
              <a:rPr lang="en-US" sz="4000" b="1" dirty="0">
                <a:latin typeface="Times New Roman" panose="02020603050405020304" pitchFamily="18" charset="0"/>
                <a:cs typeface="Times New Roman" panose="02020603050405020304" pitchFamily="18" charset="0"/>
              </a:rPr>
              <a:t>Academic Expectations</a:t>
            </a:r>
            <a:endParaRPr lang="en-US" sz="4000" dirty="0"/>
          </a:p>
        </p:txBody>
      </p:sp>
      <p:sp>
        <p:nvSpPr>
          <p:cNvPr id="4" name="TextBox 3">
            <a:extLst>
              <a:ext uri="{FF2B5EF4-FFF2-40B4-BE49-F238E27FC236}">
                <a16:creationId xmlns:a16="http://schemas.microsoft.com/office/drawing/2014/main" id="{0A859C2B-404E-69F6-58E2-45C6CCEC4CC7}"/>
              </a:ext>
            </a:extLst>
          </p:cNvPr>
          <p:cNvSpPr txBox="1"/>
          <p:nvPr/>
        </p:nvSpPr>
        <p:spPr>
          <a:xfrm>
            <a:off x="838200" y="1222159"/>
            <a:ext cx="10515600" cy="2862322"/>
          </a:xfrm>
          <a:prstGeom prst="rect">
            <a:avLst/>
          </a:prstGeom>
          <a:noFill/>
        </p:spPr>
        <p:txBody>
          <a:bodyPr wrap="square">
            <a:spAutoFit/>
          </a:bodyPr>
          <a:lstStyle/>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Graduate students are expected to maintain a “B” (3.0/4.0) cumulative graduate GPA.</a:t>
            </a:r>
          </a:p>
          <a:p>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Students must have a 3.0 average on their plan of study courses to graduate.</a:t>
            </a:r>
          </a:p>
          <a:p>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Some programs do not allow “C” grades on the plan of study. Please check with your academic advisor/program.</a:t>
            </a:r>
          </a:p>
          <a:p>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If you do have “C” grades, you will need to offset those with “A” work to maintain a cumulative 3.0 GPA on your plan of study, if “C” grades are allowed by your graduate program.</a:t>
            </a:r>
          </a:p>
        </p:txBody>
      </p:sp>
      <p:pic>
        <p:nvPicPr>
          <p:cNvPr id="5" name="Picture 4" descr="Celebrating 10 Years 2016-2026 Purdue University Northwest">
            <a:extLst>
              <a:ext uri="{FF2B5EF4-FFF2-40B4-BE49-F238E27FC236}">
                <a16:creationId xmlns:a16="http://schemas.microsoft.com/office/drawing/2014/main" id="{6554B2ED-C148-DFDF-CE55-DF671EA9E7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1065" y="5433158"/>
            <a:ext cx="2945627" cy="1424841"/>
          </a:xfrm>
          <a:prstGeom prst="rect">
            <a:avLst/>
          </a:prstGeom>
        </p:spPr>
      </p:pic>
    </p:spTree>
    <p:extLst>
      <p:ext uri="{BB962C8B-B14F-4D97-AF65-F5344CB8AC3E}">
        <p14:creationId xmlns:p14="http://schemas.microsoft.com/office/powerpoint/2010/main" val="973572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67744-65B7-C8F1-1D45-658C96397240}"/>
              </a:ext>
            </a:extLst>
          </p:cNvPr>
          <p:cNvSpPr>
            <a:spLocks noGrp="1"/>
          </p:cNvSpPr>
          <p:nvPr>
            <p:ph type="title"/>
          </p:nvPr>
        </p:nvSpPr>
        <p:spPr>
          <a:xfrm>
            <a:off x="838200" y="292419"/>
            <a:ext cx="10515600" cy="667701"/>
          </a:xfrm>
        </p:spPr>
        <p:txBody>
          <a:bodyPr>
            <a:normAutofit/>
          </a:bodyPr>
          <a:lstStyle/>
          <a:p>
            <a:r>
              <a:rPr lang="en-US" sz="4000" b="1" dirty="0">
                <a:latin typeface="Times New Roman" panose="02020603050405020304" pitchFamily="18" charset="0"/>
                <a:cs typeface="Times New Roman" panose="02020603050405020304" pitchFamily="18" charset="0"/>
              </a:rPr>
              <a:t>Library Resources</a:t>
            </a:r>
            <a:endParaRPr lang="en-US" sz="4000" dirty="0"/>
          </a:p>
        </p:txBody>
      </p:sp>
      <p:sp>
        <p:nvSpPr>
          <p:cNvPr id="4" name="TextBox 3">
            <a:extLst>
              <a:ext uri="{FF2B5EF4-FFF2-40B4-BE49-F238E27FC236}">
                <a16:creationId xmlns:a16="http://schemas.microsoft.com/office/drawing/2014/main" id="{E2C3B7D7-2F2F-91FA-E013-48BF21C11A08}"/>
              </a:ext>
            </a:extLst>
          </p:cNvPr>
          <p:cNvSpPr txBox="1"/>
          <p:nvPr/>
        </p:nvSpPr>
        <p:spPr>
          <a:xfrm>
            <a:off x="838200" y="1257647"/>
            <a:ext cx="10515600" cy="1938992"/>
          </a:xfrm>
          <a:prstGeom prst="rect">
            <a:avLst/>
          </a:prstGeom>
          <a:noFill/>
        </p:spPr>
        <p:txBody>
          <a:bodyPr wrap="square">
            <a:spAutoFit/>
          </a:bodyPr>
          <a:lstStyle/>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It is strongly recommended that you learn about the resources that are available to you at the library for your graduate level studies in your discipline.</a:t>
            </a:r>
          </a:p>
          <a:p>
            <a:pPr>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Many sources are available online, or through Interlibrary Loan.</a:t>
            </a:r>
          </a:p>
          <a:p>
            <a:r>
              <a:rPr lang="en-US" sz="20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For more information about our Library, please visit </a:t>
            </a:r>
            <a:r>
              <a:rPr lang="en-US" sz="2000" dirty="0">
                <a:latin typeface="Times New Roman" panose="02020603050405020304" pitchFamily="18" charset="0"/>
                <a:cs typeface="Times New Roman" panose="02020603050405020304" pitchFamily="18" charset="0"/>
                <a:hlinkClick r:id="rId2"/>
              </a:rPr>
              <a:t>https://www.pnw.edu/library/</a:t>
            </a:r>
            <a:r>
              <a:rPr lang="en-US" sz="2000" dirty="0">
                <a:latin typeface="Times New Roman" panose="02020603050405020304" pitchFamily="18" charset="0"/>
                <a:cs typeface="Times New Roman" panose="02020603050405020304" pitchFamily="18" charset="0"/>
              </a:rPr>
              <a:t>  </a:t>
            </a:r>
          </a:p>
        </p:txBody>
      </p:sp>
      <p:pic>
        <p:nvPicPr>
          <p:cNvPr id="5" name="Picture 4" descr="Celebrating 10 Years 2016-2026 Purdue University Northwest">
            <a:extLst>
              <a:ext uri="{FF2B5EF4-FFF2-40B4-BE49-F238E27FC236}">
                <a16:creationId xmlns:a16="http://schemas.microsoft.com/office/drawing/2014/main" id="{B36A48BE-FAB7-25F7-E296-964C2CD1FE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1065" y="5433158"/>
            <a:ext cx="2945627" cy="1424841"/>
          </a:xfrm>
          <a:prstGeom prst="rect">
            <a:avLst/>
          </a:prstGeom>
        </p:spPr>
      </p:pic>
    </p:spTree>
    <p:extLst>
      <p:ext uri="{BB962C8B-B14F-4D97-AF65-F5344CB8AC3E}">
        <p14:creationId xmlns:p14="http://schemas.microsoft.com/office/powerpoint/2010/main" val="18243903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51267-44E6-E943-EDE2-DDA06A08B4DD}"/>
              </a:ext>
            </a:extLst>
          </p:cNvPr>
          <p:cNvSpPr>
            <a:spLocks noGrp="1"/>
          </p:cNvSpPr>
          <p:nvPr>
            <p:ph type="title"/>
          </p:nvPr>
        </p:nvSpPr>
        <p:spPr>
          <a:xfrm>
            <a:off x="838200" y="310707"/>
            <a:ext cx="10515600" cy="667702"/>
          </a:xfrm>
        </p:spPr>
        <p:txBody>
          <a:bodyPr>
            <a:normAutofit/>
          </a:bodyPr>
          <a:lstStyle/>
          <a:p>
            <a:r>
              <a:rPr lang="en-US" sz="4000" b="1" dirty="0">
                <a:latin typeface="Times New Roman" panose="02020603050405020304" pitchFamily="18" charset="0"/>
                <a:cs typeface="Times New Roman" panose="02020603050405020304" pitchFamily="18" charset="0"/>
              </a:rPr>
              <a:t>Writing Resources</a:t>
            </a:r>
            <a:endParaRPr lang="en-US" sz="4000" dirty="0"/>
          </a:p>
        </p:txBody>
      </p:sp>
      <p:sp>
        <p:nvSpPr>
          <p:cNvPr id="4" name="TextBox 3">
            <a:extLst>
              <a:ext uri="{FF2B5EF4-FFF2-40B4-BE49-F238E27FC236}">
                <a16:creationId xmlns:a16="http://schemas.microsoft.com/office/drawing/2014/main" id="{A6EC4ECC-4A3D-FB40-CB44-7CD4D6B2C26E}"/>
              </a:ext>
            </a:extLst>
          </p:cNvPr>
          <p:cNvSpPr txBox="1"/>
          <p:nvPr/>
        </p:nvSpPr>
        <p:spPr>
          <a:xfrm>
            <a:off x="838200" y="1121563"/>
            <a:ext cx="10515600" cy="3170099"/>
          </a:xfrm>
          <a:prstGeom prst="rect">
            <a:avLst/>
          </a:prstGeom>
          <a:noFill/>
        </p:spPr>
        <p:txBody>
          <a:bodyPr wrap="square">
            <a:spAutoFit/>
          </a:bodyPr>
          <a:lstStyle/>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hlinkClick r:id="rId2"/>
              </a:rPr>
              <a:t>Purdue University West Lafayette Writing Lab</a:t>
            </a:r>
            <a:r>
              <a:rPr lang="en-US" sz="20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Ø"/>
            </a:pPr>
            <a:endParaRPr lang="en-US" sz="2000" u="sng"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hlinkClick r:id="rId3"/>
              </a:rPr>
              <a:t>PNW Writing Center</a:t>
            </a:r>
            <a:r>
              <a:rPr lang="en-US" sz="2000" dirty="0">
                <a:latin typeface="Times New Roman" panose="02020603050405020304" pitchFamily="18" charset="0"/>
                <a:cs typeface="Times New Roman" panose="02020603050405020304" pitchFamily="18" charset="0"/>
              </a:rPr>
              <a:t> - Find support for any writing task from trained peer tutors, including workshops, group sessions and electronic sessions (over email).</a:t>
            </a:r>
          </a:p>
          <a:p>
            <a:pPr>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Citation Management or Reference Management Software (e.g. EndNote, Zotero, Mendeley, etc.), either free or purchased, may be helpful to you in your studies, especially in a thesis or research-based program.</a:t>
            </a:r>
          </a:p>
          <a:p>
            <a:pPr>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Investigate the usefulness of the software and start using early in your studies.</a:t>
            </a:r>
          </a:p>
        </p:txBody>
      </p:sp>
      <p:pic>
        <p:nvPicPr>
          <p:cNvPr id="5" name="Picture 4" descr="Celebrating 10 Years 2016-2026 Purdue University Northwest">
            <a:extLst>
              <a:ext uri="{FF2B5EF4-FFF2-40B4-BE49-F238E27FC236}">
                <a16:creationId xmlns:a16="http://schemas.microsoft.com/office/drawing/2014/main" id="{973836C8-694F-9B26-879E-5976F7B435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91065" y="5433158"/>
            <a:ext cx="2945627" cy="1424841"/>
          </a:xfrm>
          <a:prstGeom prst="rect">
            <a:avLst/>
          </a:prstGeom>
        </p:spPr>
      </p:pic>
    </p:spTree>
    <p:extLst>
      <p:ext uri="{BB962C8B-B14F-4D97-AF65-F5344CB8AC3E}">
        <p14:creationId xmlns:p14="http://schemas.microsoft.com/office/powerpoint/2010/main" val="38029221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BDB54-EE5B-415B-CFF9-CB825E3A1070}"/>
              </a:ext>
            </a:extLst>
          </p:cNvPr>
          <p:cNvSpPr>
            <a:spLocks noGrp="1"/>
          </p:cNvSpPr>
          <p:nvPr>
            <p:ph type="title"/>
          </p:nvPr>
        </p:nvSpPr>
        <p:spPr>
          <a:xfrm>
            <a:off x="838200" y="347283"/>
            <a:ext cx="10515600" cy="722565"/>
          </a:xfrm>
        </p:spPr>
        <p:txBody>
          <a:bodyPr>
            <a:normAutofit/>
          </a:bodyPr>
          <a:lstStyle/>
          <a:p>
            <a:r>
              <a:rPr lang="en-US" sz="4000" b="1" dirty="0">
                <a:latin typeface="Times New Roman" panose="02020603050405020304" pitchFamily="18" charset="0"/>
                <a:cs typeface="Times New Roman" panose="02020603050405020304" pitchFamily="18" charset="0"/>
              </a:rPr>
              <a:t>Student Software</a:t>
            </a:r>
            <a:endParaRPr lang="en-US" sz="4000" dirty="0"/>
          </a:p>
        </p:txBody>
      </p:sp>
      <p:sp>
        <p:nvSpPr>
          <p:cNvPr id="4" name="TextBox 3">
            <a:extLst>
              <a:ext uri="{FF2B5EF4-FFF2-40B4-BE49-F238E27FC236}">
                <a16:creationId xmlns:a16="http://schemas.microsoft.com/office/drawing/2014/main" id="{E7CA2C04-D429-BE29-8B60-3853D680E052}"/>
              </a:ext>
            </a:extLst>
          </p:cNvPr>
          <p:cNvSpPr txBox="1"/>
          <p:nvPr/>
        </p:nvSpPr>
        <p:spPr>
          <a:xfrm>
            <a:off x="838200" y="1500079"/>
            <a:ext cx="10515600" cy="2677656"/>
          </a:xfrm>
          <a:prstGeom prst="rect">
            <a:avLst/>
          </a:prstGeom>
          <a:noFill/>
        </p:spPr>
        <p:txBody>
          <a:bodyPr wrap="square">
            <a:spAutoFit/>
          </a:bodyPr>
          <a:lstStyle/>
          <a:p>
            <a:pPr marL="457200" indent="-457200">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Software may be available at an educational discount.</a:t>
            </a:r>
          </a:p>
          <a:p>
            <a:endParaRPr lang="en-US" sz="2800" dirty="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hlinkClick r:id="rId2"/>
              </a:rPr>
              <a:t>Purdue University IT </a:t>
            </a:r>
            <a:r>
              <a:rPr lang="en-US" sz="2800" dirty="0">
                <a:latin typeface="Times New Roman" panose="02020603050405020304" pitchFamily="18" charset="0"/>
                <a:cs typeface="Times New Roman" panose="02020603050405020304" pitchFamily="18" charset="0"/>
              </a:rPr>
              <a:t>Student Software</a:t>
            </a:r>
          </a:p>
          <a:p>
            <a:endParaRPr lang="en-US" sz="2800" dirty="0"/>
          </a:p>
          <a:p>
            <a:pPr marL="457200" indent="-457200">
              <a:buFont typeface="Wingdings" panose="05000000000000000000" pitchFamily="2" charset="2"/>
              <a:buChar char="Ø"/>
            </a:pPr>
            <a:r>
              <a:rPr lang="en-US" sz="2800" dirty="0"/>
              <a:t>Some software may be available for your classes through the PNW Bookstore.</a:t>
            </a:r>
          </a:p>
        </p:txBody>
      </p:sp>
      <p:pic>
        <p:nvPicPr>
          <p:cNvPr id="5" name="Picture 4" descr="Celebrating 10 Years 2016-2026 Purdue University Northwest">
            <a:extLst>
              <a:ext uri="{FF2B5EF4-FFF2-40B4-BE49-F238E27FC236}">
                <a16:creationId xmlns:a16="http://schemas.microsoft.com/office/drawing/2014/main" id="{EDFE8F30-F07E-9C7D-58DA-EEB260B203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1065" y="5433158"/>
            <a:ext cx="2945627" cy="1424841"/>
          </a:xfrm>
          <a:prstGeom prst="rect">
            <a:avLst/>
          </a:prstGeom>
        </p:spPr>
      </p:pic>
    </p:spTree>
    <p:extLst>
      <p:ext uri="{BB962C8B-B14F-4D97-AF65-F5344CB8AC3E}">
        <p14:creationId xmlns:p14="http://schemas.microsoft.com/office/powerpoint/2010/main" val="7727892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B0DBE-A83A-D4F6-18DE-5C48BE80B22A}"/>
              </a:ext>
            </a:extLst>
          </p:cNvPr>
          <p:cNvSpPr>
            <a:spLocks noGrp="1"/>
          </p:cNvSpPr>
          <p:nvPr>
            <p:ph type="title"/>
          </p:nvPr>
        </p:nvSpPr>
        <p:spPr>
          <a:xfrm>
            <a:off x="838200" y="255843"/>
            <a:ext cx="10515600" cy="1188910"/>
          </a:xfrm>
        </p:spPr>
        <p:txBody>
          <a:bodyPr>
            <a:normAutofit/>
          </a:bodyPr>
          <a:lstStyle/>
          <a:p>
            <a:r>
              <a:rPr lang="en-US" sz="4000" b="1" dirty="0">
                <a:latin typeface="Times New Roman" panose="02020603050405020304" pitchFamily="18" charset="0"/>
                <a:cs typeface="Times New Roman" panose="02020603050405020304" pitchFamily="18" charset="0"/>
              </a:rPr>
              <a:t>Technical Support and </a:t>
            </a:r>
            <a:br>
              <a:rPr lang="en-US" sz="4000" b="1" dirty="0">
                <a:latin typeface="Times New Roman" panose="02020603050405020304" pitchFamily="18" charset="0"/>
                <a:cs typeface="Times New Roman" panose="02020603050405020304" pitchFamily="18" charset="0"/>
              </a:rPr>
            </a:br>
            <a:r>
              <a:rPr lang="en-US" sz="4000" b="1" dirty="0">
                <a:latin typeface="Times New Roman" panose="02020603050405020304" pitchFamily="18" charset="0"/>
                <a:cs typeface="Times New Roman" panose="02020603050405020304" pitchFamily="18" charset="0"/>
              </a:rPr>
              <a:t>Customer Service</a:t>
            </a:r>
            <a:endParaRPr lang="en-US" sz="4000" dirty="0"/>
          </a:p>
        </p:txBody>
      </p:sp>
      <p:sp>
        <p:nvSpPr>
          <p:cNvPr id="6" name="TextBox 5">
            <a:extLst>
              <a:ext uri="{FF2B5EF4-FFF2-40B4-BE49-F238E27FC236}">
                <a16:creationId xmlns:a16="http://schemas.microsoft.com/office/drawing/2014/main" id="{584BF608-F8BC-A579-5BDC-806F7FA97ED7}"/>
              </a:ext>
            </a:extLst>
          </p:cNvPr>
          <p:cNvSpPr txBox="1"/>
          <p:nvPr/>
        </p:nvSpPr>
        <p:spPr>
          <a:xfrm>
            <a:off x="2876550" y="1545528"/>
            <a:ext cx="7016750" cy="861774"/>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Need technical assistance? The Customer Service Center is ready to help.</a:t>
            </a:r>
          </a:p>
          <a:p>
            <a:pPr algn="ctr"/>
            <a:r>
              <a:rPr lang="en-US" sz="1600" dirty="0">
                <a:latin typeface="Times New Roman" panose="02020603050405020304" pitchFamily="18" charset="0"/>
                <a:cs typeface="Times New Roman" panose="02020603050405020304" pitchFamily="18" charset="0"/>
              </a:rPr>
              <a:t>(219) 989-2888</a:t>
            </a:r>
          </a:p>
          <a:p>
            <a:pPr algn="ctr"/>
            <a:r>
              <a:rPr lang="en-US" sz="1600" dirty="0">
                <a:latin typeface="Times New Roman" panose="02020603050405020304" pitchFamily="18" charset="0"/>
                <a:cs typeface="Times New Roman" panose="02020603050405020304" pitchFamily="18" charset="0"/>
              </a:rPr>
              <a:t>csc@pnw.edu</a:t>
            </a:r>
          </a:p>
        </p:txBody>
      </p:sp>
      <p:sp>
        <p:nvSpPr>
          <p:cNvPr id="4" name="TextBox 3">
            <a:extLst>
              <a:ext uri="{FF2B5EF4-FFF2-40B4-BE49-F238E27FC236}">
                <a16:creationId xmlns:a16="http://schemas.microsoft.com/office/drawing/2014/main" id="{00E79133-797C-BCC7-4D29-8033D783344F}"/>
              </a:ext>
            </a:extLst>
          </p:cNvPr>
          <p:cNvSpPr txBox="1"/>
          <p:nvPr/>
        </p:nvSpPr>
        <p:spPr>
          <a:xfrm>
            <a:off x="990419" y="2508077"/>
            <a:ext cx="10515600" cy="2554545"/>
          </a:xfrm>
          <a:prstGeom prst="rect">
            <a:avLst/>
          </a:prstGeom>
          <a:noFill/>
        </p:spPr>
        <p:txBody>
          <a:bodyPr wrap="square">
            <a:spAutoFit/>
          </a:bodyPr>
          <a:lstStyle/>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Hours of Operation</a:t>
            </a:r>
            <a:r>
              <a:rPr lang="en-US" sz="2000" dirty="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CSC is closed on all campus holidays and when the campus is closed for other reasons.</a:t>
            </a:r>
          </a:p>
          <a:p>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hlinkClick r:id="rId2"/>
              </a:rPr>
              <a:t>Customer Service Center - Information Technology - Purdue University Northwest</a:t>
            </a:r>
            <a:endParaRPr lang="en-US" sz="20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43AF54F9-D11E-00A9-4E6E-AD58D73AEA8B}"/>
              </a:ext>
            </a:extLst>
          </p:cNvPr>
          <p:cNvSpPr txBox="1"/>
          <p:nvPr/>
        </p:nvSpPr>
        <p:spPr>
          <a:xfrm>
            <a:off x="1176337" y="2921168"/>
            <a:ext cx="2609850" cy="1015663"/>
          </a:xfrm>
          <a:prstGeom prst="rect">
            <a:avLst/>
          </a:prstGeom>
          <a:noFill/>
          <a:ln w="12700">
            <a:noFill/>
          </a:ln>
        </p:spPr>
        <p:txBody>
          <a:bodyPr wrap="square" rtlCol="0">
            <a:spAutoFit/>
          </a:bodyPr>
          <a:lstStyle/>
          <a:p>
            <a:r>
              <a:rPr lang="en-US" sz="1200" b="1" dirty="0">
                <a:latin typeface="Times New Roman" panose="02020603050405020304" pitchFamily="18" charset="0"/>
                <a:cs typeface="Times New Roman" panose="02020603050405020304" pitchFamily="18" charset="0"/>
              </a:rPr>
              <a:t>Phone</a:t>
            </a:r>
          </a:p>
          <a:p>
            <a:r>
              <a:rPr lang="en-US" sz="1200" dirty="0">
                <a:latin typeface="Times New Roman" panose="02020603050405020304" pitchFamily="18" charset="0"/>
                <a:cs typeface="Times New Roman" panose="02020603050405020304" pitchFamily="18" charset="0"/>
              </a:rPr>
              <a:t>Monday to Friday: 7:30am to 4:30pm</a:t>
            </a:r>
          </a:p>
          <a:p>
            <a:r>
              <a:rPr lang="en-US" sz="1200" dirty="0">
                <a:latin typeface="Times New Roman" panose="02020603050405020304" pitchFamily="18" charset="0"/>
                <a:cs typeface="Times New Roman" panose="02020603050405020304" pitchFamily="18" charset="0"/>
              </a:rPr>
              <a:t>Saturday: 10:00am to 5:00pm</a:t>
            </a:r>
          </a:p>
          <a:p>
            <a:endParaRPr lang="en-US" sz="1200" dirty="0"/>
          </a:p>
          <a:p>
            <a:endParaRPr lang="en-US" sz="1200" dirty="0"/>
          </a:p>
        </p:txBody>
      </p:sp>
      <p:sp>
        <p:nvSpPr>
          <p:cNvPr id="8" name="TextBox 7">
            <a:extLst>
              <a:ext uri="{FF2B5EF4-FFF2-40B4-BE49-F238E27FC236}">
                <a16:creationId xmlns:a16="http://schemas.microsoft.com/office/drawing/2014/main" id="{DC23C289-47CD-9A90-2F48-2BF3C00765FF}"/>
              </a:ext>
            </a:extLst>
          </p:cNvPr>
          <p:cNvSpPr txBox="1"/>
          <p:nvPr/>
        </p:nvSpPr>
        <p:spPr>
          <a:xfrm>
            <a:off x="4524375" y="2921168"/>
            <a:ext cx="2609850" cy="830997"/>
          </a:xfrm>
          <a:prstGeom prst="rect">
            <a:avLst/>
          </a:prstGeom>
          <a:noFill/>
          <a:ln w="12700">
            <a:noFill/>
          </a:ln>
        </p:spPr>
        <p:txBody>
          <a:bodyPr wrap="square" rtlCol="0">
            <a:spAutoFit/>
          </a:bodyPr>
          <a:lstStyle/>
          <a:p>
            <a:r>
              <a:rPr lang="en-US" sz="1200" b="1" dirty="0">
                <a:latin typeface="Times New Roman" panose="02020603050405020304" pitchFamily="18" charset="0"/>
                <a:cs typeface="Times New Roman" panose="02020603050405020304" pitchFamily="18" charset="0"/>
              </a:rPr>
              <a:t>Zoom</a:t>
            </a:r>
          </a:p>
          <a:p>
            <a:r>
              <a:rPr lang="en-US" sz="1200" dirty="0">
                <a:latin typeface="Times New Roman" panose="02020603050405020304" pitchFamily="18" charset="0"/>
                <a:cs typeface="Times New Roman" panose="02020603050405020304" pitchFamily="18" charset="0"/>
              </a:rPr>
              <a:t>Monday to Friday: 7:30am to 4:30pm</a:t>
            </a:r>
          </a:p>
          <a:p>
            <a:r>
              <a:rPr lang="en-US" sz="1200" dirty="0">
                <a:latin typeface="Times New Roman" panose="02020603050405020304" pitchFamily="18" charset="0"/>
                <a:cs typeface="Times New Roman" panose="02020603050405020304" pitchFamily="18" charset="0"/>
              </a:rPr>
              <a:t>Saturday: 10:00am to 5:00pm</a:t>
            </a:r>
          </a:p>
          <a:p>
            <a:r>
              <a:rPr lang="en-US" sz="1200" dirty="0">
                <a:latin typeface="Times New Roman" panose="02020603050405020304" pitchFamily="18" charset="0"/>
                <a:cs typeface="Times New Roman" panose="02020603050405020304" pitchFamily="18" charset="0"/>
                <a:hlinkClick r:id="rId3"/>
              </a:rPr>
              <a:t>Join the Virtual Help Desk</a:t>
            </a:r>
            <a:endParaRPr lang="en-US" sz="12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D3384A45-8977-6CCA-336B-A76E3C62FBF7}"/>
              </a:ext>
            </a:extLst>
          </p:cNvPr>
          <p:cNvSpPr txBox="1"/>
          <p:nvPr/>
        </p:nvSpPr>
        <p:spPr>
          <a:xfrm>
            <a:off x="7807099" y="2921167"/>
            <a:ext cx="2667000" cy="1015663"/>
          </a:xfrm>
          <a:prstGeom prst="rect">
            <a:avLst/>
          </a:prstGeom>
          <a:noFill/>
          <a:ln w="12700">
            <a:noFill/>
          </a:ln>
        </p:spPr>
        <p:txBody>
          <a:bodyPr wrap="square" rtlCol="0">
            <a:spAutoFit/>
          </a:bodyPr>
          <a:lstStyle/>
          <a:p>
            <a:r>
              <a:rPr lang="en-US" sz="1200" b="1" dirty="0">
                <a:latin typeface="Times New Roman" panose="02020603050405020304" pitchFamily="18" charset="0"/>
                <a:cs typeface="Times New Roman" panose="02020603050405020304" pitchFamily="18" charset="0"/>
              </a:rPr>
              <a:t>Walk-in (Powers 216)</a:t>
            </a:r>
          </a:p>
          <a:p>
            <a:r>
              <a:rPr lang="en-US" sz="1200" dirty="0">
                <a:latin typeface="Times New Roman" panose="02020603050405020304" pitchFamily="18" charset="0"/>
                <a:cs typeface="Times New Roman" panose="02020603050405020304" pitchFamily="18" charset="0"/>
              </a:rPr>
              <a:t>Monday to Friday: 7:30am to 4:30pm</a:t>
            </a:r>
          </a:p>
          <a:p>
            <a:endParaRPr lang="en-US" dirty="0">
              <a:latin typeface="Times New Roman" panose="02020603050405020304" pitchFamily="18" charset="0"/>
              <a:cs typeface="Times New Roman" panose="02020603050405020304" pitchFamily="18" charset="0"/>
            </a:endParaRPr>
          </a:p>
          <a:p>
            <a:endParaRPr lang="en-US" dirty="0"/>
          </a:p>
        </p:txBody>
      </p:sp>
      <p:pic>
        <p:nvPicPr>
          <p:cNvPr id="5" name="Picture 4" descr="Celebrating 10 Years 2016-2026 Purdue University Northwest">
            <a:extLst>
              <a:ext uri="{FF2B5EF4-FFF2-40B4-BE49-F238E27FC236}">
                <a16:creationId xmlns:a16="http://schemas.microsoft.com/office/drawing/2014/main" id="{CCB931E3-2653-D1AC-810A-7F84C1D9DB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91065" y="5433158"/>
            <a:ext cx="2945627" cy="1424841"/>
          </a:xfrm>
          <a:prstGeom prst="rect">
            <a:avLst/>
          </a:prstGeom>
        </p:spPr>
      </p:pic>
    </p:spTree>
    <p:extLst>
      <p:ext uri="{BB962C8B-B14F-4D97-AF65-F5344CB8AC3E}">
        <p14:creationId xmlns:p14="http://schemas.microsoft.com/office/powerpoint/2010/main" val="38850124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D25A2A-18E5-A69B-BE50-A587C1DE3B25}"/>
              </a:ext>
            </a:extLst>
          </p:cNvPr>
          <p:cNvSpPr txBox="1">
            <a:spLocks noGrp="1"/>
          </p:cNvSpPr>
          <p:nvPr>
            <p:ph type="title" idx="4294967295"/>
          </p:nvPr>
        </p:nvSpPr>
        <p:spPr>
          <a:xfrm>
            <a:off x="666750" y="1281777"/>
            <a:ext cx="10858500" cy="31085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Thank you for choosing Purdue University Northwest!</a:t>
            </a:r>
          </a:p>
        </p:txBody>
      </p:sp>
      <p:pic>
        <p:nvPicPr>
          <p:cNvPr id="4" name="Picture 3" descr="Celebrating 10 Years 2016-2026 Purdue University Northwest">
            <a:extLst>
              <a:ext uri="{FF2B5EF4-FFF2-40B4-BE49-F238E27FC236}">
                <a16:creationId xmlns:a16="http://schemas.microsoft.com/office/drawing/2014/main" id="{9C804BFC-07BA-8B77-E964-B99C800FFD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1065" y="5433158"/>
            <a:ext cx="2945627" cy="1424841"/>
          </a:xfrm>
          <a:prstGeom prst="rect">
            <a:avLst/>
          </a:prstGeom>
        </p:spPr>
      </p:pic>
    </p:spTree>
    <p:extLst>
      <p:ext uri="{BB962C8B-B14F-4D97-AF65-F5344CB8AC3E}">
        <p14:creationId xmlns:p14="http://schemas.microsoft.com/office/powerpoint/2010/main" val="1012599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17F9E45-7DB4-FF1E-4A47-0193B3F74046}"/>
              </a:ext>
            </a:extLst>
          </p:cNvPr>
          <p:cNvSpPr txBox="1">
            <a:spLocks noGrp="1"/>
          </p:cNvSpPr>
          <p:nvPr>
            <p:ph type="title" idx="4294967295"/>
          </p:nvPr>
        </p:nvSpPr>
        <p:spPr>
          <a:xfrm>
            <a:off x="839789" y="457200"/>
            <a:ext cx="10083395"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Graduate Studies Staff (Faculty Fellow)</a:t>
            </a:r>
            <a:endParaRPr kumimoji="0" lang="en-US" sz="36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descr="Professional headshot: Christopher K. Belous, Ph.D.">
            <a:extLst>
              <a:ext uri="{FF2B5EF4-FFF2-40B4-BE49-F238E27FC236}">
                <a16:creationId xmlns:a16="http://schemas.microsoft.com/office/drawing/2014/main" id="{1CF9D354-C967-B824-D4CD-CEF73CAFE346}"/>
              </a:ext>
            </a:extLst>
          </p:cNvPr>
          <p:cNvPicPr>
            <a:picLocks noChangeAspect="1"/>
          </p:cNvPicPr>
          <p:nvPr/>
        </p:nvPicPr>
        <p:blipFill>
          <a:blip r:embed="rId2">
            <a:extLst>
              <a:ext uri="{28A0092B-C50C-407E-A947-70E740481C1C}">
                <a14:useLocalDpi xmlns:a14="http://schemas.microsoft.com/office/drawing/2010/main" val="0"/>
              </a:ext>
            </a:extLst>
          </a:blip>
          <a:srcRect t="17966" r="1" b="3074"/>
          <a:stretch>
            <a:fillRect/>
          </a:stretch>
        </p:blipFill>
        <p:spPr>
          <a:xfrm>
            <a:off x="1017169" y="1718032"/>
            <a:ext cx="3837635" cy="3363013"/>
          </a:xfrm>
          <a:prstGeom prst="rect">
            <a:avLst/>
          </a:prstGeom>
          <a:noFill/>
          <a:ln w="63500">
            <a:solidFill>
              <a:schemeClr val="tx1"/>
            </a:solidFill>
          </a:ln>
        </p:spPr>
      </p:pic>
      <p:sp>
        <p:nvSpPr>
          <p:cNvPr id="13" name="TextBox 12">
            <a:extLst>
              <a:ext uri="{FF2B5EF4-FFF2-40B4-BE49-F238E27FC236}">
                <a16:creationId xmlns:a16="http://schemas.microsoft.com/office/drawing/2014/main" id="{8D858E4F-24F7-085E-0B87-74F9A9A61EF5}"/>
              </a:ext>
            </a:extLst>
          </p:cNvPr>
          <p:cNvSpPr txBox="1"/>
          <p:nvPr/>
        </p:nvSpPr>
        <p:spPr>
          <a:xfrm>
            <a:off x="5354424" y="2737820"/>
            <a:ext cx="6353666" cy="1323439"/>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Christopher K. Belous, Ph.D.</a:t>
            </a:r>
          </a:p>
          <a:p>
            <a:endParaRPr lang="en-US" sz="1600" b="1" dirty="0">
              <a:latin typeface="Times New Roman" panose="02020603050405020304" pitchFamily="18" charset="0"/>
              <a:cs typeface="Times New Roman" panose="02020603050405020304" pitchFamily="18" charset="0"/>
            </a:endParaRPr>
          </a:p>
          <a:p>
            <a:r>
              <a:rPr lang="en-US" sz="1600" i="1" dirty="0">
                <a:latin typeface="Times New Roman" panose="02020603050405020304" pitchFamily="18" charset="0"/>
                <a:cs typeface="Times New Roman" panose="02020603050405020304" pitchFamily="18" charset="0"/>
              </a:rPr>
              <a:t>Graduate Studies Faculty Fellow </a:t>
            </a:r>
          </a:p>
          <a:p>
            <a:pPr marL="285750" indent="-285750">
              <a:buFont typeface="Arial" panose="020B0604020202020204" pitchFamily="34" charset="0"/>
              <a:buChar char="•"/>
            </a:pPr>
            <a:endParaRPr lang="en-US" sz="1600" i="1" dirty="0">
              <a:latin typeface="Times New Roman" panose="02020603050405020304" pitchFamily="18" charset="0"/>
              <a:cs typeface="Times New Roman" panose="02020603050405020304" pitchFamily="18" charset="0"/>
            </a:endParaRPr>
          </a:p>
          <a:p>
            <a:r>
              <a:rPr lang="en-US" sz="1600" i="1" dirty="0">
                <a:latin typeface="Times New Roman" panose="02020603050405020304" pitchFamily="18" charset="0"/>
                <a:cs typeface="Times New Roman" panose="02020603050405020304" pitchFamily="18" charset="0"/>
              </a:rPr>
              <a:t>Director of Couple &amp; Family Therapy Graduate Programs and Services</a:t>
            </a:r>
          </a:p>
        </p:txBody>
      </p:sp>
    </p:spTree>
    <p:extLst>
      <p:ext uri="{BB962C8B-B14F-4D97-AF65-F5344CB8AC3E}">
        <p14:creationId xmlns:p14="http://schemas.microsoft.com/office/powerpoint/2010/main" val="3357598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3CB48F5-BC7F-F38F-BA81-0675332213FD}"/>
              </a:ext>
            </a:extLst>
          </p:cNvPr>
          <p:cNvSpPr txBox="1">
            <a:spLocks noGrp="1"/>
          </p:cNvSpPr>
          <p:nvPr>
            <p:ph type="title" idx="4294967295"/>
          </p:nvPr>
        </p:nvSpPr>
        <p:spPr>
          <a:xfrm>
            <a:off x="1088003" y="91084"/>
            <a:ext cx="1074977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Graduate Studies Staff (Associate Director)</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descr="Professional headshot: Margaret (Peggy) Greer">
            <a:extLst>
              <a:ext uri="{FF2B5EF4-FFF2-40B4-BE49-F238E27FC236}">
                <a16:creationId xmlns:a16="http://schemas.microsoft.com/office/drawing/2014/main" id="{21F97B85-3931-15E6-D34B-E0C7E5888C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003" y="1056263"/>
            <a:ext cx="3964764" cy="4090771"/>
          </a:xfrm>
          <a:prstGeom prst="rect">
            <a:avLst/>
          </a:prstGeom>
          <a:ln w="63500">
            <a:solidFill>
              <a:schemeClr val="tx1"/>
            </a:solidFill>
          </a:ln>
        </p:spPr>
      </p:pic>
      <p:sp>
        <p:nvSpPr>
          <p:cNvPr id="6" name="TextBox 5">
            <a:extLst>
              <a:ext uri="{FF2B5EF4-FFF2-40B4-BE49-F238E27FC236}">
                <a16:creationId xmlns:a16="http://schemas.microsoft.com/office/drawing/2014/main" id="{057D417D-2CB5-FB33-D51D-FC41DB5D05C9}"/>
              </a:ext>
            </a:extLst>
          </p:cNvPr>
          <p:cNvSpPr txBox="1"/>
          <p:nvPr/>
        </p:nvSpPr>
        <p:spPr>
          <a:xfrm>
            <a:off x="5338715" y="2348646"/>
            <a:ext cx="5332428" cy="1323439"/>
          </a:xfrm>
          <a:prstGeom prst="rect">
            <a:avLst/>
          </a:prstGeom>
          <a:noFill/>
        </p:spPr>
        <p:txBody>
          <a:bodyPr wrap="square">
            <a:spAutoFit/>
          </a:bodyPr>
          <a:lstStyle/>
          <a:p>
            <a:pPr marL="0" indent="0">
              <a:buNone/>
            </a:pPr>
            <a:r>
              <a:rPr lang="en-US" sz="1600" b="1" dirty="0">
                <a:latin typeface="Times New Roman" panose="02020603050405020304" pitchFamily="18" charset="0"/>
                <a:cs typeface="Times New Roman" panose="02020603050405020304" pitchFamily="18" charset="0"/>
              </a:rPr>
              <a:t>Margaret (Peggy) Greer</a:t>
            </a:r>
          </a:p>
          <a:p>
            <a:pPr marL="0" indent="0">
              <a:buNone/>
            </a:pPr>
            <a:endParaRPr lang="en-US" sz="1600" b="1" dirty="0">
              <a:latin typeface="Times New Roman" panose="02020603050405020304" pitchFamily="18" charset="0"/>
              <a:cs typeface="Times New Roman" panose="02020603050405020304" pitchFamily="18" charset="0"/>
            </a:endParaRPr>
          </a:p>
          <a:p>
            <a:r>
              <a:rPr lang="en-US" sz="1600" i="1" dirty="0">
                <a:latin typeface="Times New Roman" panose="02020603050405020304" pitchFamily="18" charset="0"/>
                <a:cs typeface="Times New Roman" panose="02020603050405020304" pitchFamily="18" charset="0"/>
              </a:rPr>
              <a:t>Associate Director of Graduate Admissions and Records</a:t>
            </a:r>
          </a:p>
          <a:p>
            <a:pPr marL="285750" indent="-285750">
              <a:buFont typeface="Arial" panose="020B0604020202020204" pitchFamily="34" charset="0"/>
              <a:buChar char="•"/>
            </a:pPr>
            <a:endParaRPr lang="en-US" sz="1600" i="1" dirty="0">
              <a:latin typeface="Times New Roman" panose="02020603050405020304" pitchFamily="18" charset="0"/>
              <a:cs typeface="Times New Roman" panose="02020603050405020304" pitchFamily="18" charset="0"/>
            </a:endParaRPr>
          </a:p>
          <a:p>
            <a:r>
              <a:rPr lang="en-US" sz="1600" i="1" dirty="0">
                <a:latin typeface="Times New Roman" panose="02020603050405020304" pitchFamily="18" charset="0"/>
                <a:cs typeface="Times New Roman" panose="02020603050405020304" pitchFamily="18" charset="0"/>
              </a:rPr>
              <a:t>Designated School Official</a:t>
            </a:r>
          </a:p>
        </p:txBody>
      </p:sp>
      <p:pic>
        <p:nvPicPr>
          <p:cNvPr id="3" name="Picture 2" descr="Celebrating 10 Years 2016-2026 Purdue University Northwest">
            <a:extLst>
              <a:ext uri="{FF2B5EF4-FFF2-40B4-BE49-F238E27FC236}">
                <a16:creationId xmlns:a16="http://schemas.microsoft.com/office/drawing/2014/main" id="{A678AF15-204A-FC4E-90CA-A3E8BA6095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3349" y="5355285"/>
            <a:ext cx="3106617" cy="1502715"/>
          </a:xfrm>
          <a:prstGeom prst="rect">
            <a:avLst/>
          </a:prstGeom>
        </p:spPr>
      </p:pic>
    </p:spTree>
    <p:extLst>
      <p:ext uri="{BB962C8B-B14F-4D97-AF65-F5344CB8AC3E}">
        <p14:creationId xmlns:p14="http://schemas.microsoft.com/office/powerpoint/2010/main" val="3412590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3722F0A-CE70-D3DB-1519-20FFABC8E2A5}"/>
              </a:ext>
            </a:extLst>
          </p:cNvPr>
          <p:cNvSpPr txBox="1">
            <a:spLocks noGrp="1"/>
          </p:cNvSpPr>
          <p:nvPr>
            <p:ph type="title" idx="4294967295"/>
          </p:nvPr>
        </p:nvSpPr>
        <p:spPr>
          <a:xfrm>
            <a:off x="1099751" y="348832"/>
            <a:ext cx="10305535"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Graduate Studies Staff (Support Specialists)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descr="Professional headshot: Janet Huber">
            <a:extLst>
              <a:ext uri="{FF2B5EF4-FFF2-40B4-BE49-F238E27FC236}">
                <a16:creationId xmlns:a16="http://schemas.microsoft.com/office/drawing/2014/main" id="{90DCF15D-AF18-AC0C-8EC3-78E28B7B176A}"/>
              </a:ext>
            </a:extLst>
          </p:cNvPr>
          <p:cNvPicPr>
            <a:picLocks noChangeAspect="1"/>
          </p:cNvPicPr>
          <p:nvPr/>
        </p:nvPicPr>
        <p:blipFill>
          <a:blip r:embed="rId2">
            <a:extLst>
              <a:ext uri="{28A0092B-C50C-407E-A947-70E740481C1C}">
                <a14:useLocalDpi xmlns:a14="http://schemas.microsoft.com/office/drawing/2010/main" val="0"/>
              </a:ext>
            </a:extLst>
          </a:blip>
          <a:srcRect t="14309" b="14309"/>
          <a:stretch/>
        </p:blipFill>
        <p:spPr>
          <a:xfrm>
            <a:off x="1822392" y="1494046"/>
            <a:ext cx="2451216" cy="2769986"/>
          </a:xfrm>
          <a:prstGeom prst="rect">
            <a:avLst/>
          </a:prstGeom>
          <a:ln w="63500" cap="sq" cmpd="sng">
            <a:solidFill>
              <a:schemeClr val="tx1"/>
            </a:solidFill>
            <a:prstDash val="solid"/>
            <a:miter lim="800000"/>
          </a:ln>
          <a:effectLst>
            <a:innerShdw blurRad="76200">
              <a:srgbClr val="000000"/>
            </a:innerShdw>
          </a:effectLst>
        </p:spPr>
      </p:pic>
      <p:sp>
        <p:nvSpPr>
          <p:cNvPr id="8" name="TextBox 7">
            <a:extLst>
              <a:ext uri="{FF2B5EF4-FFF2-40B4-BE49-F238E27FC236}">
                <a16:creationId xmlns:a16="http://schemas.microsoft.com/office/drawing/2014/main" id="{A0776ABA-81A6-F526-0765-B38E8FA2BEF3}"/>
              </a:ext>
            </a:extLst>
          </p:cNvPr>
          <p:cNvSpPr txBox="1"/>
          <p:nvPr/>
        </p:nvSpPr>
        <p:spPr>
          <a:xfrm>
            <a:off x="1953839" y="4376006"/>
            <a:ext cx="2188321" cy="461665"/>
          </a:xfrm>
          <a:prstGeom prst="rect">
            <a:avLst/>
          </a:prstGeom>
          <a:noFill/>
        </p:spPr>
        <p:txBody>
          <a:bodyPr wrap="square">
            <a:spAutoFit/>
          </a:bodyPr>
          <a:lstStyle/>
          <a:p>
            <a:pPr algn="ctr"/>
            <a:r>
              <a:rPr lang="en-US" sz="1200" b="1" dirty="0">
                <a:latin typeface="Arial" panose="020B0604020202020204" pitchFamily="34" charset="0"/>
                <a:cs typeface="Arial" panose="020B0604020202020204" pitchFamily="34" charset="0"/>
              </a:rPr>
              <a:t>Janet Huber</a:t>
            </a:r>
          </a:p>
          <a:p>
            <a:pPr algn="ctr"/>
            <a:r>
              <a:rPr lang="en-US" sz="1200" i="1" dirty="0">
                <a:latin typeface="Arial" panose="020B0604020202020204" pitchFamily="34" charset="0"/>
                <a:cs typeface="Arial" panose="020B0604020202020204" pitchFamily="34" charset="0"/>
              </a:rPr>
              <a:t>Student Support Specialist</a:t>
            </a:r>
          </a:p>
        </p:txBody>
      </p:sp>
      <p:pic>
        <p:nvPicPr>
          <p:cNvPr id="6" name="Picture 5" descr="Professional headshot: Michelle McAllister">
            <a:extLst>
              <a:ext uri="{FF2B5EF4-FFF2-40B4-BE49-F238E27FC236}">
                <a16:creationId xmlns:a16="http://schemas.microsoft.com/office/drawing/2014/main" id="{4F033A4E-AA79-81F7-9178-DBAE3FAA00E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454842" y="1494046"/>
            <a:ext cx="2451216" cy="2719947"/>
          </a:xfrm>
          <a:prstGeom prst="rect">
            <a:avLst/>
          </a:prstGeom>
          <a:ln w="63500">
            <a:solidFill>
              <a:srgbClr val="000000"/>
            </a:solidFill>
          </a:ln>
        </p:spPr>
      </p:pic>
      <p:sp>
        <p:nvSpPr>
          <p:cNvPr id="10" name="TextBox 9">
            <a:extLst>
              <a:ext uri="{FF2B5EF4-FFF2-40B4-BE49-F238E27FC236}">
                <a16:creationId xmlns:a16="http://schemas.microsoft.com/office/drawing/2014/main" id="{6210CEB4-FAB3-9A9F-5FD7-8448CB43C4E7}"/>
              </a:ext>
            </a:extLst>
          </p:cNvPr>
          <p:cNvSpPr txBox="1"/>
          <p:nvPr/>
        </p:nvSpPr>
        <p:spPr>
          <a:xfrm>
            <a:off x="7370394" y="4371731"/>
            <a:ext cx="2620112" cy="461665"/>
          </a:xfrm>
          <a:prstGeom prst="rect">
            <a:avLst/>
          </a:prstGeom>
          <a:noFill/>
        </p:spPr>
        <p:txBody>
          <a:bodyPr wrap="square">
            <a:spAutoFit/>
          </a:bodyPr>
          <a:lstStyle/>
          <a:p>
            <a:pPr algn="ctr"/>
            <a:r>
              <a:rPr lang="en-US" sz="1200" b="1" dirty="0">
                <a:latin typeface="Arial" panose="020B0604020202020204" pitchFamily="34" charset="0"/>
                <a:cs typeface="Arial" panose="020B0604020202020204" pitchFamily="34" charset="0"/>
              </a:rPr>
              <a:t>Michelle McAllister</a:t>
            </a:r>
          </a:p>
          <a:p>
            <a:pPr algn="ctr"/>
            <a:r>
              <a:rPr lang="en-US" sz="1200" i="1" dirty="0">
                <a:latin typeface="Arial" panose="020B0604020202020204" pitchFamily="34" charset="0"/>
                <a:cs typeface="Arial" panose="020B0604020202020204" pitchFamily="34" charset="0"/>
              </a:rPr>
              <a:t>Student Support Specialist</a:t>
            </a:r>
          </a:p>
        </p:txBody>
      </p:sp>
      <p:pic>
        <p:nvPicPr>
          <p:cNvPr id="3" name="Picture 2" descr="Celebrating 10 Years 2016-2026 Purdue University Northwest">
            <a:extLst>
              <a:ext uri="{FF2B5EF4-FFF2-40B4-BE49-F238E27FC236}">
                <a16:creationId xmlns:a16="http://schemas.microsoft.com/office/drawing/2014/main" id="{EE8AAB16-26E1-FA30-BFEF-67B5F2961A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80450" y="5270724"/>
            <a:ext cx="3281430" cy="1587275"/>
          </a:xfrm>
          <a:prstGeom prst="rect">
            <a:avLst/>
          </a:prstGeom>
        </p:spPr>
      </p:pic>
    </p:spTree>
    <p:extLst>
      <p:ext uri="{BB962C8B-B14F-4D97-AF65-F5344CB8AC3E}">
        <p14:creationId xmlns:p14="http://schemas.microsoft.com/office/powerpoint/2010/main" val="2961777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F9F10-1237-7852-A6DB-8942E6F262BC}"/>
              </a:ext>
            </a:extLst>
          </p:cNvPr>
          <p:cNvSpPr>
            <a:spLocks noGrp="1"/>
          </p:cNvSpPr>
          <p:nvPr>
            <p:ph type="title"/>
          </p:nvPr>
        </p:nvSpPr>
        <p:spPr>
          <a:xfrm>
            <a:off x="838200" y="402147"/>
            <a:ext cx="10515600" cy="740853"/>
          </a:xfrm>
        </p:spPr>
        <p:txBody>
          <a:bodyPr>
            <a:normAutofit/>
          </a:bodyPr>
          <a:lstStyle/>
          <a:p>
            <a:r>
              <a:rPr lang="en-US" sz="4000" b="1" dirty="0">
                <a:latin typeface="Times New Roman" panose="02020603050405020304" pitchFamily="18" charset="0"/>
                <a:cs typeface="Times New Roman" panose="02020603050405020304" pitchFamily="18" charset="0"/>
              </a:rPr>
              <a:t>PNW and Purdue University</a:t>
            </a:r>
            <a:endParaRPr lang="en-US" sz="4000" dirty="0"/>
          </a:p>
        </p:txBody>
      </p:sp>
      <p:sp>
        <p:nvSpPr>
          <p:cNvPr id="4" name="TextBox 3">
            <a:extLst>
              <a:ext uri="{FF2B5EF4-FFF2-40B4-BE49-F238E27FC236}">
                <a16:creationId xmlns:a16="http://schemas.microsoft.com/office/drawing/2014/main" id="{6E7DC60B-36BD-B630-132D-344E50DE123B}"/>
              </a:ext>
            </a:extLst>
          </p:cNvPr>
          <p:cNvSpPr txBox="1"/>
          <p:nvPr/>
        </p:nvSpPr>
        <p:spPr>
          <a:xfrm>
            <a:off x="1053084" y="1335568"/>
            <a:ext cx="10085832" cy="3600986"/>
          </a:xfrm>
          <a:prstGeom prst="rect">
            <a:avLst/>
          </a:prstGeom>
          <a:noFill/>
        </p:spPr>
        <p:txBody>
          <a:bodyPr wrap="square">
            <a:spAutoFit/>
          </a:bodyPr>
          <a:lstStyle/>
          <a:p>
            <a:pPr>
              <a:buFont typeface="Wingdings" panose="05000000000000000000" pitchFamily="2" charset="2"/>
              <a:buChar char="Ø"/>
            </a:pPr>
            <a:r>
              <a:rPr lang="en-US" sz="1900" dirty="0">
                <a:latin typeface="Times New Roman" panose="02020603050405020304" pitchFamily="18" charset="0"/>
                <a:cs typeface="Times New Roman" panose="02020603050405020304" pitchFamily="18" charset="0"/>
              </a:rPr>
              <a:t>Purdue University Northwest (PNW) is part of the Purdue University Office of the Vice Provost for Graduate Students and Postdoctoral Scholars (OGSPS)</a:t>
            </a:r>
          </a:p>
          <a:p>
            <a:endParaRPr lang="en-US" sz="19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1900" dirty="0">
                <a:latin typeface="Times New Roman" panose="02020603050405020304" pitchFamily="18" charset="0"/>
                <a:cs typeface="Times New Roman" panose="02020603050405020304" pitchFamily="18" charset="0"/>
              </a:rPr>
              <a:t>PNW graduate programs follow the rules and policies of the Purdue University OGSPS.</a:t>
            </a:r>
          </a:p>
          <a:p>
            <a:endParaRPr lang="en-US" sz="19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1900" dirty="0">
                <a:latin typeface="Times New Roman" panose="02020603050405020304" pitchFamily="18" charset="0"/>
                <a:cs typeface="Times New Roman" panose="02020603050405020304" pitchFamily="18" charset="0"/>
              </a:rPr>
              <a:t>Resources for PNW grad students can be found on the Graduate Studies website.</a:t>
            </a:r>
          </a:p>
          <a:p>
            <a:pPr lvl="1">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hlinkClick r:id="rId2"/>
              </a:rPr>
              <a:t>https://www.pnw.edu/graduate-studies/</a:t>
            </a:r>
            <a:endParaRPr lang="en-US" sz="1900" dirty="0">
              <a:latin typeface="Times New Roman" panose="02020603050405020304" pitchFamily="18" charset="0"/>
              <a:cs typeface="Times New Roman" panose="02020603050405020304" pitchFamily="18" charset="0"/>
            </a:endParaRPr>
          </a:p>
          <a:p>
            <a:pPr lvl="1"/>
            <a:endParaRPr lang="en-US" sz="19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1900" dirty="0">
                <a:latin typeface="Times New Roman" panose="02020603050405020304" pitchFamily="18" charset="0"/>
                <a:cs typeface="Times New Roman" panose="02020603050405020304" pitchFamily="18" charset="0"/>
              </a:rPr>
              <a:t>Resources can also be found on the Purdue University – West Lafayette Graduate School website.</a:t>
            </a:r>
          </a:p>
          <a:p>
            <a:pPr lvl="1">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hlinkClick r:id="rId3"/>
              </a:rPr>
              <a:t>https://www.purdue.edu/gradschool/</a:t>
            </a:r>
            <a:endParaRPr lang="en-US" sz="19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Some information from Purdue University - West Lafayette is relevant to PNW such as graduate deadlines, academic performance requirements, thesis requirements, etc. </a:t>
            </a:r>
          </a:p>
        </p:txBody>
      </p:sp>
      <p:pic>
        <p:nvPicPr>
          <p:cNvPr id="5" name="Picture 4" descr="Celebrating 10 Years 2016-2026 Purdue University Northwest">
            <a:extLst>
              <a:ext uri="{FF2B5EF4-FFF2-40B4-BE49-F238E27FC236}">
                <a16:creationId xmlns:a16="http://schemas.microsoft.com/office/drawing/2014/main" id="{01FAC18A-BF72-5D7F-2081-CBFDEBD538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22124" y="5276314"/>
            <a:ext cx="3269875" cy="1581686"/>
          </a:xfrm>
          <a:prstGeom prst="rect">
            <a:avLst/>
          </a:prstGeom>
        </p:spPr>
      </p:pic>
    </p:spTree>
    <p:extLst>
      <p:ext uri="{BB962C8B-B14F-4D97-AF65-F5344CB8AC3E}">
        <p14:creationId xmlns:p14="http://schemas.microsoft.com/office/powerpoint/2010/main" val="2685838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27A62-7CF6-F9E3-7449-B540FB856B77}"/>
              </a:ext>
            </a:extLst>
          </p:cNvPr>
          <p:cNvSpPr>
            <a:spLocks noGrp="1"/>
          </p:cNvSpPr>
          <p:nvPr>
            <p:ph type="title"/>
          </p:nvPr>
        </p:nvSpPr>
        <p:spPr>
          <a:xfrm>
            <a:off x="838200" y="420435"/>
            <a:ext cx="10515600" cy="621981"/>
          </a:xfrm>
        </p:spPr>
        <p:txBody>
          <a:bodyPr>
            <a:normAutofit fontScale="90000"/>
          </a:bodyPr>
          <a:lstStyle/>
          <a:p>
            <a:r>
              <a:rPr lang="en-US" sz="4000" b="1" dirty="0">
                <a:latin typeface="Times New Roman" panose="02020603050405020304" pitchFamily="18" charset="0"/>
                <a:cs typeface="Times New Roman" panose="02020603050405020304" pitchFamily="18" charset="0"/>
              </a:rPr>
              <a:t>Graduate Studies Office</a:t>
            </a:r>
            <a:endParaRPr lang="en-US" sz="4000" dirty="0"/>
          </a:p>
        </p:txBody>
      </p:sp>
      <p:sp>
        <p:nvSpPr>
          <p:cNvPr id="4" name="TextBox 3">
            <a:extLst>
              <a:ext uri="{FF2B5EF4-FFF2-40B4-BE49-F238E27FC236}">
                <a16:creationId xmlns:a16="http://schemas.microsoft.com/office/drawing/2014/main" id="{E2649206-E235-BE12-2EA4-8D35E69D7905}"/>
              </a:ext>
            </a:extLst>
          </p:cNvPr>
          <p:cNvSpPr txBox="1"/>
          <p:nvPr/>
        </p:nvSpPr>
        <p:spPr>
          <a:xfrm>
            <a:off x="838200" y="1301238"/>
            <a:ext cx="10515600" cy="4255524"/>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Graduate Studies Office is located at Lawshe Hall, Room 212</a:t>
            </a:r>
          </a:p>
          <a:p>
            <a:pPr marR="0" lvl="0" algn="l" defTabSz="914400" rtl="0" eaLnBrk="1" fontAlgn="auto" latinLnBrk="0" hangingPunct="1">
              <a:lnSpc>
                <a:spcPct val="90000"/>
              </a:lnSpc>
              <a:spcBef>
                <a:spcPts val="1000"/>
              </a:spcBef>
              <a:spcAft>
                <a:spcPts val="0"/>
              </a:spcAft>
              <a:buClrTx/>
              <a:buSzTx/>
              <a:tabLst/>
              <a:defRPr/>
            </a:pP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Contact us at (219) 989-2257 or at </a:t>
            </a: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a:rPr>
              <a:t>grad@pnw.edu</a:t>
            </a: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R="0" lvl="0" algn="l" defTabSz="914400" rtl="0" eaLnBrk="1" fontAlgn="auto" latinLnBrk="0" hangingPunct="1">
              <a:lnSpc>
                <a:spcPct val="90000"/>
              </a:lnSpc>
              <a:spcBef>
                <a:spcPts val="1000"/>
              </a:spcBef>
              <a:spcAft>
                <a:spcPts val="0"/>
              </a:spcAft>
              <a:buClrTx/>
              <a:buSzTx/>
              <a:tabLst/>
              <a:defRPr/>
            </a:pP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office is open Monday through Friday, 9:00am to 4:00pm. If you need to visit at a different time, please call us in advance.</a:t>
            </a:r>
          </a:p>
          <a:p>
            <a:pPr marR="0" lvl="0" algn="l" defTabSz="914400" rtl="0" eaLnBrk="1" fontAlgn="auto" latinLnBrk="0" hangingPunct="1">
              <a:lnSpc>
                <a:spcPct val="90000"/>
              </a:lnSpc>
              <a:spcBef>
                <a:spcPts val="1000"/>
              </a:spcBef>
              <a:spcAft>
                <a:spcPts val="0"/>
              </a:spcAft>
              <a:buClrTx/>
              <a:buSzTx/>
              <a:tabLst/>
              <a:defRPr/>
            </a:pP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Visit our office to submit required documents noted in your admission letter, such as official transcripts, diploma, etc.</a:t>
            </a:r>
          </a:p>
          <a:p>
            <a:pPr marR="0" lvl="0" algn="l" defTabSz="914400" rtl="0" eaLnBrk="1" fontAlgn="auto" latinLnBrk="0" hangingPunct="1">
              <a:lnSpc>
                <a:spcPct val="90000"/>
              </a:lnSpc>
              <a:spcBef>
                <a:spcPts val="1000"/>
              </a:spcBef>
              <a:spcAft>
                <a:spcPts val="0"/>
              </a:spcAft>
              <a:buClrTx/>
              <a:buSzTx/>
              <a:tabLst/>
              <a:defRPr/>
            </a:pP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Some forms can be submitted directly to </a:t>
            </a: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a:rPr>
              <a:t>grad@pnw.edu</a:t>
            </a: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such as Graduate Staff Fee Remission forms, or you can drop them off.  </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Our team is also available to assist students with questions virtually or in-person.</a:t>
            </a:r>
          </a:p>
        </p:txBody>
      </p:sp>
      <p:pic>
        <p:nvPicPr>
          <p:cNvPr id="5" name="Picture 4" descr="Celebrating 10 Years 2016-2026 Purdue University Northwest">
            <a:extLst>
              <a:ext uri="{FF2B5EF4-FFF2-40B4-BE49-F238E27FC236}">
                <a16:creationId xmlns:a16="http://schemas.microsoft.com/office/drawing/2014/main" id="{AADDCEEA-674A-3546-11EF-D2E400F5A1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7824" y="5332338"/>
            <a:ext cx="3154056" cy="1525662"/>
          </a:xfrm>
          <a:prstGeom prst="rect">
            <a:avLst/>
          </a:prstGeom>
        </p:spPr>
      </p:pic>
    </p:spTree>
    <p:extLst>
      <p:ext uri="{BB962C8B-B14F-4D97-AF65-F5344CB8AC3E}">
        <p14:creationId xmlns:p14="http://schemas.microsoft.com/office/powerpoint/2010/main" val="3024506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92C24-8A78-D3ED-A6EA-5E3A63250E15}"/>
              </a:ext>
            </a:extLst>
          </p:cNvPr>
          <p:cNvSpPr>
            <a:spLocks noGrp="1"/>
          </p:cNvSpPr>
          <p:nvPr>
            <p:ph type="title"/>
          </p:nvPr>
        </p:nvSpPr>
        <p:spPr>
          <a:xfrm>
            <a:off x="838200" y="356427"/>
            <a:ext cx="10515600" cy="649413"/>
          </a:xfrm>
        </p:spPr>
        <p:txBody>
          <a:bodyPr>
            <a:normAutofit/>
          </a:bodyPr>
          <a:lstStyle/>
          <a:p>
            <a:r>
              <a:rPr lang="en-US" sz="4000" b="1" dirty="0">
                <a:latin typeface="Times New Roman" panose="02020603050405020304" pitchFamily="18" charset="0"/>
                <a:cs typeface="Times New Roman" panose="02020603050405020304" pitchFamily="18" charset="0"/>
              </a:rPr>
              <a:t>Courses and Advising</a:t>
            </a:r>
            <a:endParaRPr lang="en-US" sz="4000" dirty="0"/>
          </a:p>
        </p:txBody>
      </p:sp>
      <p:sp>
        <p:nvSpPr>
          <p:cNvPr id="4" name="TextBox 3">
            <a:extLst>
              <a:ext uri="{FF2B5EF4-FFF2-40B4-BE49-F238E27FC236}">
                <a16:creationId xmlns:a16="http://schemas.microsoft.com/office/drawing/2014/main" id="{BD70D11D-6479-54C9-5AA4-D6D5BF24D1EA}"/>
              </a:ext>
            </a:extLst>
          </p:cNvPr>
          <p:cNvSpPr txBox="1"/>
          <p:nvPr/>
        </p:nvSpPr>
        <p:spPr>
          <a:xfrm>
            <a:off x="838200" y="1274785"/>
            <a:ext cx="10515600" cy="3785652"/>
          </a:xfrm>
          <a:prstGeom prst="rect">
            <a:avLst/>
          </a:prstGeom>
          <a:noFill/>
        </p:spPr>
        <p:txBody>
          <a:bodyPr wrap="square">
            <a:spAutoFit/>
          </a:bodyPr>
          <a:lstStyle/>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Your academic advisor in your program of study can assist you with advising and registration. Your advisor will work with you on selecting the correct courses that are on your plan of study.</a:t>
            </a:r>
          </a:p>
          <a:p>
            <a:pPr>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You can find the name of your academic advisor on the second page of your admission letter. You can also contact the Graduate Studies Office and we can give you their contact information.</a:t>
            </a:r>
          </a:p>
          <a:p>
            <a:pPr>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You can self-register through the </a:t>
            </a:r>
            <a:r>
              <a:rPr lang="en-US" sz="2400" dirty="0" err="1">
                <a:latin typeface="Times New Roman" panose="02020603050405020304" pitchFamily="18" charset="0"/>
                <a:cs typeface="Times New Roman" panose="02020603050405020304" pitchFamily="18" charset="0"/>
              </a:rPr>
              <a:t>myPNW</a:t>
            </a:r>
            <a:r>
              <a:rPr lang="en-US" sz="2400" dirty="0">
                <a:latin typeface="Times New Roman" panose="02020603050405020304" pitchFamily="18" charset="0"/>
                <a:cs typeface="Times New Roman" panose="02020603050405020304" pitchFamily="18" charset="0"/>
              </a:rPr>
              <a:t> portal. Make sure the courses that you register for count towards your graduate degree/plan of study.</a:t>
            </a:r>
          </a:p>
        </p:txBody>
      </p:sp>
      <p:pic>
        <p:nvPicPr>
          <p:cNvPr id="5" name="Picture 4" descr="Celebrating 10 Years 2016-2026 Purdue University Northwest">
            <a:extLst>
              <a:ext uri="{FF2B5EF4-FFF2-40B4-BE49-F238E27FC236}">
                <a16:creationId xmlns:a16="http://schemas.microsoft.com/office/drawing/2014/main" id="{EFF1DD2A-A14C-934D-A251-972BB8A4F8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4900" y="5221580"/>
            <a:ext cx="3383030" cy="1636420"/>
          </a:xfrm>
          <a:prstGeom prst="rect">
            <a:avLst/>
          </a:prstGeom>
        </p:spPr>
      </p:pic>
    </p:spTree>
    <p:extLst>
      <p:ext uri="{BB962C8B-B14F-4D97-AF65-F5344CB8AC3E}">
        <p14:creationId xmlns:p14="http://schemas.microsoft.com/office/powerpoint/2010/main" val="1147621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23C82-2263-C425-17FD-7CA8763064E4}"/>
              </a:ext>
            </a:extLst>
          </p:cNvPr>
          <p:cNvSpPr>
            <a:spLocks noGrp="1"/>
          </p:cNvSpPr>
          <p:nvPr>
            <p:ph type="title"/>
          </p:nvPr>
        </p:nvSpPr>
        <p:spPr>
          <a:xfrm>
            <a:off x="838200" y="310707"/>
            <a:ext cx="10515600" cy="603693"/>
          </a:xfrm>
        </p:spPr>
        <p:txBody>
          <a:bodyPr>
            <a:normAutofit fontScale="90000"/>
          </a:bodyPr>
          <a:lstStyle/>
          <a:p>
            <a:r>
              <a:rPr lang="en-US" sz="4000" b="1" dirty="0">
                <a:latin typeface="Times New Roman" panose="02020603050405020304" pitchFamily="18" charset="0"/>
                <a:cs typeface="Times New Roman" panose="02020603050405020304" pitchFamily="18" charset="0"/>
              </a:rPr>
              <a:t>Health Insurance</a:t>
            </a:r>
            <a:endParaRPr lang="en-US" sz="4000" dirty="0"/>
          </a:p>
        </p:txBody>
      </p:sp>
      <p:sp>
        <p:nvSpPr>
          <p:cNvPr id="4" name="TextBox 3">
            <a:extLst>
              <a:ext uri="{FF2B5EF4-FFF2-40B4-BE49-F238E27FC236}">
                <a16:creationId xmlns:a16="http://schemas.microsoft.com/office/drawing/2014/main" id="{A25E2EB1-DB18-BFC1-AE5B-8F919FC07ABC}"/>
              </a:ext>
            </a:extLst>
          </p:cNvPr>
          <p:cNvSpPr txBox="1"/>
          <p:nvPr/>
        </p:nvSpPr>
        <p:spPr>
          <a:xfrm>
            <a:off x="838200" y="1085089"/>
            <a:ext cx="10515600" cy="4247317"/>
          </a:xfrm>
          <a:prstGeom prst="rect">
            <a:avLst/>
          </a:prstGeom>
          <a:noFill/>
        </p:spPr>
        <p:txBody>
          <a:bodyPr wrap="square">
            <a:spAutoFit/>
          </a:bodyPr>
          <a:lstStyle/>
          <a:p>
            <a:pPr>
              <a:buFont typeface="Wingdings" panose="05000000000000000000" pitchFamily="2" charset="2"/>
              <a:buChar char="Ø"/>
            </a:pPr>
            <a:r>
              <a:rPr lang="en-US" sz="1500" dirty="0">
                <a:latin typeface="Times New Roman" panose="02020603050405020304" pitchFamily="18" charset="0"/>
                <a:cs typeface="Times New Roman" panose="02020603050405020304" pitchFamily="18" charset="0"/>
              </a:rPr>
              <a:t>PNW is pleased to offer health insurance options to all students through UnitedHealthcare Student Resources, administered by Academic HealthPlans, Inc. (AHP). For more information, please visit </a:t>
            </a:r>
            <a:r>
              <a:rPr lang="en-US" sz="1500" dirty="0">
                <a:latin typeface="Times New Roman" panose="02020603050405020304" pitchFamily="18" charset="0"/>
                <a:cs typeface="Times New Roman" panose="02020603050405020304" pitchFamily="18" charset="0"/>
                <a:hlinkClick r:id="rId2"/>
              </a:rPr>
              <a:t>Student Health Insurance - Dean of Students - Purdue University Northwest</a:t>
            </a:r>
            <a:endParaRPr lang="en-US" sz="15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sz="15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1500" dirty="0">
                <a:latin typeface="Times New Roman" panose="02020603050405020304" pitchFamily="18" charset="0"/>
                <a:cs typeface="Times New Roman" panose="02020603050405020304" pitchFamily="18" charset="0"/>
              </a:rPr>
              <a:t>All international graduate students who are registered for classes, regardless of credit hours, visa status, or insurance policy type, are required to enroll in the University-sponsored medical insurance plan or to obtain an approved waiver or coverage by the enrollment/waiver deadline. For more information and to enroll, please visit </a:t>
            </a:r>
            <a:r>
              <a:rPr lang="en-US" sz="1500" dirty="0">
                <a:latin typeface="Times New Roman" panose="02020603050405020304" pitchFamily="18" charset="0"/>
                <a:cs typeface="Times New Roman" panose="02020603050405020304" pitchFamily="18" charset="0"/>
                <a:hlinkClick r:id="rId3"/>
              </a:rPr>
              <a:t>https://pnw.myahpcare.com/</a:t>
            </a:r>
            <a:r>
              <a:rPr lang="en-US" sz="15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endParaRPr lang="en-US" sz="15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1500" dirty="0">
                <a:latin typeface="Times New Roman" panose="02020603050405020304" pitchFamily="18" charset="0"/>
                <a:cs typeface="Times New Roman" panose="02020603050405020304" pitchFamily="18" charset="0"/>
              </a:rPr>
              <a:t>For more information regarding waivers, please visit </a:t>
            </a:r>
            <a:r>
              <a:rPr lang="en-US" sz="1500" dirty="0">
                <a:latin typeface="Times New Roman" panose="02020603050405020304" pitchFamily="18" charset="0"/>
                <a:cs typeface="Times New Roman" panose="02020603050405020304" pitchFamily="18" charset="0"/>
                <a:hlinkClick r:id="rId4"/>
              </a:rPr>
              <a:t>International Graduate Students - Graduate Studies - Purdue University Northwest</a:t>
            </a:r>
            <a:endParaRPr lang="en-US" sz="15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sz="15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1500" b="1" dirty="0">
                <a:latin typeface="Times New Roman" panose="02020603050405020304" pitchFamily="18" charset="0"/>
                <a:cs typeface="Times New Roman" panose="02020603050405020304" pitchFamily="18" charset="0"/>
              </a:rPr>
              <a:t>Open Enrollment for health insurance coverage during the 2026-2027 academic year is July 1, 2026 (8:00am ET) to September 8, 2026 (5:00pm ET or 4PM PNW time). Spring semester enrollment is 12/01/26 to 02/02/27.</a:t>
            </a:r>
          </a:p>
          <a:p>
            <a:r>
              <a:rPr lang="en-US" sz="1500" b="1" dirty="0">
                <a:latin typeface="Times New Roman" panose="02020603050405020304" pitchFamily="18" charset="0"/>
                <a:cs typeface="Times New Roman" panose="02020603050405020304" pitchFamily="18" charset="0"/>
              </a:rPr>
              <a:t>  </a:t>
            </a:r>
            <a:endParaRPr lang="en-US" sz="15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1500" dirty="0">
                <a:latin typeface="Times New Roman" panose="02020603050405020304" pitchFamily="18" charset="0"/>
                <a:cs typeface="Times New Roman" panose="02020603050405020304" pitchFamily="18" charset="0"/>
              </a:rPr>
              <a:t>Failure to provide proof of health insurance will result in a hold being placed on your account and possibly being charged a $150 Graduate Late Fee.</a:t>
            </a:r>
          </a:p>
          <a:p>
            <a:r>
              <a:rPr lang="en-US" sz="15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Ø"/>
            </a:pPr>
            <a:r>
              <a:rPr lang="en-US" sz="1500" dirty="0">
                <a:latin typeface="Times New Roman" panose="02020603050405020304" pitchFamily="18" charset="0"/>
                <a:cs typeface="Times New Roman" panose="02020603050405020304" pitchFamily="18" charset="0"/>
              </a:rPr>
              <a:t>Be sure to check your PNW email for more information regarding health insurance and deadline reminders.</a:t>
            </a:r>
          </a:p>
        </p:txBody>
      </p:sp>
      <p:pic>
        <p:nvPicPr>
          <p:cNvPr id="5" name="Picture 4" descr="Celebrating 10 Years 2016-2026 Purdue University Northwest">
            <a:extLst>
              <a:ext uri="{FF2B5EF4-FFF2-40B4-BE49-F238E27FC236}">
                <a16:creationId xmlns:a16="http://schemas.microsoft.com/office/drawing/2014/main" id="{B9D27848-B368-3A79-3391-1BF739DC8E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06971" y="5283554"/>
            <a:ext cx="3254909" cy="1574446"/>
          </a:xfrm>
          <a:prstGeom prst="rect">
            <a:avLst/>
          </a:prstGeom>
        </p:spPr>
      </p:pic>
    </p:spTree>
    <p:extLst>
      <p:ext uri="{BB962C8B-B14F-4D97-AF65-F5344CB8AC3E}">
        <p14:creationId xmlns:p14="http://schemas.microsoft.com/office/powerpoint/2010/main" val="22754164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366</TotalTime>
  <Words>1828</Words>
  <Application>Microsoft Office PowerPoint</Application>
  <PresentationFormat>Widescreen</PresentationFormat>
  <Paragraphs>194</Paragraphs>
  <Slides>25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Aptos</vt:lpstr>
      <vt:lpstr>Aptos Display</vt:lpstr>
      <vt:lpstr>Arial</vt:lpstr>
      <vt:lpstr>Arial Black</vt:lpstr>
      <vt:lpstr>Calibri</vt:lpstr>
      <vt:lpstr>Times New Roman</vt:lpstr>
      <vt:lpstr>Wingdings</vt:lpstr>
      <vt:lpstr>Office Theme</vt:lpstr>
      <vt:lpstr>Graduate Studies Orientation</vt:lpstr>
      <vt:lpstr>Graduate Studies Staff</vt:lpstr>
      <vt:lpstr>Graduate Studies Staff (Faculty Fellow)</vt:lpstr>
      <vt:lpstr>Graduate Studies Staff (Associate Director)</vt:lpstr>
      <vt:lpstr>Graduate Studies Staff (Support Specialists)</vt:lpstr>
      <vt:lpstr>PNW and Purdue University</vt:lpstr>
      <vt:lpstr>Graduate Studies Office</vt:lpstr>
      <vt:lpstr>Courses and Advising</vt:lpstr>
      <vt:lpstr>Health Insurance</vt:lpstr>
      <vt:lpstr>Graduate Student Late Fee</vt:lpstr>
      <vt:lpstr>Graduate Student Handbooks  and Information</vt:lpstr>
      <vt:lpstr>The Point</vt:lpstr>
      <vt:lpstr>Student ID Cards/PrIDe Card</vt:lpstr>
      <vt:lpstr>Student Login</vt:lpstr>
      <vt:lpstr>Two Factor Authentication (MFA)</vt:lpstr>
      <vt:lpstr>Student Email</vt:lpstr>
      <vt:lpstr>Graduate Staff Appointments</vt:lpstr>
      <vt:lpstr>Graduate Staff Appointments (Continued)</vt:lpstr>
      <vt:lpstr>Plan of Study</vt:lpstr>
      <vt:lpstr>Academic Expectations</vt:lpstr>
      <vt:lpstr>Library Resources</vt:lpstr>
      <vt:lpstr>Writing Resources</vt:lpstr>
      <vt:lpstr>Student Software</vt:lpstr>
      <vt:lpstr>Technical Support and  Customer Service</vt:lpstr>
      <vt:lpstr>Thank you for choosing Purdue University Northwest!</vt:lpstr>
    </vt:vector>
  </TitlesOfParts>
  <Company>Purdue University Northwest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Janet T Huber</dc:creator>
  <cp:lastModifiedBy>James Alan Seidler</cp:lastModifiedBy>
  <cp:revision>10</cp:revision>
  <dcterms:created xsi:type="dcterms:W3CDTF">2026-08-05T20:00:30Z</dcterms:created>
  <dcterms:modified xsi:type="dcterms:W3CDTF">2026-08-19T20:52:44Z</dcterms:modified>
</cp:coreProperties>
</file>